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ppt" ContentType="application/vnd.ms-powerpoi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69" d="100"/>
          <a:sy n="69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9F96-EEAB-4D68-8AA0-7B9D6EA3D481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BD63C-8D63-481C-B10C-B1333AF7A3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96617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9F96-EEAB-4D68-8AA0-7B9D6EA3D481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BD63C-8D63-481C-B10C-B1333AF7A3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991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9F96-EEAB-4D68-8AA0-7B9D6EA3D481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BD63C-8D63-481C-B10C-B1333AF7A3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0303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9F96-EEAB-4D68-8AA0-7B9D6EA3D481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BD63C-8D63-481C-B10C-B1333AF7A3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7372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9F96-EEAB-4D68-8AA0-7B9D6EA3D481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BD63C-8D63-481C-B10C-B1333AF7A3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7440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9F96-EEAB-4D68-8AA0-7B9D6EA3D481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BD63C-8D63-481C-B10C-B1333AF7A3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34509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9F96-EEAB-4D68-8AA0-7B9D6EA3D481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BD63C-8D63-481C-B10C-B1333AF7A3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484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9F96-EEAB-4D68-8AA0-7B9D6EA3D481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BD63C-8D63-481C-B10C-B1333AF7A3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6919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9F96-EEAB-4D68-8AA0-7B9D6EA3D481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BD63C-8D63-481C-B10C-B1333AF7A3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8368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9F96-EEAB-4D68-8AA0-7B9D6EA3D481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BD63C-8D63-481C-B10C-B1333AF7A3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5414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09F96-EEAB-4D68-8AA0-7B9D6EA3D481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BD63C-8D63-481C-B10C-B1333AF7A3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2907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09F96-EEAB-4D68-8AA0-7B9D6EA3D481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9BD63C-8D63-481C-B10C-B1333AF7A3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4947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Office_PowerPoint_97-2003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microsoft.com/office/2007/relationships/hdphoto" Target="../media/hdphoto1.wdp"/><Relationship Id="rId10" Type="http://schemas.openxmlformats.org/officeDocument/2006/relationships/image" Target="../media/image10.png"/><Relationship Id="rId4" Type="http://schemas.openxmlformats.org/officeDocument/2006/relationships/image" Target="../media/image5.pn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07/relationships/hdphoto" Target="../media/hdphoto2.wdp"/><Relationship Id="rId7" Type="http://schemas.microsoft.com/office/2007/relationships/hdphoto" Target="../media/hdphoto4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microsoft.com/office/2007/relationships/hdphoto" Target="../media/hdphoto6.wdp"/><Relationship Id="rId5" Type="http://schemas.microsoft.com/office/2007/relationships/hdphoto" Target="../media/hdphoto3.wdp"/><Relationship Id="rId10" Type="http://schemas.openxmlformats.org/officeDocument/2006/relationships/image" Target="../media/image18.png"/><Relationship Id="rId4" Type="http://schemas.openxmlformats.org/officeDocument/2006/relationships/image" Target="../media/image15.png"/><Relationship Id="rId9" Type="http://schemas.microsoft.com/office/2007/relationships/hdphoto" Target="../media/hdphoto5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microsoft.com/office/2007/relationships/hdphoto" Target="../media/hdphoto7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8.wdp"/><Relationship Id="rId5" Type="http://schemas.openxmlformats.org/officeDocument/2006/relationships/image" Target="../media/image21.png"/><Relationship Id="rId10" Type="http://schemas.microsoft.com/office/2007/relationships/hdphoto" Target="../media/hdphoto6.wdp"/><Relationship Id="rId4" Type="http://schemas.microsoft.com/office/2007/relationships/hdphoto" Target="../media/hdphoto7.wdp"/><Relationship Id="rId9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microsoft.com/office/2007/relationships/hdphoto" Target="../media/hdphoto7.wdp"/><Relationship Id="rId3" Type="http://schemas.microsoft.com/office/2007/relationships/hdphoto" Target="../media/hdphoto8.wdp"/><Relationship Id="rId7" Type="http://schemas.microsoft.com/office/2007/relationships/hdphoto" Target="../media/hdphoto1.wdp"/><Relationship Id="rId12" Type="http://schemas.openxmlformats.org/officeDocument/2006/relationships/image" Target="../media/image19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microsoft.com/office/2007/relationships/hdphoto" Target="../media/hdphoto9.wdp"/><Relationship Id="rId5" Type="http://schemas.microsoft.com/office/2007/relationships/hdphoto" Target="../media/hdphoto3.wdp"/><Relationship Id="rId10" Type="http://schemas.openxmlformats.org/officeDocument/2006/relationships/image" Target="../media/image25.png"/><Relationship Id="rId4" Type="http://schemas.openxmlformats.org/officeDocument/2006/relationships/image" Target="../media/image15.png"/><Relationship Id="rId9" Type="http://schemas.microsoft.com/office/2007/relationships/hdphoto" Target="../media/hdphoto4.wdp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799304327"/>
              </p:ext>
            </p:extLst>
          </p:nvPr>
        </p:nvGraphicFramePr>
        <p:xfrm>
          <a:off x="0" y="0"/>
          <a:ext cx="9202185" cy="6900840"/>
        </p:xfrm>
        <a:graphic>
          <a:graphicData uri="http://schemas.openxmlformats.org/presentationml/2006/ole">
            <p:oleObj spid="_x0000_s1036" name="Prezentace" r:id="rId3" imgW="1871477" imgH="1403557" progId="PowerPoint.Show.8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614801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/>
          <a:lstStyle/>
          <a:p>
            <a:r>
              <a:rPr lang="cs-CZ" dirty="0" smtClean="0"/>
              <a:t>Práce s prezentací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7659533" cy="68326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Prezentace je určena žákům 2.ročníku.</a:t>
            </a:r>
          </a:p>
          <a:p>
            <a:endParaRPr lang="cs-CZ" sz="2400" dirty="0"/>
          </a:p>
          <a:p>
            <a:r>
              <a:rPr lang="cs-CZ" sz="2400" dirty="0" smtClean="0"/>
              <a:t>Pomocí obrázků ovoce se seznamují s novou slovní zásobou.</a:t>
            </a:r>
          </a:p>
          <a:p>
            <a:endParaRPr lang="cs-CZ" sz="2400" dirty="0"/>
          </a:p>
          <a:p>
            <a:r>
              <a:rPr lang="cs-CZ" sz="2400" dirty="0" smtClean="0"/>
              <a:t>Pojmenovávají jednotlivé obrázky.</a:t>
            </a:r>
          </a:p>
          <a:p>
            <a:endParaRPr lang="cs-CZ" sz="2400" dirty="0"/>
          </a:p>
          <a:p>
            <a:r>
              <a:rPr lang="cs-CZ" sz="2400" dirty="0" smtClean="0"/>
              <a:t>Učí se správnou výslovnost opakováním po učiteli.</a:t>
            </a:r>
          </a:p>
          <a:p>
            <a:endParaRPr lang="cs-CZ" sz="2400" dirty="0"/>
          </a:p>
          <a:p>
            <a:r>
              <a:rPr lang="cs-CZ" sz="2400" dirty="0" smtClean="0"/>
              <a:t>Tvoří krátké věty, reagují na jednoduché otázky.</a:t>
            </a:r>
          </a:p>
          <a:p>
            <a:endParaRPr lang="cs-CZ" sz="2400" dirty="0"/>
          </a:p>
          <a:p>
            <a:r>
              <a:rPr lang="cs-CZ" sz="2400" dirty="0" smtClean="0"/>
              <a:t>Procvičují barvy a množství.</a:t>
            </a:r>
          </a:p>
          <a:p>
            <a:endParaRPr lang="cs-CZ" sz="2400" dirty="0"/>
          </a:p>
          <a:p>
            <a:r>
              <a:rPr lang="cs-CZ" sz="2400" dirty="0" smtClean="0"/>
              <a:t>Překládají slovíčka do angličtiny.</a:t>
            </a:r>
          </a:p>
          <a:p>
            <a:endParaRPr lang="cs-CZ" sz="2400" dirty="0"/>
          </a:p>
          <a:p>
            <a:r>
              <a:rPr lang="cs-CZ" sz="2400" dirty="0" smtClean="0"/>
              <a:t>Seznamují se s psanou podobou anglických slovíček.</a:t>
            </a:r>
          </a:p>
          <a:p>
            <a:endParaRPr lang="cs-CZ" sz="2400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7638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605" y="1484784"/>
            <a:ext cx="9144000" cy="537321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699792" y="-84876"/>
            <a:ext cx="41044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err="1" smtClean="0">
                <a:solidFill>
                  <a:srgbClr val="FFFF00"/>
                </a:solidFill>
              </a:rPr>
              <a:t>Fruit</a:t>
            </a:r>
            <a:endParaRPr lang="cs-CZ" sz="9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8770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9672" y="2780928"/>
            <a:ext cx="6408712" cy="404109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4630" y="329"/>
            <a:ext cx="1370672" cy="144281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>
                        <a14:foregroundMark x1="54412" y1="21000" x2="27941" y2="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75358" y="-73612"/>
            <a:ext cx="1217220" cy="179002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57621" y="502750"/>
            <a:ext cx="1350024" cy="13230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1147" y="188640"/>
            <a:ext cx="1927209" cy="14261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27570" y="28766"/>
            <a:ext cx="1048552" cy="113973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7448" y="1936947"/>
            <a:ext cx="906975" cy="1136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96336" y="2027179"/>
            <a:ext cx="1395142" cy="104635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35765" y="1825375"/>
            <a:ext cx="1548203" cy="1564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23501" y="1966260"/>
            <a:ext cx="1886985" cy="153474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1446" y="1246841"/>
            <a:ext cx="1106591" cy="1157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265867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267 0.05208 L 0.3618 0.440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48" y="19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61 0.00231 L 0.11788 0.49236 L 0.13403 0.49791 " pathEditMode="relative" rAng="0" ptsTypes="A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82" y="24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22222E-6 L -0.07518 0.1034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67" y="5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94 0.06157 C 0.03802 0.06227 0.04063 0.06181 0.04236 0.06366 C 0.04531 0.06713 0.0467 0.07222 0.04896 0.07662 C 0.05017 0.07917 0.05226 0.08079 0.05365 0.0831 C 0.05608 0.08727 0.06024 0.09583 0.06024 0.09606 C 0.06267 0.10625 0.06493 0.1125 0.06823 0.12176 C 0.07188 0.13171 0.06979 0.13449 0.07639 0.14329 C 0.07743 0.14606 0.07813 0.14931 0.07951 0.15185 C 0.0809 0.1544 0.08316 0.15579 0.08438 0.15833 C 0.09045 0.1706 0.08004 0.15972 0.0908 0.16898 C 0.09288 0.17778 0.09636 0.18125 0.10208 0.18634 C 0.1059 0.19375 0.10347 0.19259 0.10851 0.19259 L 0.11979 0.18403 " pathEditMode="relative" rAng="0" ptsTypes="fffffffffff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84" y="6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85185E-6 C -0.00104 0.02731 0.00191 0.07847 -0.01944 0.09676 C -0.02222 0.10833 -0.0283 0.11828 -0.03229 0.12916 C -0.03576 0.13865 -0.03159 0.13379 -0.03715 0.14421 C -0.03854 0.14676 -0.04027 0.14884 -0.04201 0.15069 C -0.04514 0.15393 -0.05173 0.15926 -0.05173 0.15926 C -0.05555 0.17523 -0.05746 0.19028 -0.06458 0.2044 C -0.06649 0.21227 -0.06614 0.20856 -0.06614 0.21504 " pathEditMode="relative" ptsTypes="fffffff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0.0625 C -0.08628 0.06851 -0.08767 0.09583 -0.08924 0.10555 C -0.08993 0.10995 -0.09045 0.11481 -0.09236 0.11851 C -0.09462 0.12291 -0.09896 0.13148 -0.09896 0.13148 C -0.10122 0.14074 -0.10295 0.15023 -0.10538 0.15926 C -0.10642 0.1824 -0.10382 0.19097 -0.11181 0.20671 C -0.11476 0.22268 -0.11406 0.23773 -0.12309 0.24976 C -0.12535 0.25856 -0.12743 0.26944 -0.13108 0.27754 C -0.13247 0.28055 -0.13455 0.2831 -0.13594 0.28634 C -0.13681 0.28819 -0.13681 0.29074 -0.13767 0.29259 C -0.13958 0.29699 -0.1441 0.30555 -0.1441 0.30555 C -0.14566 0.31203 -0.14462 0.32129 -0.14896 0.325 C -0.15677 0.33194 -0.16302 0.33819 -0.16823 0.34861 C -0.17309 0.36875 -0.16962 0.39051 -0.17465 0.41088 C -0.17361 0.41527 -0.17257 0.41944 -0.17153 0.42384 C -0.17101 0.42592 -0.16979 0.43032 -0.16979 0.43032 C -0.1684 0.4537 -0.17222 0.45671 -0.15851 0.4625 C -0.14514 0.46041 -0.15 0.46041 -0.1441 0.46041 " pathEditMode="relative" ptsTypes="fffffffffffffffff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652 -0.17407 C -0.09479 -0.15694 -0.09062 -0.14143 -0.08854 -0.12453 C -0.0875 -0.10486 -0.08697 -0.08379 -0.08368 -0.06435 C -0.08211 -0.05509 -0.07986 -0.04815 -0.07882 -0.03842 C -0.07638 -0.01713 -0.07882 -0.02986 -0.07395 -0.01065 C -0.07343 -0.00856 -0.07239 -0.00416 -0.07239 -0.00393 C -0.07187 0.01227 -0.07204 0.02894 -0.07066 0.04537 C -0.07048 0.04792 -0.0677 0.04931 -0.06753 0.05185 C -0.0651 0.07593 -0.06875 0.10556 -0.05781 0.12709 C -0.05607 0.13426 -0.0552 0.14167 -0.05295 0.14861 C -0.05086 0.1551 -0.04496 0.15695 -0.04496 0.16158 " pathEditMode="relative" rAng="0" ptsTypes="ffffffffffA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69" y="16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43 0.10209 C 0.02604 0.11274 0.004 0.09977 0.02101 0.11297 C 0.03455 0.12362 0.04792 0.13033 0.05799 0.14746 C 0.0724 0.17176 0.07865 0.20695 0.09844 0.22477 C 0.10226 0.2507 0.09653 0.22246 0.10486 0.2419 C 0.1059 0.24445 0.10556 0.24769 0.10643 0.25047 C 0.10799 0.25556 0.11181 0.25973 0.11459 0.26343 C 0.1184 0.27408 0.12066 0.28102 0.12587 0.29144 C 0.12691 0.29352 0.12795 0.29584 0.129 0.29792 C 0.13004 0.3 0.13229 0.3044 0.13229 0.30463 C 0.13525 0.32038 0.13959 0.32732 0.14844 0.33866 C 0.15122 0.35741 0.14809 0.34213 0.1533 0.35811 C 0.15556 0.36528 0.15295 0.36459 0.15643 0.36459 " pathEditMode="relative" rAng="0" ptsTypes="ffffffffffffA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378" y="13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61111E-6 4.81481E-6 C 0.00434 0.00069 0.00868 0.00115 0.01284 0.00231 C 0.01458 0.00277 0.01666 0.00254 0.0177 0.00439 C 0.01909 0.00671 0.0184 0.01041 0.01944 0.01296 C 0.02048 0.01551 0.02291 0.01689 0.02413 0.01944 C 0.02552 0.02199 0.02604 0.02546 0.02743 0.02801 C 0.03142 0.03541 0.03645 0.04166 0.04027 0.04953 C 0.04149 0.05231 0.04236 0.05532 0.04357 0.0581 C 0.04565 0.0625 0.04791 0.06666 0.04999 0.07106 C 0.05104 0.07314 0.05329 0.07754 0.05329 0.07754 C 0.05624 0.09398 0.06267 0.1074 0.0677 0.12268 C 0.0743 0.14305 0.07465 0.16388 0.08385 0.18287 C 0.08506 0.19375 0.08628 0.20092 0.08871 0.21088 C 0.08923 0.24745 0.09027 0.28402 0.09027 0.3206 L 0.10156 0.32476 " pathEditMode="relative" ptsTypes="fffffffffffffAA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826 0.04514 C 0.05104 0.05695 0.04948 0.0463 0.04826 0.06019 C 0.04739 0.06945 0.04757 0.07894 0.0467 0.0882 C 0.04601 0.09514 0.0408 0.13102 0.03698 0.1375 C 0.03576 0.13959 0.03368 0.14051 0.03212 0.1419 C 0.02483 0.15695 0.02569 0.1875 0.02569 0.20417 " pathEditMode="relative" rAng="0" ptsTypes="fffffA"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2" y="7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59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4353" y="-29302"/>
            <a:ext cx="1976388" cy="223874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28864" y="333984"/>
            <a:ext cx="1848206" cy="151216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7889334">
            <a:off x="3519130" y="1557411"/>
            <a:ext cx="2523304" cy="250359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78430">
            <a:off x="187960" y="3398154"/>
            <a:ext cx="2377757" cy="255867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08409" y="3557491"/>
            <a:ext cx="1903256" cy="190325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55377" y="2236940"/>
            <a:ext cx="22653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solidFill>
                  <a:srgbClr val="FFFF00"/>
                </a:solidFill>
              </a:rPr>
              <a:t>an</a:t>
            </a:r>
            <a:r>
              <a:rPr lang="cs-CZ" sz="48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apple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23928" y="4261992"/>
            <a:ext cx="19500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a </a:t>
            </a:r>
            <a:r>
              <a:rPr lang="cs-CZ" sz="4400" b="1" dirty="0" err="1" smtClean="0">
                <a:solidFill>
                  <a:srgbClr val="FFFF00"/>
                </a:solidFill>
              </a:rPr>
              <a:t>grape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5266" y="5991883"/>
            <a:ext cx="165782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a </a:t>
            </a:r>
            <a:r>
              <a:rPr lang="cs-CZ" sz="4400" b="1" dirty="0" err="1" smtClean="0">
                <a:solidFill>
                  <a:srgbClr val="FFFF00"/>
                </a:solidFill>
              </a:rPr>
              <a:t>pear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64514" y="2187735"/>
            <a:ext cx="207781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a lemon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46923" y="5976610"/>
            <a:ext cx="25129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an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orange</a:t>
            </a:r>
            <a:endParaRPr lang="cs-CZ" sz="4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0467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5331" y="384930"/>
            <a:ext cx="1379063" cy="172819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8426130">
            <a:off x="3176386" y="1696616"/>
            <a:ext cx="2694157" cy="199367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3630" y="440899"/>
            <a:ext cx="2473672" cy="20119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54295" y="3731750"/>
            <a:ext cx="1812341" cy="189500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6656" y="3861048"/>
            <a:ext cx="1636415" cy="163641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11491" y="2308733"/>
            <a:ext cx="17940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a </a:t>
            </a:r>
            <a:r>
              <a:rPr lang="cs-CZ" sz="4400" b="1" dirty="0" err="1" smtClean="0">
                <a:solidFill>
                  <a:srgbClr val="FFFF00"/>
                </a:solidFill>
              </a:rPr>
              <a:t>plum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7397" y="5877272"/>
            <a:ext cx="314560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a </a:t>
            </a:r>
            <a:r>
              <a:rPr lang="cs-CZ" sz="4400" b="1" dirty="0" err="1" smtClean="0">
                <a:solidFill>
                  <a:srgbClr val="FFFF00"/>
                </a:solidFill>
              </a:rPr>
              <a:t>strawberry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35896" y="4679255"/>
            <a:ext cx="233749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a </a:t>
            </a:r>
            <a:r>
              <a:rPr lang="cs-CZ" sz="4400" b="1" dirty="0" err="1" smtClean="0">
                <a:solidFill>
                  <a:srgbClr val="FFFF00"/>
                </a:solidFill>
              </a:rPr>
              <a:t>banana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12179" y="5877271"/>
            <a:ext cx="20851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a </a:t>
            </a:r>
            <a:r>
              <a:rPr lang="cs-CZ" sz="4400" b="1" dirty="0" err="1" smtClean="0">
                <a:solidFill>
                  <a:srgbClr val="FFFF00"/>
                </a:solidFill>
              </a:rPr>
              <a:t>cherry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54295" y="2518037"/>
            <a:ext cx="19960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a </a:t>
            </a:r>
            <a:r>
              <a:rPr lang="cs-CZ" sz="4400" b="1" dirty="0" err="1" smtClean="0">
                <a:solidFill>
                  <a:srgbClr val="FFFF00"/>
                </a:solidFill>
              </a:rPr>
              <a:t>peach</a:t>
            </a:r>
            <a:endParaRPr lang="cs-CZ" sz="4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5468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16632"/>
            <a:ext cx="654820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rgbClr val="FFFF00"/>
                </a:solidFill>
              </a:rPr>
              <a:t>What</a:t>
            </a:r>
            <a:r>
              <a:rPr lang="cs-CZ" sz="9600" dirty="0" smtClean="0">
                <a:solidFill>
                  <a:srgbClr val="FFFF00"/>
                </a:solidFill>
              </a:rPr>
              <a:t> </a:t>
            </a:r>
            <a:r>
              <a:rPr lang="cs-CZ" sz="9600" b="1" dirty="0" err="1" smtClean="0">
                <a:solidFill>
                  <a:srgbClr val="FFFF00"/>
                </a:solidFill>
              </a:rPr>
              <a:t>is</a:t>
            </a:r>
            <a:r>
              <a:rPr lang="cs-CZ" sz="9600" dirty="0" smtClean="0">
                <a:solidFill>
                  <a:srgbClr val="FFFF00"/>
                </a:solidFill>
              </a:rPr>
              <a:t> </a:t>
            </a:r>
            <a:r>
              <a:rPr lang="cs-CZ" sz="9600" b="1" dirty="0" err="1" smtClean="0">
                <a:solidFill>
                  <a:srgbClr val="FFFF00"/>
                </a:solidFill>
              </a:rPr>
              <a:t>red</a:t>
            </a:r>
            <a:r>
              <a:rPr lang="cs-CZ" sz="9600" dirty="0" smtClean="0">
                <a:solidFill>
                  <a:srgbClr val="FFFF00"/>
                </a:solidFill>
              </a:rPr>
              <a:t>?</a:t>
            </a:r>
            <a:endParaRPr lang="cs-CZ" sz="9600" dirty="0">
              <a:solidFill>
                <a:srgbClr val="FFFF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83968" y="1737748"/>
            <a:ext cx="1596558" cy="166938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10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50710" y="4211404"/>
            <a:ext cx="1269841" cy="126984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959" b="94675" l="0" r="100000">
                        <a14:foregroundMark x1="48889" y1="94675" x2="48889" y2="946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1485069"/>
            <a:ext cx="2270111" cy="170510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100000" l="118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2276" y="3730312"/>
            <a:ext cx="1866771" cy="211457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3739" y="1636335"/>
            <a:ext cx="1872208" cy="187220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9512" y="5876148"/>
            <a:ext cx="41044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An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apple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is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C00000"/>
                </a:solidFill>
              </a:rPr>
              <a:t>red</a:t>
            </a:r>
            <a:r>
              <a:rPr lang="cs-CZ" sz="4400" b="1" dirty="0">
                <a:solidFill>
                  <a:srgbClr val="C00000"/>
                </a:solidFill>
              </a:rPr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987824" y="3024614"/>
            <a:ext cx="36978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rgbClr val="FFFF00"/>
                </a:solidFill>
              </a:rPr>
              <a:t>A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cherry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is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C00000"/>
                </a:solidFill>
              </a:rPr>
              <a:t>red</a:t>
            </a:r>
            <a:r>
              <a:rPr lang="cs-CZ" sz="4400" b="1" dirty="0">
                <a:solidFill>
                  <a:srgbClr val="C00000"/>
                </a:solidFill>
              </a:rPr>
              <a:t>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503499" y="5876149"/>
            <a:ext cx="475829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A </a:t>
            </a:r>
            <a:r>
              <a:rPr lang="cs-CZ" sz="4400" b="1" dirty="0" err="1" smtClean="0">
                <a:solidFill>
                  <a:srgbClr val="FFFF00"/>
                </a:solidFill>
              </a:rPr>
              <a:t>strawberry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is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C00000"/>
                </a:solidFill>
              </a:rPr>
              <a:t>red</a:t>
            </a:r>
            <a:r>
              <a:rPr lang="cs-CZ" sz="4400" b="1" dirty="0" smtClean="0">
                <a:solidFill>
                  <a:srgbClr val="C00000"/>
                </a:solidFill>
              </a:rPr>
              <a:t>.</a:t>
            </a:r>
            <a:endParaRPr lang="cs-CZ" sz="4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485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69826" y="0"/>
            <a:ext cx="757322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err="1" smtClean="0">
                <a:solidFill>
                  <a:srgbClr val="FFFF00"/>
                </a:solidFill>
              </a:rPr>
              <a:t>What</a:t>
            </a:r>
            <a:r>
              <a:rPr lang="cs-CZ" sz="8800" dirty="0" smtClean="0">
                <a:solidFill>
                  <a:srgbClr val="FFFF00"/>
                </a:solidFill>
              </a:rPr>
              <a:t> </a:t>
            </a:r>
            <a:r>
              <a:rPr lang="cs-CZ" sz="8800" b="1" dirty="0" err="1" smtClean="0">
                <a:solidFill>
                  <a:srgbClr val="FFFF00"/>
                </a:solidFill>
              </a:rPr>
              <a:t>is</a:t>
            </a:r>
            <a:r>
              <a:rPr lang="cs-CZ" sz="8800" dirty="0" smtClean="0">
                <a:solidFill>
                  <a:srgbClr val="FFFF00"/>
                </a:solidFill>
              </a:rPr>
              <a:t> </a:t>
            </a:r>
            <a:r>
              <a:rPr lang="cs-CZ" sz="8800" b="1" dirty="0" err="1" smtClean="0">
                <a:solidFill>
                  <a:srgbClr val="FFFF00"/>
                </a:solidFill>
              </a:rPr>
              <a:t>yellow</a:t>
            </a:r>
            <a:r>
              <a:rPr lang="cs-CZ" sz="8800" dirty="0" smtClean="0">
                <a:solidFill>
                  <a:srgbClr val="FFFF00"/>
                </a:solidFill>
              </a:rPr>
              <a:t>?</a:t>
            </a:r>
            <a:endParaRPr lang="cs-CZ" sz="8800" dirty="0">
              <a:solidFill>
                <a:srgbClr val="FFFF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775" b="100000" l="177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31047" y="1446550"/>
            <a:ext cx="2586649" cy="194286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5095" y="4486269"/>
            <a:ext cx="1805612" cy="14773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0" r="100000">
                        <a14:foregroundMark x1="47059" y1="25000" x2="48529" y2="11000"/>
                        <a14:foregroundMark x1="48529" y1="11000" x2="19118" y2="1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6114" y="1134621"/>
            <a:ext cx="1805612" cy="26553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71856" y="1453047"/>
            <a:ext cx="2169165" cy="215221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89899" l="0" r="8901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23415" y="4260155"/>
            <a:ext cx="1801914" cy="196032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65629" y="4418799"/>
            <a:ext cx="1643033" cy="164303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7023" y="3789932"/>
            <a:ext cx="36554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A </a:t>
            </a:r>
            <a:r>
              <a:rPr lang="cs-CZ" sz="4000" b="1" dirty="0" err="1" smtClean="0">
                <a:solidFill>
                  <a:schemeClr val="bg1"/>
                </a:solidFill>
              </a:rPr>
              <a:t>pear</a:t>
            </a:r>
            <a:r>
              <a:rPr lang="cs-CZ" sz="4000" b="1" dirty="0" smtClean="0">
                <a:solidFill>
                  <a:schemeClr val="bg1"/>
                </a:solidFill>
              </a:rPr>
              <a:t> </a:t>
            </a:r>
            <a:r>
              <a:rPr lang="cs-CZ" sz="4000" b="1" dirty="0" err="1" smtClean="0">
                <a:solidFill>
                  <a:schemeClr val="bg1"/>
                </a:solidFill>
              </a:rPr>
              <a:t>is</a:t>
            </a:r>
            <a:r>
              <a:rPr lang="cs-CZ" sz="4000" b="1" dirty="0" smtClean="0">
                <a:solidFill>
                  <a:schemeClr val="bg1"/>
                </a:solidFill>
              </a:rPr>
              <a:t> </a:t>
            </a:r>
            <a:r>
              <a:rPr lang="cs-CZ" sz="4000" b="1" dirty="0" err="1" smtClean="0">
                <a:solidFill>
                  <a:srgbClr val="FFFF00"/>
                </a:solidFill>
              </a:rPr>
              <a:t>yellow</a:t>
            </a:r>
            <a:r>
              <a:rPr lang="cs-CZ" sz="4000" b="1" dirty="0" smtClean="0">
                <a:solidFill>
                  <a:srgbClr val="FFFF00"/>
                </a:solidFill>
              </a:rPr>
              <a:t>.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87145" y="3546868"/>
            <a:ext cx="46793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A </a:t>
            </a:r>
            <a:r>
              <a:rPr lang="cs-CZ" sz="4000" b="1" dirty="0" err="1" smtClean="0">
                <a:solidFill>
                  <a:schemeClr val="bg1"/>
                </a:solidFill>
              </a:rPr>
              <a:t>banana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err="1" smtClean="0">
                <a:solidFill>
                  <a:schemeClr val="bg1"/>
                </a:solidFill>
              </a:rPr>
              <a:t>is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yellow</a:t>
            </a:r>
            <a:r>
              <a:rPr lang="cs-CZ" sz="4400" b="1" dirty="0" smtClean="0">
                <a:solidFill>
                  <a:srgbClr val="FFFF00"/>
                </a:solidFill>
              </a:rPr>
              <a:t>.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7023" y="6019729"/>
            <a:ext cx="39898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A lemon </a:t>
            </a:r>
            <a:r>
              <a:rPr lang="cs-CZ" sz="4000" b="1" dirty="0" err="1" smtClean="0">
                <a:solidFill>
                  <a:schemeClr val="bg1"/>
                </a:solidFill>
              </a:rPr>
              <a:t>is</a:t>
            </a:r>
            <a:r>
              <a:rPr lang="cs-CZ" sz="4000" b="1" dirty="0" smtClean="0">
                <a:solidFill>
                  <a:schemeClr val="bg1"/>
                </a:solidFill>
              </a:rPr>
              <a:t> </a:t>
            </a:r>
            <a:r>
              <a:rPr lang="cs-CZ" sz="4000" b="1" dirty="0" err="1" smtClean="0">
                <a:solidFill>
                  <a:srgbClr val="FFFF00"/>
                </a:solidFill>
              </a:rPr>
              <a:t>yellow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1607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6433" y="188640"/>
            <a:ext cx="608949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FF00"/>
                </a:solidFill>
              </a:rPr>
              <a:t>I</a:t>
            </a:r>
            <a:r>
              <a:rPr lang="cs-CZ" sz="9600" dirty="0" smtClean="0">
                <a:solidFill>
                  <a:srgbClr val="FFFF00"/>
                </a:solidFill>
              </a:rPr>
              <a:t> </a:t>
            </a:r>
            <a:r>
              <a:rPr lang="cs-CZ" sz="9600" b="1" dirty="0" err="1" smtClean="0">
                <a:solidFill>
                  <a:srgbClr val="FFFF00"/>
                </a:solidFill>
              </a:rPr>
              <a:t>like</a:t>
            </a:r>
            <a:r>
              <a:rPr lang="cs-CZ" sz="9600" dirty="0" smtClean="0">
                <a:solidFill>
                  <a:srgbClr val="FFFF00"/>
                </a:solidFill>
              </a:rPr>
              <a:t> </a:t>
            </a:r>
            <a:r>
              <a:rPr lang="cs-CZ" sz="9600" b="1" dirty="0" smtClean="0">
                <a:solidFill>
                  <a:srgbClr val="FFFF00"/>
                </a:solidFill>
              </a:rPr>
              <a:t>a/</a:t>
            </a:r>
            <a:r>
              <a:rPr lang="cs-CZ" sz="9600" b="1" dirty="0" err="1" smtClean="0">
                <a:solidFill>
                  <a:srgbClr val="FFFF00"/>
                </a:solidFill>
              </a:rPr>
              <a:t>an</a:t>
            </a:r>
            <a:r>
              <a:rPr lang="cs-CZ" sz="9600" b="1" dirty="0" smtClean="0">
                <a:solidFill>
                  <a:srgbClr val="FFFF00"/>
                </a:solidFill>
              </a:rPr>
              <a:t>…</a:t>
            </a:r>
            <a:endParaRPr lang="cs-CZ" sz="9600" b="1" dirty="0">
              <a:solidFill>
                <a:srgbClr val="FFFF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44410480"/>
              </p:ext>
            </p:extLst>
          </p:nvPr>
        </p:nvGraphicFramePr>
        <p:xfrm>
          <a:off x="-2" y="2276872"/>
          <a:ext cx="9036498" cy="36161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9674"/>
                <a:gridCol w="2016224"/>
                <a:gridCol w="1606764"/>
                <a:gridCol w="1747554"/>
                <a:gridCol w="2046282"/>
              </a:tblGrid>
              <a:tr h="1808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10000"/>
                      </a:schemeClr>
                    </a:solidFill>
                  </a:tcPr>
                </a:tc>
              </a:tr>
              <a:tr h="1808088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>
                          <a:solidFill>
                            <a:srgbClr val="FFFF00"/>
                          </a:solidFill>
                        </a:rPr>
                        <a:t>lemon</a:t>
                      </a:r>
                      <a:endParaRPr lang="cs-CZ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 smtClean="0"/>
                    </a:p>
                  </a:txBody>
                  <a:tcPr>
                    <a:solidFill>
                      <a:schemeClr val="tx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/>
                        <a:t> </a:t>
                      </a:r>
                      <a:r>
                        <a:rPr lang="cs-CZ" sz="4000" dirty="0" err="1" smtClean="0">
                          <a:solidFill>
                            <a:srgbClr val="FFFF00"/>
                          </a:solidFill>
                        </a:rPr>
                        <a:t>plum</a:t>
                      </a:r>
                      <a:endParaRPr lang="cs-CZ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err="1" smtClean="0">
                          <a:solidFill>
                            <a:srgbClr val="FFFF00"/>
                          </a:solidFill>
                        </a:rPr>
                        <a:t>orange</a:t>
                      </a:r>
                      <a:endParaRPr lang="cs-CZ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/>
                        <a:t>  </a:t>
                      </a:r>
                      <a:r>
                        <a:rPr lang="cs-CZ" sz="4000" dirty="0" err="1" smtClean="0">
                          <a:solidFill>
                            <a:srgbClr val="FFFF00"/>
                          </a:solidFill>
                        </a:rPr>
                        <a:t>grape</a:t>
                      </a:r>
                      <a:endParaRPr lang="cs-CZ" sz="4000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1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07504" y="2739698"/>
            <a:ext cx="13404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FFFF00"/>
                </a:solidFill>
              </a:rPr>
              <a:t>apple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60962" y="2767936"/>
            <a:ext cx="11336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FFFF00"/>
                </a:solidFill>
              </a:rPr>
              <a:t>pear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81011" y="2767936"/>
            <a:ext cx="14398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FFFF00"/>
                </a:solidFill>
              </a:rPr>
              <a:t>peach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62603" y="2767936"/>
            <a:ext cx="17283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FFFF00"/>
                </a:solidFill>
              </a:rPr>
              <a:t>banana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36296" y="2784350"/>
            <a:ext cx="15192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FFFF00"/>
                </a:solidFill>
              </a:rPr>
              <a:t>cherry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06804" y="4731241"/>
            <a:ext cx="22419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FFF00"/>
                </a:solidFill>
              </a:rPr>
              <a:t>strowberry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0" y="2293303"/>
            <a:ext cx="1619672" cy="187488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jablko</a:t>
            </a:r>
            <a:endParaRPr lang="cs-CZ" sz="4000" b="1" dirty="0"/>
          </a:p>
        </p:txBody>
      </p:sp>
      <p:sp>
        <p:nvSpPr>
          <p:cNvPr id="12" name="Obdélník 11"/>
          <p:cNvSpPr/>
          <p:nvPr/>
        </p:nvSpPr>
        <p:spPr>
          <a:xfrm>
            <a:off x="1488243" y="2293303"/>
            <a:ext cx="2093454" cy="1829216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hruška</a:t>
            </a:r>
            <a:endParaRPr lang="cs-CZ" sz="4000" b="1" dirty="0"/>
          </a:p>
        </p:txBody>
      </p:sp>
      <p:sp>
        <p:nvSpPr>
          <p:cNvPr id="14" name="Obdélník 13"/>
          <p:cNvSpPr/>
          <p:nvPr/>
        </p:nvSpPr>
        <p:spPr>
          <a:xfrm>
            <a:off x="3581697" y="2293303"/>
            <a:ext cx="1842731" cy="187488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broskev</a:t>
            </a:r>
            <a:endParaRPr lang="cs-CZ" sz="3600" b="1" dirty="0"/>
          </a:p>
        </p:txBody>
      </p:sp>
      <p:sp>
        <p:nvSpPr>
          <p:cNvPr id="15" name="Obdélník 14"/>
          <p:cNvSpPr/>
          <p:nvPr/>
        </p:nvSpPr>
        <p:spPr>
          <a:xfrm>
            <a:off x="5387900" y="2293303"/>
            <a:ext cx="1725727" cy="188372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banán</a:t>
            </a:r>
            <a:endParaRPr lang="cs-CZ" sz="4000" b="1" dirty="0"/>
          </a:p>
        </p:txBody>
      </p:sp>
      <p:sp>
        <p:nvSpPr>
          <p:cNvPr id="16" name="Obdélník 15"/>
          <p:cNvSpPr/>
          <p:nvPr/>
        </p:nvSpPr>
        <p:spPr>
          <a:xfrm>
            <a:off x="7098465" y="2257590"/>
            <a:ext cx="2045535" cy="1854974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třešně</a:t>
            </a:r>
            <a:endParaRPr lang="cs-CZ" sz="4000" b="1" dirty="0"/>
          </a:p>
        </p:txBody>
      </p:sp>
      <p:sp>
        <p:nvSpPr>
          <p:cNvPr id="17" name="Obdélník 16"/>
          <p:cNvSpPr/>
          <p:nvPr/>
        </p:nvSpPr>
        <p:spPr>
          <a:xfrm>
            <a:off x="-16059" y="4177029"/>
            <a:ext cx="1587557" cy="175475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citrón</a:t>
            </a:r>
            <a:endParaRPr lang="cs-CZ" sz="4000" b="1" dirty="0"/>
          </a:p>
        </p:txBody>
      </p:sp>
      <p:sp>
        <p:nvSpPr>
          <p:cNvPr id="18" name="Obdélník 17"/>
          <p:cNvSpPr/>
          <p:nvPr/>
        </p:nvSpPr>
        <p:spPr>
          <a:xfrm>
            <a:off x="1559218" y="4144291"/>
            <a:ext cx="2093454" cy="173726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jahoda</a:t>
            </a:r>
            <a:endParaRPr lang="cs-CZ" sz="4000" b="1" dirty="0"/>
          </a:p>
        </p:txBody>
      </p:sp>
      <p:sp>
        <p:nvSpPr>
          <p:cNvPr id="19" name="Obdélník 18"/>
          <p:cNvSpPr/>
          <p:nvPr/>
        </p:nvSpPr>
        <p:spPr>
          <a:xfrm>
            <a:off x="3683642" y="4169639"/>
            <a:ext cx="1581592" cy="172819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švestka</a:t>
            </a:r>
            <a:endParaRPr lang="cs-CZ" sz="3600" b="1" dirty="0"/>
          </a:p>
        </p:txBody>
      </p:sp>
      <p:sp>
        <p:nvSpPr>
          <p:cNvPr id="20" name="Obdélník 19"/>
          <p:cNvSpPr/>
          <p:nvPr/>
        </p:nvSpPr>
        <p:spPr>
          <a:xfrm>
            <a:off x="5273904" y="4153366"/>
            <a:ext cx="1971063" cy="172819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pomeranč</a:t>
            </a:r>
            <a:endParaRPr lang="cs-CZ" sz="3200" b="1" dirty="0"/>
          </a:p>
        </p:txBody>
      </p:sp>
      <p:sp>
        <p:nvSpPr>
          <p:cNvPr id="21" name="Obdélník 20"/>
          <p:cNvSpPr/>
          <p:nvPr/>
        </p:nvSpPr>
        <p:spPr>
          <a:xfrm>
            <a:off x="7236296" y="4144291"/>
            <a:ext cx="1907704" cy="1769309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/>
              <a:t>hr.víno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906600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27584" y="1052736"/>
            <a:ext cx="7704856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</a:t>
            </a:r>
            <a:r>
              <a:rPr lang="cs-CZ" sz="2000" dirty="0"/>
              <a:t>cit.2012-03-31] Dostupné pod licencí Publik </a:t>
            </a:r>
            <a:r>
              <a:rPr lang="cs-CZ" sz="2000" dirty="0" err="1"/>
              <a:t>Domain</a:t>
            </a:r>
            <a:r>
              <a:rPr lang="cs-CZ" sz="2000" dirty="0"/>
              <a:t> na WWW:</a:t>
            </a:r>
          </a:p>
          <a:p>
            <a:r>
              <a:rPr lang="cs-CZ" sz="2000" dirty="0"/>
              <a:t>zátiší s ovocem</a:t>
            </a:r>
          </a:p>
          <a:p>
            <a:r>
              <a:rPr lang="cs-CZ" sz="2000" dirty="0"/>
              <a:t>http://www.clker.com/clipart-2065.html</a:t>
            </a:r>
          </a:p>
          <a:p>
            <a:r>
              <a:rPr lang="cs-CZ" sz="2000" dirty="0"/>
              <a:t>zelené jablko</a:t>
            </a:r>
          </a:p>
          <a:p>
            <a:r>
              <a:rPr lang="cs-CZ" sz="2000" dirty="0"/>
              <a:t>http://www.clker.com/clipart-green-apple-4.html</a:t>
            </a:r>
          </a:p>
          <a:p>
            <a:r>
              <a:rPr lang="cs-CZ" sz="2000" dirty="0"/>
              <a:t>košík</a:t>
            </a:r>
          </a:p>
          <a:p>
            <a:r>
              <a:rPr lang="cs-CZ" sz="2000" dirty="0"/>
              <a:t>http://www.clker.com/clipart-basket-3.html</a:t>
            </a:r>
          </a:p>
          <a:p>
            <a:r>
              <a:rPr lang="cs-CZ" sz="2000" dirty="0"/>
              <a:t>citron</a:t>
            </a:r>
          </a:p>
          <a:p>
            <a:r>
              <a:rPr lang="cs-CZ" sz="2000" dirty="0"/>
              <a:t>http://www.clker.com/clipart-3991.html</a:t>
            </a:r>
          </a:p>
          <a:p>
            <a:r>
              <a:rPr lang="cs-CZ" sz="2000" dirty="0"/>
              <a:t>banán</a:t>
            </a:r>
          </a:p>
          <a:p>
            <a:r>
              <a:rPr lang="cs-CZ" sz="2000" dirty="0"/>
              <a:t>http://www.clker.com/clipart-3986.html</a:t>
            </a:r>
          </a:p>
          <a:p>
            <a:r>
              <a:rPr lang="cs-CZ" sz="2000" dirty="0"/>
              <a:t>hrozen</a:t>
            </a:r>
          </a:p>
          <a:p>
            <a:r>
              <a:rPr lang="cs-CZ" sz="2000" dirty="0"/>
              <a:t>http://www.clker.com/clipart-3988.html</a:t>
            </a:r>
          </a:p>
          <a:p>
            <a:r>
              <a:rPr lang="cs-CZ" sz="2000" dirty="0"/>
              <a:t>žlutá hruška</a:t>
            </a:r>
          </a:p>
          <a:p>
            <a:r>
              <a:rPr lang="cs-CZ" sz="2000" dirty="0"/>
              <a:t>http://www.clker.com/clipart-4049.html</a:t>
            </a:r>
          </a:p>
          <a:p>
            <a:r>
              <a:rPr lang="cs-CZ" sz="2000" dirty="0"/>
              <a:t>jahoda</a:t>
            </a:r>
          </a:p>
          <a:p>
            <a:r>
              <a:rPr lang="cs-CZ" sz="2000" dirty="0"/>
              <a:t>http://www.clker.com/clipart-4002.html</a:t>
            </a:r>
          </a:p>
        </p:txBody>
      </p:sp>
    </p:spTree>
    <p:extLst>
      <p:ext uri="{BB962C8B-B14F-4D97-AF65-F5344CB8AC3E}">
        <p14:creationId xmlns:p14="http://schemas.microsoft.com/office/powerpoint/2010/main" xmlns="" val="845180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24744"/>
            <a:ext cx="588640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švestka</a:t>
            </a:r>
          </a:p>
          <a:p>
            <a:r>
              <a:rPr lang="cs-CZ" sz="2000" dirty="0"/>
              <a:t>http://www.clker.com/clipart-3999.html</a:t>
            </a:r>
          </a:p>
          <a:p>
            <a:r>
              <a:rPr lang="cs-CZ" sz="2000" dirty="0"/>
              <a:t>pomeranč</a:t>
            </a:r>
          </a:p>
          <a:p>
            <a:r>
              <a:rPr lang="cs-CZ" sz="2000" dirty="0"/>
              <a:t>http://www.clker.com/clipart-15757.html</a:t>
            </a:r>
          </a:p>
          <a:p>
            <a:r>
              <a:rPr lang="cs-CZ" sz="2000" dirty="0"/>
              <a:t>třešně</a:t>
            </a:r>
          </a:p>
          <a:p>
            <a:r>
              <a:rPr lang="cs-CZ" sz="2000" dirty="0"/>
              <a:t>http://www.clker.com/clipart-pris-cherries.html</a:t>
            </a:r>
          </a:p>
          <a:p>
            <a:r>
              <a:rPr lang="cs-CZ" sz="2000" dirty="0"/>
              <a:t>broskev</a:t>
            </a:r>
          </a:p>
          <a:p>
            <a:r>
              <a:rPr lang="cs-CZ" sz="2000" dirty="0"/>
              <a:t>http://www.clker.com/clipart-41526.html</a:t>
            </a:r>
          </a:p>
          <a:p>
            <a:r>
              <a:rPr lang="cs-CZ" sz="2000" dirty="0"/>
              <a:t>červené jablko</a:t>
            </a:r>
          </a:p>
          <a:p>
            <a:r>
              <a:rPr lang="cs-CZ" sz="2000" dirty="0"/>
              <a:t>http://www.clker.com/clipart-3982.html</a:t>
            </a:r>
          </a:p>
          <a:p>
            <a:r>
              <a:rPr lang="cs-CZ" sz="2000" dirty="0"/>
              <a:t>hroznové víno</a:t>
            </a:r>
          </a:p>
          <a:p>
            <a:r>
              <a:rPr lang="cs-CZ" sz="2000" dirty="0"/>
              <a:t>http://www.clker.com/clipart-15580.html</a:t>
            </a:r>
          </a:p>
          <a:p>
            <a:r>
              <a:rPr lang="cs-CZ" sz="2000" dirty="0"/>
              <a:t>zelená hruška</a:t>
            </a:r>
          </a:p>
          <a:p>
            <a:r>
              <a:rPr lang="cs-CZ" sz="2000" dirty="0"/>
              <a:t>http://www.clker.com/clipart-3990.html</a:t>
            </a:r>
          </a:p>
          <a:p>
            <a:r>
              <a:rPr lang="cs-CZ" sz="2000" dirty="0"/>
              <a:t>citron s listem</a:t>
            </a:r>
          </a:p>
          <a:p>
            <a:r>
              <a:rPr lang="cs-CZ" sz="2000" dirty="0"/>
              <a:t>http://www.clker.com/clipart-13222.html</a:t>
            </a:r>
          </a:p>
        </p:txBody>
      </p:sp>
    </p:spTree>
    <p:extLst>
      <p:ext uri="{BB962C8B-B14F-4D97-AF65-F5344CB8AC3E}">
        <p14:creationId xmlns:p14="http://schemas.microsoft.com/office/powerpoint/2010/main" xmlns="" val="1177540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229</Words>
  <Application>Microsoft Office PowerPoint</Application>
  <PresentationFormat>Předvádění na obrazovce (4:3)</PresentationFormat>
  <Paragraphs>96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Prezentace</vt:lpstr>
      <vt:lpstr>Snímek 1</vt:lpstr>
      <vt:lpstr>Práce s prezentací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Zdroje obrázků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Simona</cp:lastModifiedBy>
  <cp:revision>24</cp:revision>
  <dcterms:created xsi:type="dcterms:W3CDTF">2012-04-09T12:55:24Z</dcterms:created>
  <dcterms:modified xsi:type="dcterms:W3CDTF">2012-06-09T22:13:18Z</dcterms:modified>
</cp:coreProperties>
</file>