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69" r:id="rId3"/>
    <p:sldId id="307" r:id="rId4"/>
    <p:sldId id="308" r:id="rId5"/>
    <p:sldId id="310" r:id="rId6"/>
    <p:sldId id="311" r:id="rId7"/>
    <p:sldId id="300" r:id="rId8"/>
    <p:sldId id="312" r:id="rId9"/>
    <p:sldId id="268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1BF60A"/>
    <a:srgbClr val="ACFE6E"/>
    <a:srgbClr val="FF99CC"/>
    <a:srgbClr val="FF0066"/>
    <a:srgbClr val="FD0F0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71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5_2" csCatId="accent5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16_ ČESKÝ JAZYK 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   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SLOVA  PŘÍBUZNÁ</a:t>
          </a:r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96627" custLinFactNeighborX="5909" custLinFactNeighborY="-100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88749" custLinFactNeighborX="8219" custLinFactNeighborY="-204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107612" custScaleY="60988" custLinFactY="22788" custLinFactNeighborX="3138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3EEB1F9-BBDE-4009-9259-EECE276AE5AD}" type="presOf" srcId="{4998EED1-9AAF-4045-BAC6-AA54B1A3E015}" destId="{6E27EA9C-C67C-450A-8A3C-DF1F4862AEAB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62C43B9C-3FAF-4276-850E-2EBA32E2053F}" type="presOf" srcId="{33733867-CCF3-40F1-A592-7074E0CC194F}" destId="{ED2230FF-1096-48BA-B691-CB70E3195D4E}" srcOrd="0" destOrd="0" presId="urn:microsoft.com/office/officeart/2005/8/layout/pyramid2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30D75728-C0AD-4CC0-BB59-8194E3EDCE68}" type="presOf" srcId="{D14199FD-C0E7-4C1B-9738-0FA9E56F2803}" destId="{E915DD33-C422-48D7-A147-9DF518074CD6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3492F0B-C8B2-4285-B26F-C073A19AA55F}" type="presOf" srcId="{D07A5630-6FBA-4728-88CD-6E1E179CB30C}" destId="{908BA98C-A95B-4D99-AB45-D03C9BA08086}" srcOrd="0" destOrd="0" presId="urn:microsoft.com/office/officeart/2005/8/layout/pyramid2"/>
    <dgm:cxn modelId="{0BD6D04B-5EF5-4A8A-A680-1F7CDAD7F7E2}" type="presParOf" srcId="{E915DD33-C422-48D7-A147-9DF518074CD6}" destId="{AA8D1857-C2BD-4E9B-945E-6C696E0FAF33}" srcOrd="0" destOrd="0" presId="urn:microsoft.com/office/officeart/2005/8/layout/pyramid2"/>
    <dgm:cxn modelId="{D389A780-5BCE-42B1-9766-511DF61B484B}" type="presParOf" srcId="{E915DD33-C422-48D7-A147-9DF518074CD6}" destId="{3BAA9B1B-BFD6-4CA9-90A9-730241A0D9F7}" srcOrd="1" destOrd="0" presId="urn:microsoft.com/office/officeart/2005/8/layout/pyramid2"/>
    <dgm:cxn modelId="{48889165-6280-4CA0-82C8-740BAE0D70C3}" type="presParOf" srcId="{3BAA9B1B-BFD6-4CA9-90A9-730241A0D9F7}" destId="{908BA98C-A95B-4D99-AB45-D03C9BA08086}" srcOrd="0" destOrd="0" presId="urn:microsoft.com/office/officeart/2005/8/layout/pyramid2"/>
    <dgm:cxn modelId="{6494DF0B-EB59-4FCD-9A1C-AD1C8356406F}" type="presParOf" srcId="{3BAA9B1B-BFD6-4CA9-90A9-730241A0D9F7}" destId="{259FFE0E-3104-4C28-90A5-34C9081B2D21}" srcOrd="1" destOrd="0" presId="urn:microsoft.com/office/officeart/2005/8/layout/pyramid2"/>
    <dgm:cxn modelId="{46052E9F-BA52-4D86-A3D7-448A1059AD17}" type="presParOf" srcId="{3BAA9B1B-BFD6-4CA9-90A9-730241A0D9F7}" destId="{ED2230FF-1096-48BA-B691-CB70E3195D4E}" srcOrd="2" destOrd="0" presId="urn:microsoft.com/office/officeart/2005/8/layout/pyramid2"/>
    <dgm:cxn modelId="{C09B9D35-FA8C-4210-AC30-D60B93AA59BB}" type="presParOf" srcId="{3BAA9B1B-BFD6-4CA9-90A9-730241A0D9F7}" destId="{73724FA6-330F-43B7-BA60-483C4E413C56}" srcOrd="3" destOrd="0" presId="urn:microsoft.com/office/officeart/2005/8/layout/pyramid2"/>
    <dgm:cxn modelId="{C2E9C506-F3CD-44BD-A747-69D041932813}" type="presParOf" srcId="{3BAA9B1B-BFD6-4CA9-90A9-730241A0D9F7}" destId="{6E27EA9C-C67C-450A-8A3C-DF1F4862AEAB}" srcOrd="4" destOrd="0" presId="urn:microsoft.com/office/officeart/2005/8/layout/pyramid2"/>
    <dgm:cxn modelId="{99765AEF-AF0C-4499-9884-01BA5EB5FD37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801116" y="0"/>
          <a:ext cx="4349752" cy="4349752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>
          <a:off x="1792384" y="420648"/>
          <a:ext cx="5559311" cy="116559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VY_32_ INOVACE_ </a:t>
          </a:r>
          <a:r>
            <a:rPr lang="cs-CZ" sz="2600" kern="1200" dirty="0" smtClean="0"/>
            <a:t>16_ </a:t>
          </a:r>
          <a:r>
            <a:rPr lang="cs-CZ" sz="2600" kern="1200" dirty="0" smtClean="0"/>
            <a:t>ČESKÝ JAZYK  3</a:t>
          </a:r>
          <a:endParaRPr lang="cs-CZ" sz="2600" kern="1200" dirty="0"/>
        </a:p>
      </dsp:txBody>
      <dsp:txXfrm>
        <a:off x="1849284" y="477548"/>
        <a:ext cx="5445511" cy="1051797"/>
      </dsp:txXfrm>
    </dsp:sp>
    <dsp:sp modelId="{ED2230FF-1096-48BA-B691-CB70E3195D4E}">
      <dsp:nvSpPr>
        <dsp:cNvPr id="0" name=""/>
        <dsp:cNvSpPr/>
      </dsp:nvSpPr>
      <dsp:spPr>
        <a:xfrm>
          <a:off x="1969064" y="1716791"/>
          <a:ext cx="5336573" cy="116559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    Potštejn, okres Rychnov nad Kněžnou</a:t>
          </a:r>
          <a:endParaRPr lang="cs-CZ" sz="2500" kern="1200" dirty="0"/>
        </a:p>
      </dsp:txBody>
      <dsp:txXfrm>
        <a:off x="2025964" y="1773691"/>
        <a:ext cx="5222773" cy="1051797"/>
      </dsp:txXfrm>
    </dsp:sp>
    <dsp:sp modelId="{6E27EA9C-C67C-450A-8A3C-DF1F4862AEAB}">
      <dsp:nvSpPr>
        <dsp:cNvPr id="0" name=""/>
        <dsp:cNvSpPr/>
      </dsp:nvSpPr>
      <dsp:spPr>
        <a:xfrm>
          <a:off x="2972416" y="3469202"/>
          <a:ext cx="3042555" cy="71087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SLOVA  PŘÍBUZNÁ</a:t>
          </a:r>
          <a:endParaRPr lang="cs-CZ" sz="2500" b="1" kern="1200" dirty="0" smtClean="0"/>
        </a:p>
      </dsp:txBody>
      <dsp:txXfrm>
        <a:off x="3007118" y="3503904"/>
        <a:ext cx="2973151" cy="641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293364552"/>
              </p:ext>
            </p:extLst>
          </p:nvPr>
        </p:nvGraphicFramePr>
        <p:xfrm>
          <a:off x="500034" y="2000240"/>
          <a:ext cx="8001056" cy="43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500430" y="4725144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SLOVA  PŘÍBUZNÁ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929222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OVĚŘENÍ VE VÝUCE:    </a:t>
            </a:r>
            <a:r>
              <a:rPr lang="cs-CZ" dirty="0" smtClean="0"/>
              <a:t> 29.11.2011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PŘEDMĚT:</a:t>
            </a:r>
            <a:r>
              <a:rPr lang="cs-CZ" dirty="0" smtClean="0"/>
              <a:t> Český jazyk       </a:t>
            </a:r>
          </a:p>
          <a:p>
            <a:r>
              <a:rPr lang="cs-CZ" b="1" dirty="0" smtClean="0"/>
              <a:t>ROČNÍK: </a:t>
            </a:r>
            <a:r>
              <a:rPr lang="cs-CZ" dirty="0" smtClean="0"/>
              <a:t>3.</a:t>
            </a:r>
          </a:p>
          <a:p>
            <a:r>
              <a:rPr lang="cs-CZ" b="1" dirty="0" smtClean="0"/>
              <a:t>KLÍČOVÁ SLOVA:  </a:t>
            </a:r>
            <a:r>
              <a:rPr lang="cs-CZ" dirty="0" err="1" smtClean="0"/>
              <a:t>slova</a:t>
            </a:r>
            <a:r>
              <a:rPr lang="cs-CZ" dirty="0" smtClean="0"/>
              <a:t> příbuzná, kořen slova, předpona, přípona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ANOTACE: </a:t>
            </a:r>
            <a:r>
              <a:rPr lang="cs-CZ" dirty="0" smtClean="0"/>
              <a:t>DUM procvičuje odlišování slov příbuzných. Seznamuje žáky s kořenem slova, předponou a příponou.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922071"/>
            <a:ext cx="2382112" cy="3078433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857224" y="642918"/>
            <a:ext cx="5429288" cy="1571636"/>
          </a:xfrm>
          <a:prstGeom prst="cloudCallout">
            <a:avLst>
              <a:gd name="adj1" fmla="val 42362"/>
              <a:gd name="adj2" fmla="val 56514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Ahoj děti. 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Dnes si budeme vyprávět o slovech příbuzných.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1285852" y="2214554"/>
            <a:ext cx="3571900" cy="1500198"/>
          </a:xfrm>
          <a:prstGeom prst="cloudCallout">
            <a:avLst>
              <a:gd name="adj1" fmla="val 79749"/>
              <a:gd name="adj2" fmla="val -28726"/>
            </a:avLst>
          </a:prstGeom>
          <a:solidFill>
            <a:schemeClr val="tx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Kdo je příbuzný?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Čtyřiadvaceticípá hvězda 6"/>
          <p:cNvSpPr/>
          <p:nvPr/>
        </p:nvSpPr>
        <p:spPr>
          <a:xfrm>
            <a:off x="714348" y="3714752"/>
            <a:ext cx="2071702" cy="114300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tatínek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Čtyřiadvaceticípá hvězda 7"/>
          <p:cNvSpPr/>
          <p:nvPr/>
        </p:nvSpPr>
        <p:spPr>
          <a:xfrm>
            <a:off x="928662" y="4929198"/>
            <a:ext cx="2286016" cy="1214446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maminka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Čtyřiadvaceticípá hvězda 8"/>
          <p:cNvSpPr/>
          <p:nvPr/>
        </p:nvSpPr>
        <p:spPr>
          <a:xfrm>
            <a:off x="2928926" y="4071942"/>
            <a:ext cx="1571636" cy="114300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sestra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Čtyřiadvaceticípá hvězda 9"/>
          <p:cNvSpPr/>
          <p:nvPr/>
        </p:nvSpPr>
        <p:spPr>
          <a:xfrm>
            <a:off x="3428992" y="5214950"/>
            <a:ext cx="1785950" cy="1000132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tetička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Čtyřiadvaceticípá hvězda 10"/>
          <p:cNvSpPr/>
          <p:nvPr/>
        </p:nvSpPr>
        <p:spPr>
          <a:xfrm>
            <a:off x="4643438" y="4071942"/>
            <a:ext cx="2071702" cy="1071570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strýček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2" name="Čtyřiadvaceticípá hvězda 11"/>
          <p:cNvSpPr/>
          <p:nvPr/>
        </p:nvSpPr>
        <p:spPr>
          <a:xfrm>
            <a:off x="5500694" y="5214950"/>
            <a:ext cx="1357322" cy="1071570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bratr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Čtyřiadvaceticípá hvězda 12"/>
          <p:cNvSpPr/>
          <p:nvPr/>
        </p:nvSpPr>
        <p:spPr>
          <a:xfrm>
            <a:off x="6786578" y="5072074"/>
            <a:ext cx="2071702" cy="114300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dědeček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Čtyřiadvaceticípá hvězda 13"/>
          <p:cNvSpPr/>
          <p:nvPr/>
        </p:nvSpPr>
        <p:spPr>
          <a:xfrm>
            <a:off x="6786578" y="3929066"/>
            <a:ext cx="2071702" cy="1143008"/>
          </a:xfrm>
          <a:prstGeom prst="star24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babička</a:t>
            </a:r>
          </a:p>
        </p:txBody>
      </p:sp>
      <p:sp>
        <p:nvSpPr>
          <p:cNvPr id="15" name="Obláček 14"/>
          <p:cNvSpPr/>
          <p:nvPr/>
        </p:nvSpPr>
        <p:spPr>
          <a:xfrm>
            <a:off x="1142976" y="2214554"/>
            <a:ext cx="3786214" cy="1500198"/>
          </a:xfrm>
          <a:prstGeom prst="cloudCallout">
            <a:avLst>
              <a:gd name="adj1" fmla="val 77422"/>
              <a:gd name="adj2" fmla="val -27802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 mají příbuzní společného?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99CC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5782" y="2071678"/>
            <a:ext cx="2155889" cy="2786082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285720" y="285728"/>
            <a:ext cx="4643470" cy="1714512"/>
          </a:xfrm>
          <a:prstGeom prst="cloudCallout">
            <a:avLst>
              <a:gd name="adj1" fmla="val 83157"/>
              <a:gd name="adj2" fmla="val 10751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Slova příbuzná mají společnou část, nazvanou </a:t>
            </a:r>
            <a:r>
              <a:rPr lang="cs-CZ" sz="4000" b="1" dirty="0" smtClean="0">
                <a:solidFill>
                  <a:srgbClr val="FF0000"/>
                </a:solidFill>
              </a:rPr>
              <a:t>KOŘEN</a:t>
            </a:r>
            <a:r>
              <a:rPr lang="cs-CZ" sz="2400" b="1" dirty="0" smtClean="0">
                <a:solidFill>
                  <a:schemeClr val="tx1"/>
                </a:solidFill>
              </a:rPr>
              <a:t>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28860" y="3714752"/>
            <a:ext cx="1500198" cy="9286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714348" y="2643182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714876" y="4643446"/>
            <a:ext cx="1571636" cy="9286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42910" y="4714884"/>
            <a:ext cx="1643074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571868" y="2571744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1857356" y="2714620"/>
            <a:ext cx="1285884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iště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Šipka doleva 12"/>
          <p:cNvSpPr/>
          <p:nvPr/>
        </p:nvSpPr>
        <p:spPr>
          <a:xfrm>
            <a:off x="4714876" y="2714620"/>
            <a:ext cx="1143008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ět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>
            <a:off x="3571868" y="3786190"/>
            <a:ext cx="1500198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uška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5929322" y="4786322"/>
            <a:ext cx="1143008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ec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Šipka doleva 15"/>
          <p:cNvSpPr/>
          <p:nvPr/>
        </p:nvSpPr>
        <p:spPr>
          <a:xfrm>
            <a:off x="1928794" y="4786322"/>
            <a:ext cx="1500198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ectví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7" name="Obláček 16"/>
          <p:cNvSpPr/>
          <p:nvPr/>
        </p:nvSpPr>
        <p:spPr>
          <a:xfrm>
            <a:off x="3929058" y="357166"/>
            <a:ext cx="3786246" cy="1214446"/>
          </a:xfrm>
          <a:prstGeom prst="cloudCallout">
            <a:avLst>
              <a:gd name="adj1" fmla="val 21541"/>
              <a:gd name="adj2" fmla="val 169882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 kořenem se připojuje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Šipka doleva 17"/>
          <p:cNvSpPr/>
          <p:nvPr/>
        </p:nvSpPr>
        <p:spPr>
          <a:xfrm>
            <a:off x="5643570" y="1285860"/>
            <a:ext cx="2357454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přípona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99CC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5782" y="2071678"/>
            <a:ext cx="2155889" cy="2786082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142976" y="357166"/>
            <a:ext cx="4643470" cy="1714512"/>
          </a:xfrm>
          <a:prstGeom prst="cloudCallout">
            <a:avLst>
              <a:gd name="adj1" fmla="val 63166"/>
              <a:gd name="adj2" fmla="val 105901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Před kořenem najdeme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28860" y="3714752"/>
            <a:ext cx="1500198" cy="9286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500166" y="2500306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714876" y="4643446"/>
            <a:ext cx="1571636" cy="92869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1357290" y="4857760"/>
            <a:ext cx="1643074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143372" y="2714620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714348" y="2500306"/>
            <a:ext cx="1071570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od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3357554" y="2786058"/>
            <a:ext cx="1143008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pří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1643042" y="3714752"/>
            <a:ext cx="100013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3857620" y="4643446"/>
            <a:ext cx="1143008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ná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642910" y="4929198"/>
            <a:ext cx="1143008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vý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8" name="Šipka doprava 17"/>
          <p:cNvSpPr/>
          <p:nvPr/>
        </p:nvSpPr>
        <p:spPr>
          <a:xfrm>
            <a:off x="1928794" y="1428736"/>
            <a:ext cx="278608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předponu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8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785794"/>
            <a:ext cx="2487564" cy="3214710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428728" y="714356"/>
            <a:ext cx="4357718" cy="1357322"/>
          </a:xfrm>
          <a:prstGeom prst="cloudCallout">
            <a:avLst>
              <a:gd name="adj1" fmla="val 57125"/>
              <a:gd name="adj2" fmla="val 68134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Popíšeš správně části těchto slov? 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714480" y="2214554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2928926" y="2285992"/>
            <a:ext cx="1000132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ět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1000100" y="2285992"/>
            <a:ext cx="100013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od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714480" y="3500438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1" name="Šipka doleva 10"/>
          <p:cNvSpPr/>
          <p:nvPr/>
        </p:nvSpPr>
        <p:spPr>
          <a:xfrm>
            <a:off x="2928926" y="3571876"/>
            <a:ext cx="1285884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ník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1000100" y="3571876"/>
            <a:ext cx="100013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vý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785918" y="4857760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4" name="Šipka doleva 13"/>
          <p:cNvSpPr/>
          <p:nvPr/>
        </p:nvSpPr>
        <p:spPr>
          <a:xfrm>
            <a:off x="3000364" y="4929198"/>
            <a:ext cx="1000132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íš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1071538" y="4929198"/>
            <a:ext cx="100013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715008" y="4357694"/>
            <a:ext cx="1500198" cy="1000132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LET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17" name="Šipka doleva 16"/>
          <p:cNvSpPr/>
          <p:nvPr/>
        </p:nvSpPr>
        <p:spPr>
          <a:xfrm>
            <a:off x="6929454" y="4429132"/>
            <a:ext cx="1428760" cy="928694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>
                <a:solidFill>
                  <a:schemeClr val="tx1"/>
                </a:solidFill>
              </a:rPr>
              <a:t>íme</a:t>
            </a:r>
            <a:endParaRPr lang="cs-CZ" sz="4000" b="1" dirty="0" smtClean="0">
              <a:solidFill>
                <a:schemeClr val="tx1"/>
              </a:solidFill>
            </a:endParaRPr>
          </a:p>
        </p:txBody>
      </p:sp>
      <p:sp>
        <p:nvSpPr>
          <p:cNvPr id="18" name="Šipka doprava 17"/>
          <p:cNvSpPr/>
          <p:nvPr/>
        </p:nvSpPr>
        <p:spPr>
          <a:xfrm>
            <a:off x="5000628" y="4429132"/>
            <a:ext cx="1000132" cy="928694"/>
          </a:xfrm>
          <a:prstGeom prst="rightArrow">
            <a:avLst/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vy</a:t>
            </a:r>
            <a:endParaRPr lang="cs-CZ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ázek 38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428604"/>
            <a:ext cx="1714512" cy="2215685"/>
          </a:xfrm>
          <a:prstGeom prst="rect">
            <a:avLst/>
          </a:prstGeom>
        </p:spPr>
      </p:pic>
      <p:sp>
        <p:nvSpPr>
          <p:cNvPr id="40" name="Obláček 39"/>
          <p:cNvSpPr/>
          <p:nvPr/>
        </p:nvSpPr>
        <p:spPr>
          <a:xfrm>
            <a:off x="1357290" y="357166"/>
            <a:ext cx="4357718" cy="1357322"/>
          </a:xfrm>
          <a:prstGeom prst="cloudCallout">
            <a:avLst>
              <a:gd name="adj1" fmla="val 67617"/>
              <a:gd name="adj2" fmla="val 2424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Kolik vytvoříte příbuzných slov?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1" name="Elipsa 40"/>
          <p:cNvSpPr/>
          <p:nvPr/>
        </p:nvSpPr>
        <p:spPr>
          <a:xfrm>
            <a:off x="3714744" y="2357430"/>
            <a:ext cx="1500198" cy="100013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LES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2" name="Šipka doleva 41"/>
          <p:cNvSpPr/>
          <p:nvPr/>
        </p:nvSpPr>
        <p:spPr>
          <a:xfrm>
            <a:off x="4572000" y="3786190"/>
            <a:ext cx="4071966" cy="2143140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000" b="1" dirty="0" smtClean="0">
              <a:solidFill>
                <a:schemeClr val="tx1"/>
              </a:solidFill>
            </a:endParaRPr>
          </a:p>
        </p:txBody>
      </p:sp>
      <p:sp>
        <p:nvSpPr>
          <p:cNvPr id="43" name="Šipka doprava 42"/>
          <p:cNvSpPr/>
          <p:nvPr/>
        </p:nvSpPr>
        <p:spPr>
          <a:xfrm>
            <a:off x="500034" y="3786190"/>
            <a:ext cx="3857652" cy="2071702"/>
          </a:xfrm>
          <a:prstGeom prst="rightArrow">
            <a:avLst>
              <a:gd name="adj1" fmla="val 50000"/>
              <a:gd name="adj2" fmla="val 44758"/>
            </a:avLst>
          </a:prstGeom>
          <a:solidFill>
            <a:srgbClr val="1BF60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     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4" name="Vývojový diagram: spojka 43"/>
          <p:cNvSpPr/>
          <p:nvPr/>
        </p:nvSpPr>
        <p:spPr>
          <a:xfrm>
            <a:off x="571472" y="4429132"/>
            <a:ext cx="914400" cy="612648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5" name="Vývojový diagram: spojka 44"/>
          <p:cNvSpPr/>
          <p:nvPr/>
        </p:nvSpPr>
        <p:spPr>
          <a:xfrm>
            <a:off x="1500166" y="4429132"/>
            <a:ext cx="914400" cy="612648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od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6" name="Vývojový diagram: spojka 45"/>
          <p:cNvSpPr/>
          <p:nvPr/>
        </p:nvSpPr>
        <p:spPr>
          <a:xfrm>
            <a:off x="1000100" y="4643446"/>
            <a:ext cx="914400" cy="612648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7" name="Vývojový diagram: spojka 46"/>
          <p:cNvSpPr/>
          <p:nvPr/>
        </p:nvSpPr>
        <p:spPr>
          <a:xfrm>
            <a:off x="2071670" y="4643446"/>
            <a:ext cx="914400" cy="612648"/>
          </a:xfrm>
          <a:prstGeom prst="flowChartConnector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zá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8" name="Vývojový diagram: spojka 47"/>
          <p:cNvSpPr/>
          <p:nvPr/>
        </p:nvSpPr>
        <p:spPr>
          <a:xfrm>
            <a:off x="5357818" y="4357694"/>
            <a:ext cx="914400" cy="61264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ník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9" name="Vývojový diagram: spojka 48"/>
          <p:cNvSpPr/>
          <p:nvPr/>
        </p:nvSpPr>
        <p:spPr>
          <a:xfrm>
            <a:off x="5857884" y="4714884"/>
            <a:ext cx="1285884" cy="61264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nictví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0" name="Vývojový diagram: spojka 49"/>
          <p:cNvSpPr/>
          <p:nvPr/>
        </p:nvSpPr>
        <p:spPr>
          <a:xfrm>
            <a:off x="6143636" y="4429132"/>
            <a:ext cx="914400" cy="61264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nit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1" name="Vývojový diagram: spojka 50"/>
          <p:cNvSpPr/>
          <p:nvPr/>
        </p:nvSpPr>
        <p:spPr>
          <a:xfrm>
            <a:off x="7000892" y="4714884"/>
            <a:ext cx="914400" cy="61264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ák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2" name="Vývojový diagram: spojka 51"/>
          <p:cNvSpPr/>
          <p:nvPr/>
        </p:nvSpPr>
        <p:spPr>
          <a:xfrm>
            <a:off x="7072330" y="4357694"/>
            <a:ext cx="914400" cy="612648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ík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uild="allAtOnce" animBg="1"/>
      <p:bldP spid="41" grpId="0" build="allAtOnce" animBg="1"/>
      <p:bldP spid="42" grpId="0" build="allAtOnce" animBg="1"/>
      <p:bldP spid="43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192205.W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428604"/>
            <a:ext cx="1714512" cy="2215685"/>
          </a:xfrm>
          <a:prstGeom prst="rect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1643042" y="428604"/>
            <a:ext cx="4071966" cy="1285884"/>
          </a:xfrm>
          <a:prstGeom prst="cloudCallout">
            <a:avLst>
              <a:gd name="adj1" fmla="val 67617"/>
              <a:gd name="adj2" fmla="val 24243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Postavte věže ze slov příbuzných. Která je nejvyšší?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Krychle 5"/>
          <p:cNvSpPr/>
          <p:nvPr/>
        </p:nvSpPr>
        <p:spPr>
          <a:xfrm>
            <a:off x="7786710" y="5000636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učeň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Krychle 7"/>
          <p:cNvSpPr/>
          <p:nvPr/>
        </p:nvSpPr>
        <p:spPr>
          <a:xfrm>
            <a:off x="7572396" y="4000504"/>
            <a:ext cx="1285884" cy="71438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učený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7572396" y="5500702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česat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5715008" y="3643314"/>
            <a:ext cx="142876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učesaný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7715272" y="3500438"/>
            <a:ext cx="1214446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rodina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7572396" y="4429132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rodit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5857884" y="4000504"/>
            <a:ext cx="1357322" cy="714380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myslet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6000760" y="4429132"/>
            <a:ext cx="1571636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myšlenka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7143768" y="3000372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Krychle 15"/>
          <p:cNvSpPr/>
          <p:nvPr/>
        </p:nvSpPr>
        <p:spPr>
          <a:xfrm>
            <a:off x="4500562" y="4786322"/>
            <a:ext cx="1214446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myšák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Krychle 16"/>
          <p:cNvSpPr/>
          <p:nvPr/>
        </p:nvSpPr>
        <p:spPr>
          <a:xfrm>
            <a:off x="4929190" y="4429132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6715140" y="3500438"/>
            <a:ext cx="1571636" cy="50006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vymyslet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Krychle 18"/>
          <p:cNvSpPr/>
          <p:nvPr/>
        </p:nvSpPr>
        <p:spPr>
          <a:xfrm>
            <a:off x="6929454" y="3857628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učivo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Krychle 19"/>
          <p:cNvSpPr/>
          <p:nvPr/>
        </p:nvSpPr>
        <p:spPr>
          <a:xfrm>
            <a:off x="6215074" y="3214686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učit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Krychle 20"/>
          <p:cNvSpPr/>
          <p:nvPr/>
        </p:nvSpPr>
        <p:spPr>
          <a:xfrm>
            <a:off x="5214942" y="5072074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účes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Krychle 22"/>
          <p:cNvSpPr/>
          <p:nvPr/>
        </p:nvSpPr>
        <p:spPr>
          <a:xfrm>
            <a:off x="4643438" y="5357826"/>
            <a:ext cx="1500198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porodník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Krychle 23"/>
          <p:cNvSpPr/>
          <p:nvPr/>
        </p:nvSpPr>
        <p:spPr>
          <a:xfrm>
            <a:off x="5286380" y="3929066"/>
            <a:ext cx="1428760" cy="57150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vyučený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Krychle 24"/>
          <p:cNvSpPr/>
          <p:nvPr/>
        </p:nvSpPr>
        <p:spPr>
          <a:xfrm>
            <a:off x="5643570" y="4929198"/>
            <a:ext cx="1214446" cy="571504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rodák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Krychle 25"/>
          <p:cNvSpPr/>
          <p:nvPr/>
        </p:nvSpPr>
        <p:spPr>
          <a:xfrm>
            <a:off x="5929322" y="5500702"/>
            <a:ext cx="1857388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myšlenkový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Krychle 26"/>
          <p:cNvSpPr/>
          <p:nvPr/>
        </p:nvSpPr>
        <p:spPr>
          <a:xfrm>
            <a:off x="6715140" y="4929198"/>
            <a:ext cx="1357322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výmysl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Krychle 27"/>
          <p:cNvSpPr/>
          <p:nvPr/>
        </p:nvSpPr>
        <p:spPr>
          <a:xfrm>
            <a:off x="7500958" y="3000372"/>
            <a:ext cx="1071570" cy="642942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učitel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accent4">
                    <a:lumMod val="50000"/>
                  </a:schemeClr>
                </a:solidFill>
              </a:rPr>
              <a:t>SLOVA  PŘÍBUZNÁ</a:t>
            </a:r>
            <a:endParaRPr lang="cs-CZ" sz="4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Mají společnou část – </a:t>
            </a:r>
            <a:r>
              <a:rPr lang="cs-CZ" b="1" dirty="0" smtClean="0">
                <a:solidFill>
                  <a:srgbClr val="FF0000"/>
                </a:solidFill>
              </a:rPr>
              <a:t>KOŘEN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8000"/>
                </a:solidFill>
              </a:rPr>
              <a:t>Před</a:t>
            </a:r>
            <a:r>
              <a:rPr lang="cs-CZ" b="1" dirty="0" smtClean="0"/>
              <a:t> kořenem najdeme </a:t>
            </a:r>
            <a:r>
              <a:rPr lang="cs-CZ" b="1" dirty="0" smtClean="0">
                <a:solidFill>
                  <a:srgbClr val="008000"/>
                </a:solidFill>
              </a:rPr>
              <a:t>PŘEDPONU</a:t>
            </a:r>
            <a:r>
              <a:rPr lang="cs-CZ" b="1" dirty="0" smtClean="0"/>
              <a:t>.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0070C0"/>
                </a:solidFill>
              </a:rPr>
              <a:t>Za</a:t>
            </a:r>
            <a:r>
              <a:rPr lang="cs-CZ" b="1" dirty="0" smtClean="0"/>
              <a:t> kořenem se připojuje </a:t>
            </a:r>
            <a:r>
              <a:rPr lang="cs-CZ" b="1" dirty="0" smtClean="0">
                <a:solidFill>
                  <a:srgbClr val="0070C0"/>
                </a:solidFill>
              </a:rPr>
              <a:t>PŘÍPONA</a:t>
            </a:r>
            <a:r>
              <a:rPr lang="cs-CZ" b="1" dirty="0" smtClean="0"/>
              <a:t>.</a:t>
            </a:r>
          </a:p>
          <a:p>
            <a:pPr>
              <a:buNone/>
            </a:pPr>
            <a:endParaRPr lang="cs-CZ" b="1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Obrazový materiál čerpaný  z otevřené galerie na www -  </a:t>
            </a: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/>
              <a:t>  (Liška </a:t>
            </a:r>
            <a:r>
              <a:rPr lang="cs-CZ" smtClean="0"/>
              <a:t>– </a:t>
            </a:r>
            <a:r>
              <a:rPr lang="cs-CZ" smtClean="0"/>
              <a:t>MC900192205.WMF)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1477</TotalTime>
  <Words>242</Words>
  <Application>Microsoft Office PowerPoint</Application>
  <PresentationFormat>Předvádění na obrazovce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SLOVA  PŘÍBUZNÁ</vt:lpstr>
      <vt:lpstr>Snímek 3</vt:lpstr>
      <vt:lpstr>Snímek 4</vt:lpstr>
      <vt:lpstr>Snímek 5</vt:lpstr>
      <vt:lpstr>Snímek 6</vt:lpstr>
      <vt:lpstr>Snímek 7</vt:lpstr>
      <vt:lpstr>Snímek 8</vt:lpstr>
      <vt:lpstr>SLOVA  PŘÍBUZNÁ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38</cp:revision>
  <dcterms:created xsi:type="dcterms:W3CDTF">2011-07-24T08:19:55Z</dcterms:created>
  <dcterms:modified xsi:type="dcterms:W3CDTF">2012-01-25T20:36:53Z</dcterms:modified>
</cp:coreProperties>
</file>