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313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64DF7-40DA-489E-8594-A422AA06150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2399C-1650-4C8F-B9A9-4485FFCFE8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64DF7-40DA-489E-8594-A422AA06150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2399C-1650-4C8F-B9A9-4485FFCFE8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64DF7-40DA-489E-8594-A422AA06150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2399C-1650-4C8F-B9A9-4485FFCFE8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64DF7-40DA-489E-8594-A422AA06150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2399C-1650-4C8F-B9A9-4485FFCFE8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64DF7-40DA-489E-8594-A422AA06150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2399C-1650-4C8F-B9A9-4485FFCFE8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64DF7-40DA-489E-8594-A422AA06150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2399C-1650-4C8F-B9A9-4485FFCFE8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64DF7-40DA-489E-8594-A422AA06150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2399C-1650-4C8F-B9A9-4485FFCFE8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64DF7-40DA-489E-8594-A422AA06150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2399C-1650-4C8F-B9A9-4485FFCFE8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64DF7-40DA-489E-8594-A422AA06150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2399C-1650-4C8F-B9A9-4485FFCFE84F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64DF7-40DA-489E-8594-A422AA06150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2399C-1650-4C8F-B9A9-4485FFCFE8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64DF7-40DA-489E-8594-A422AA06150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22399C-1650-4C8F-B9A9-4485FFCFE8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64DF7-40DA-489E-8594-A422AA06150B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22399C-1650-4C8F-B9A9-4485FFCFE84F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6.png"/><Relationship Id="rId7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18.png"/><Relationship Id="rId10" Type="http://schemas.openxmlformats.org/officeDocument/2006/relationships/image" Target="../media/image22.png"/><Relationship Id="rId4" Type="http://schemas.openxmlformats.org/officeDocument/2006/relationships/image" Target="../media/image17.png"/><Relationship Id="rId9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9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1.png"/><Relationship Id="rId7" Type="http://schemas.openxmlformats.org/officeDocument/2006/relationships/image" Target="../media/image34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microsoft.com/office/2007/relationships/hdphoto" Target="../media/hdphoto3.wdp"/><Relationship Id="rId4" Type="http://schemas.openxmlformats.org/officeDocument/2006/relationships/image" Target="../media/image32.png"/><Relationship Id="rId9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08071771"/>
              </p:ext>
            </p:extLst>
          </p:nvPr>
        </p:nvGraphicFramePr>
        <p:xfrm>
          <a:off x="-2380" y="-171400"/>
          <a:ext cx="9373618" cy="702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Prezentace" r:id="rId3" imgW="2834537" imgH="2127463" progId="PowerPoint.Show.8">
                  <p:embed/>
                </p:oleObj>
              </mc:Choice>
              <mc:Fallback>
                <p:oleObj name="Prezentace" r:id="rId3" imgW="2834537" imgH="2127463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380" y="-171400"/>
                        <a:ext cx="9373618" cy="70294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35523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188640"/>
            <a:ext cx="7125113" cy="924475"/>
          </a:xfrm>
        </p:spPr>
        <p:txBody>
          <a:bodyPr/>
          <a:lstStyle/>
          <a:p>
            <a:r>
              <a:rPr lang="cs-CZ" dirty="0" smtClean="0"/>
              <a:t>        Práce s prezentací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0" y="1124744"/>
            <a:ext cx="7134197" cy="70173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Prezentace je určena žákům 2.ročníku.</a:t>
            </a:r>
          </a:p>
          <a:p>
            <a:endParaRPr lang="cs-CZ" sz="2000" dirty="0"/>
          </a:p>
          <a:p>
            <a:r>
              <a:rPr lang="cs-CZ" sz="2000" dirty="0" smtClean="0"/>
              <a:t>Poznávají podle obrázků jednotlivá roční období.</a:t>
            </a:r>
          </a:p>
          <a:p>
            <a:endParaRPr lang="cs-CZ" sz="2000" dirty="0"/>
          </a:p>
          <a:p>
            <a:r>
              <a:rPr lang="cs-CZ" sz="2000" dirty="0" smtClean="0"/>
              <a:t>Pojmenovávají obrázky a období.</a:t>
            </a:r>
          </a:p>
          <a:p>
            <a:endParaRPr lang="cs-CZ" sz="2000" dirty="0"/>
          </a:p>
          <a:p>
            <a:r>
              <a:rPr lang="cs-CZ" sz="2000" dirty="0" smtClean="0"/>
              <a:t>Opakují po učiteli se správnou výslovností.</a:t>
            </a:r>
          </a:p>
          <a:p>
            <a:endParaRPr lang="cs-CZ" sz="2000" dirty="0"/>
          </a:p>
          <a:p>
            <a:r>
              <a:rPr lang="cs-CZ" sz="2000" dirty="0" smtClean="0"/>
              <a:t>Reagují na jednoduché otázky.</a:t>
            </a:r>
          </a:p>
          <a:p>
            <a:endParaRPr lang="cs-CZ" sz="2000" dirty="0"/>
          </a:p>
          <a:p>
            <a:r>
              <a:rPr lang="cs-CZ" sz="2000" dirty="0" smtClean="0"/>
              <a:t>Procvičují barvy.</a:t>
            </a:r>
          </a:p>
          <a:p>
            <a:endParaRPr lang="cs-CZ" sz="2000" dirty="0"/>
          </a:p>
          <a:p>
            <a:r>
              <a:rPr lang="cs-CZ" sz="2000" dirty="0" smtClean="0"/>
              <a:t>Seznamují se </a:t>
            </a:r>
            <a:r>
              <a:rPr lang="cs-CZ" sz="2000" dirty="0" smtClean="0"/>
              <a:t>s psanou </a:t>
            </a:r>
            <a:r>
              <a:rPr lang="cs-CZ" sz="2000" dirty="0" smtClean="0"/>
              <a:t>podobou anglických slov.</a:t>
            </a:r>
          </a:p>
          <a:p>
            <a:endParaRPr lang="cs-CZ" sz="2000" dirty="0"/>
          </a:p>
          <a:p>
            <a:r>
              <a:rPr lang="cs-CZ" sz="2000" dirty="0" smtClean="0"/>
              <a:t>Překládají slova do angličtiny.</a:t>
            </a:r>
          </a:p>
          <a:p>
            <a:endParaRPr lang="cs-CZ" sz="2000" dirty="0"/>
          </a:p>
          <a:p>
            <a:r>
              <a:rPr lang="cs-CZ" sz="2000" dirty="0" smtClean="0"/>
              <a:t>Prezentaci lze využít k seznámení s některými svátky.</a:t>
            </a:r>
          </a:p>
          <a:p>
            <a:endParaRPr lang="cs-CZ" sz="20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47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7000">
              <a:schemeClr val="tx1">
                <a:lumMod val="50000"/>
              </a:schemeClr>
            </a:gs>
            <a:gs pos="100000">
              <a:schemeClr val="bg2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7966" y="3743724"/>
            <a:ext cx="2135881" cy="31142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3117" y="3775911"/>
            <a:ext cx="2157006" cy="308208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55" y="3900948"/>
            <a:ext cx="2280714" cy="29523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9660" y="3573018"/>
            <a:ext cx="2233457" cy="3250931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619672" y="908720"/>
            <a:ext cx="6992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S</a:t>
            </a:r>
            <a:r>
              <a:rPr lang="cs-CZ" sz="9600" b="1" i="1" dirty="0" smtClean="0"/>
              <a:t>E</a:t>
            </a:r>
            <a:r>
              <a:rPr lang="cs-CZ" sz="9600" b="1" dirty="0" smtClean="0"/>
              <a:t>ASONS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val="1029943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68000">
              <a:schemeClr val="accent2">
                <a:lumMod val="75000"/>
              </a:schemeClr>
            </a:gs>
            <a:gs pos="100000">
              <a:schemeClr val="bg2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7222" y="4484553"/>
            <a:ext cx="1338323" cy="181498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2105" y="4711118"/>
            <a:ext cx="1378545" cy="17174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99115" y="2240888"/>
            <a:ext cx="1832027" cy="24928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800" y="5067527"/>
            <a:ext cx="1497130" cy="136102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" y="5999110"/>
            <a:ext cx="9227368" cy="85889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910" y="-20309"/>
            <a:ext cx="3720468" cy="267387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5253" y="404664"/>
            <a:ext cx="1532865" cy="14817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2027650"/>
            <a:ext cx="3410944" cy="427188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761577" y="2709493"/>
            <a:ext cx="43014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FFFF00"/>
                </a:solidFill>
              </a:rPr>
              <a:t>SPRING</a:t>
            </a:r>
            <a:endParaRPr lang="cs-CZ" sz="7200" b="1" dirty="0">
              <a:solidFill>
                <a:srgbClr val="FFFF00"/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9079" y="559266"/>
            <a:ext cx="1448645" cy="1514724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1697930" y="6150114"/>
            <a:ext cx="17508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grass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12288" y="6150114"/>
            <a:ext cx="20265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flower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68344" y="6150114"/>
            <a:ext cx="13564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tree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133329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5000">
              <a:srgbClr val="FFFF00"/>
            </a:gs>
            <a:gs pos="100000">
              <a:schemeClr val="bg2">
                <a:shade val="60000"/>
                <a:hueMod val="40000"/>
                <a:satMod val="120000"/>
                <a:lumMod val="103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2527024"/>
            <a:ext cx="46939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00B050"/>
                </a:solidFill>
              </a:rPr>
              <a:t>SUMMER</a:t>
            </a:r>
            <a:endParaRPr lang="cs-CZ" sz="7200" b="1" dirty="0">
              <a:solidFill>
                <a:srgbClr val="00B05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290" y="3837241"/>
            <a:ext cx="2281886" cy="278278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3511" y="4178184"/>
            <a:ext cx="958182" cy="210090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420888"/>
            <a:ext cx="1082479" cy="106443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11200"/>
                    </a14:imgEffect>
                    <a14:imgEffect>
                      <a14:saturation sat="195000"/>
                    </a14:imgEffect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022" y="-25630"/>
            <a:ext cx="2112263" cy="211226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6088" y="217590"/>
            <a:ext cx="1787508" cy="186904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5357" y="2331927"/>
            <a:ext cx="2245727" cy="135492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7541" y="231378"/>
            <a:ext cx="1456811" cy="185525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3398" y="3727353"/>
            <a:ext cx="4230602" cy="3130647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742732" y="1544598"/>
            <a:ext cx="12202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sun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85329" y="5925143"/>
            <a:ext cx="29610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solidFill>
                  <a:srgbClr val="00B050"/>
                </a:solidFill>
              </a:rPr>
              <a:t>i</a:t>
            </a:r>
            <a:r>
              <a:rPr lang="cs-CZ" sz="4000" b="1" dirty="0" err="1" smtClean="0">
                <a:solidFill>
                  <a:srgbClr val="00B050"/>
                </a:solidFill>
              </a:rPr>
              <a:t>ce</a:t>
            </a:r>
            <a:r>
              <a:rPr lang="cs-CZ" sz="4000" b="1" dirty="0" smtClean="0">
                <a:solidFill>
                  <a:srgbClr val="00B050"/>
                </a:solidFill>
              </a:rPr>
              <a:t> </a:t>
            </a:r>
            <a:r>
              <a:rPr lang="cs-CZ" sz="4000" b="1" dirty="0" err="1" smtClean="0">
                <a:solidFill>
                  <a:srgbClr val="00B050"/>
                </a:solidFill>
              </a:rPr>
              <a:t>cream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544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4000">
              <a:schemeClr val="accent5"/>
            </a:gs>
            <a:gs pos="100000">
              <a:schemeClr val="bg2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62613" y="2530179"/>
            <a:ext cx="46891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531301"/>
                </a:solidFill>
              </a:rPr>
              <a:t>AUTUMN</a:t>
            </a:r>
            <a:endParaRPr lang="cs-CZ" sz="7200" b="1" dirty="0">
              <a:solidFill>
                <a:srgbClr val="53130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9524" y="3343174"/>
            <a:ext cx="1999687" cy="128646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643321" y="-1370480"/>
            <a:ext cx="2632095" cy="517427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7913302" y="2342469"/>
            <a:ext cx="831227" cy="173319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5799" y="2135048"/>
            <a:ext cx="3446826" cy="443163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581128"/>
            <a:ext cx="2448272" cy="18978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9398" y="4498440"/>
            <a:ext cx="2070219" cy="198051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854" y="260648"/>
            <a:ext cx="2715519" cy="18002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39552" y="6110716"/>
            <a:ext cx="13564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tree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21014" y="1988526"/>
            <a:ext cx="12795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kite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15373" y="6125006"/>
            <a:ext cx="26965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pumpkin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130481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0070C0"/>
            </a:gs>
            <a:gs pos="100000">
              <a:schemeClr val="bg2">
                <a:shade val="60000"/>
                <a:hueMod val="40000"/>
                <a:satMod val="120000"/>
                <a:lumMod val="103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45709" y="2332328"/>
            <a:ext cx="449514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/>
              <a:t>WINTER</a:t>
            </a:r>
            <a:endParaRPr lang="cs-CZ" sz="72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5574" y="3540928"/>
            <a:ext cx="1685093" cy="295702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729" y="297588"/>
            <a:ext cx="2738332" cy="12961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188" y="271160"/>
            <a:ext cx="2237867" cy="184997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39" y="2121130"/>
            <a:ext cx="3209790" cy="465734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1804" y="1620199"/>
            <a:ext cx="2130972" cy="418299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4654" y="4463062"/>
            <a:ext cx="2772391" cy="211406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59065"/>
            <a:ext cx="1773190" cy="177319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431728" y="1593732"/>
            <a:ext cx="17091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snow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493724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0">
              <a:schemeClr val="bg1">
                <a:lumMod val="75000"/>
                <a:lumOff val="25000"/>
              </a:schemeClr>
            </a:gs>
            <a:gs pos="100000">
              <a:schemeClr val="bg2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7640829"/>
              </p:ext>
            </p:extLst>
          </p:nvPr>
        </p:nvGraphicFramePr>
        <p:xfrm>
          <a:off x="0" y="1844824"/>
          <a:ext cx="9144000" cy="373483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194655"/>
                <a:gridCol w="2376420"/>
                <a:gridCol w="2286925"/>
                <a:gridCol w="2286000"/>
              </a:tblGrid>
              <a:tr h="2016224"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baseline="0" dirty="0" smtClean="0"/>
                        <a:t>  </a:t>
                      </a:r>
                      <a:r>
                        <a:rPr lang="cs-CZ" sz="4000" dirty="0" smtClean="0">
                          <a:solidFill>
                            <a:schemeClr val="tx1"/>
                          </a:solidFill>
                        </a:rPr>
                        <a:t>sun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53130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err="1" smtClean="0">
                          <a:solidFill>
                            <a:schemeClr val="tx1"/>
                          </a:solidFill>
                        </a:rPr>
                        <a:t>pumkin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/>
                        <a:t> </a:t>
                      </a:r>
                      <a:r>
                        <a:rPr lang="cs-CZ" sz="4000" dirty="0" err="1" smtClean="0">
                          <a:solidFill>
                            <a:schemeClr val="tx1"/>
                          </a:solidFill>
                        </a:rPr>
                        <a:t>snow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53130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dirty="0" smtClean="0"/>
                    </a:p>
                    <a:p>
                      <a:r>
                        <a:rPr lang="cs-CZ" sz="4000" dirty="0" smtClean="0"/>
                        <a:t>  </a:t>
                      </a:r>
                      <a:r>
                        <a:rPr lang="cs-CZ" sz="4000" dirty="0" err="1" smtClean="0">
                          <a:solidFill>
                            <a:schemeClr val="tx1"/>
                          </a:solidFill>
                        </a:rPr>
                        <a:t>tree</a:t>
                      </a:r>
                      <a:endParaRPr lang="cs-CZ" sz="4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1718606">
                <a:tc>
                  <a:txBody>
                    <a:bodyPr/>
                    <a:lstStyle/>
                    <a:p>
                      <a:endParaRPr lang="cs-CZ" sz="4000" b="1" dirty="0" smtClean="0"/>
                    </a:p>
                    <a:p>
                      <a:r>
                        <a:rPr lang="cs-CZ" sz="4000" b="1" dirty="0" smtClean="0"/>
                        <a:t>  </a:t>
                      </a:r>
                      <a:r>
                        <a:rPr lang="cs-CZ" sz="4000" b="1" dirty="0" err="1" smtClean="0">
                          <a:solidFill>
                            <a:schemeClr val="tx1"/>
                          </a:solidFill>
                        </a:rPr>
                        <a:t>kite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baseline="0" dirty="0" smtClean="0">
                          <a:solidFill>
                            <a:schemeClr val="dk1"/>
                          </a:solidFill>
                        </a:rPr>
                        <a:t>    </a:t>
                      </a:r>
                      <a:r>
                        <a:rPr lang="cs-CZ" sz="4000" b="1" dirty="0" err="1" smtClean="0">
                          <a:solidFill>
                            <a:schemeClr val="tx1"/>
                          </a:solidFill>
                        </a:rPr>
                        <a:t>ice</a:t>
                      </a:r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         </a:t>
                      </a:r>
                      <a:r>
                        <a:rPr lang="cs-CZ" sz="4000" b="1" dirty="0" err="1" smtClean="0">
                          <a:solidFill>
                            <a:schemeClr val="tx1"/>
                          </a:solidFill>
                        </a:rPr>
                        <a:t>cream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53130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 smtClean="0"/>
                    </a:p>
                    <a:p>
                      <a:r>
                        <a:rPr lang="cs-CZ" sz="4000" b="1" dirty="0" smtClean="0"/>
                        <a:t> </a:t>
                      </a:r>
                      <a:r>
                        <a:rPr lang="cs-CZ" sz="4000" b="1" dirty="0" err="1" smtClean="0">
                          <a:solidFill>
                            <a:schemeClr val="tx1"/>
                          </a:solidFill>
                        </a:rPr>
                        <a:t>grass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4000" b="1" dirty="0" smtClean="0"/>
                    </a:p>
                    <a:p>
                      <a:r>
                        <a:rPr lang="cs-CZ" sz="4000" b="1" dirty="0" smtClean="0"/>
                        <a:t> </a:t>
                      </a:r>
                      <a:r>
                        <a:rPr lang="cs-CZ" sz="4000" b="1" dirty="0" err="1" smtClean="0">
                          <a:solidFill>
                            <a:schemeClr val="tx1"/>
                          </a:solidFill>
                        </a:rPr>
                        <a:t>flower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531301"/>
                    </a:solidFill>
                  </a:tcPr>
                </a:tc>
              </a:tr>
            </a:tbl>
          </a:graphicData>
        </a:graphic>
      </p:graphicFrame>
      <p:sp>
        <p:nvSpPr>
          <p:cNvPr id="10" name="Obdélník 9"/>
          <p:cNvSpPr/>
          <p:nvPr/>
        </p:nvSpPr>
        <p:spPr>
          <a:xfrm>
            <a:off x="32945" y="1817422"/>
            <a:ext cx="2195736" cy="2082135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slunce</a:t>
            </a:r>
            <a:endParaRPr lang="cs-CZ" sz="4000" b="1" dirty="0"/>
          </a:p>
        </p:txBody>
      </p:sp>
      <p:sp>
        <p:nvSpPr>
          <p:cNvPr id="11" name="Obdélník 10"/>
          <p:cNvSpPr/>
          <p:nvPr/>
        </p:nvSpPr>
        <p:spPr>
          <a:xfrm>
            <a:off x="2228681" y="1817422"/>
            <a:ext cx="2376264" cy="208213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dýně</a:t>
            </a:r>
            <a:endParaRPr lang="cs-CZ" sz="4000" b="1" dirty="0"/>
          </a:p>
        </p:txBody>
      </p:sp>
      <p:sp>
        <p:nvSpPr>
          <p:cNvPr id="13" name="Obdélník 12"/>
          <p:cNvSpPr/>
          <p:nvPr/>
        </p:nvSpPr>
        <p:spPr>
          <a:xfrm>
            <a:off x="4593236" y="1817422"/>
            <a:ext cx="2304256" cy="212295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sníh</a:t>
            </a:r>
            <a:endParaRPr lang="cs-CZ" sz="4000" b="1" dirty="0"/>
          </a:p>
        </p:txBody>
      </p:sp>
      <p:sp>
        <p:nvSpPr>
          <p:cNvPr id="14" name="Obdélník 13"/>
          <p:cNvSpPr/>
          <p:nvPr/>
        </p:nvSpPr>
        <p:spPr>
          <a:xfrm>
            <a:off x="6896714" y="1817422"/>
            <a:ext cx="2246508" cy="208213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strom</a:t>
            </a:r>
            <a:endParaRPr lang="cs-CZ" sz="4000" b="1" dirty="0"/>
          </a:p>
        </p:txBody>
      </p:sp>
      <p:sp>
        <p:nvSpPr>
          <p:cNvPr id="15" name="Obdélník 14"/>
          <p:cNvSpPr/>
          <p:nvPr/>
        </p:nvSpPr>
        <p:spPr>
          <a:xfrm>
            <a:off x="0" y="3899557"/>
            <a:ext cx="2195736" cy="168360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drak</a:t>
            </a:r>
            <a:endParaRPr lang="cs-CZ" sz="4000" b="1" dirty="0"/>
          </a:p>
        </p:txBody>
      </p:sp>
      <p:sp>
        <p:nvSpPr>
          <p:cNvPr id="16" name="Obdélník 15"/>
          <p:cNvSpPr/>
          <p:nvPr/>
        </p:nvSpPr>
        <p:spPr>
          <a:xfrm>
            <a:off x="2084665" y="3899557"/>
            <a:ext cx="2664296" cy="168360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zmrzlina</a:t>
            </a:r>
            <a:endParaRPr lang="cs-CZ" sz="4000" b="1" dirty="0"/>
          </a:p>
        </p:txBody>
      </p:sp>
      <p:sp>
        <p:nvSpPr>
          <p:cNvPr id="17" name="Obdélník 16"/>
          <p:cNvSpPr/>
          <p:nvPr/>
        </p:nvSpPr>
        <p:spPr>
          <a:xfrm>
            <a:off x="4624915" y="3940375"/>
            <a:ext cx="2181476" cy="164279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tráva</a:t>
            </a:r>
            <a:endParaRPr lang="cs-CZ" sz="4000" b="1" dirty="0"/>
          </a:p>
        </p:txBody>
      </p:sp>
      <p:sp>
        <p:nvSpPr>
          <p:cNvPr id="18" name="Obdélník 17"/>
          <p:cNvSpPr/>
          <p:nvPr/>
        </p:nvSpPr>
        <p:spPr>
          <a:xfrm>
            <a:off x="6807902" y="3899558"/>
            <a:ext cx="2424132" cy="168360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květina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28681" y="476672"/>
            <a:ext cx="499527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err="1" smtClean="0"/>
              <a:t>Translate</a:t>
            </a:r>
            <a:r>
              <a:rPr lang="cs-CZ" sz="6600" b="1" dirty="0" smtClean="0"/>
              <a:t>!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1852433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</p:spPr>
        <p:txBody>
          <a:bodyPr/>
          <a:lstStyle/>
          <a:p>
            <a:r>
              <a:rPr lang="cs-CZ" dirty="0" smtClean="0"/>
              <a:t>             Zdroje obrázků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980728"/>
            <a:ext cx="9073008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000" dirty="0"/>
              <a:t>cit.2012-03-31] Dostupné pod licencí Publik Domain na WWW:</a:t>
            </a:r>
          </a:p>
          <a:p>
            <a:r>
              <a:rPr lang="pl-PL" sz="2000" dirty="0"/>
              <a:t>tulipán</a:t>
            </a:r>
          </a:p>
          <a:p>
            <a:r>
              <a:rPr lang="pl-PL" sz="2000" dirty="0"/>
              <a:t>http://www.clker.com/clipart-2530.html </a:t>
            </a:r>
          </a:p>
          <a:p>
            <a:r>
              <a:rPr lang="pl-PL" sz="2000" dirty="0"/>
              <a:t>pampeliška</a:t>
            </a:r>
          </a:p>
          <a:p>
            <a:r>
              <a:rPr lang="pl-PL" sz="2000" dirty="0"/>
              <a:t>http://www.clker.com/clipart-12494.html </a:t>
            </a:r>
          </a:p>
          <a:p>
            <a:r>
              <a:rPr lang="pl-PL" sz="2000" dirty="0"/>
              <a:t>symbol počasí</a:t>
            </a:r>
          </a:p>
          <a:p>
            <a:r>
              <a:rPr lang="pl-PL" sz="2000" dirty="0"/>
              <a:t>http://www.clker.com/clipart-sun-and-rain-weather-symbols.html</a:t>
            </a:r>
          </a:p>
          <a:p>
            <a:r>
              <a:rPr lang="pl-PL" sz="2000" dirty="0"/>
              <a:t>kvetoucí větev</a:t>
            </a:r>
          </a:p>
          <a:p>
            <a:r>
              <a:rPr lang="pl-PL" sz="2000" dirty="0"/>
              <a:t>http://www.clker.com/clipart-26826.html </a:t>
            </a:r>
          </a:p>
          <a:p>
            <a:r>
              <a:rPr lang="pl-PL" sz="2000" dirty="0"/>
              <a:t>tráva</a:t>
            </a:r>
          </a:p>
          <a:p>
            <a:r>
              <a:rPr lang="pl-PL" sz="2000" dirty="0"/>
              <a:t>http://www.clker.com/clipart-grass-8.html</a:t>
            </a:r>
          </a:p>
          <a:p>
            <a:r>
              <a:rPr lang="pl-PL" sz="2000" dirty="0"/>
              <a:t>slunéčko sedmitečné</a:t>
            </a:r>
          </a:p>
          <a:p>
            <a:r>
              <a:rPr lang="pl-PL" sz="2000" dirty="0"/>
              <a:t>http://www.clker.com/clipart-3331.html </a:t>
            </a:r>
          </a:p>
          <a:p>
            <a:r>
              <a:rPr lang="pl-PL" sz="2000" dirty="0"/>
              <a:t>kraslice</a:t>
            </a:r>
          </a:p>
          <a:p>
            <a:r>
              <a:rPr lang="pl-PL" sz="2000" dirty="0"/>
              <a:t>http://www.clker.com/clipart-12337.html </a:t>
            </a:r>
          </a:p>
          <a:p>
            <a:r>
              <a:rPr lang="pl-PL" sz="2000" dirty="0"/>
              <a:t>kuřátko</a:t>
            </a:r>
          </a:p>
          <a:p>
            <a:r>
              <a:rPr lang="pl-PL" sz="2000" dirty="0"/>
              <a:t>http://www.clker.com/clipart-184318.html </a:t>
            </a:r>
          </a:p>
        </p:txBody>
      </p:sp>
    </p:spTree>
    <p:extLst>
      <p:ext uri="{BB962C8B-B14F-4D97-AF65-F5344CB8AC3E}">
        <p14:creationId xmlns:p14="http://schemas.microsoft.com/office/powerpoint/2010/main" val="647884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92696"/>
            <a:ext cx="7776864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auto</a:t>
            </a:r>
          </a:p>
          <a:p>
            <a:r>
              <a:rPr lang="cs-CZ" sz="2000" dirty="0"/>
              <a:t>http://www.clker.com/clipart-8th-grade-skip-day-.html </a:t>
            </a:r>
          </a:p>
          <a:p>
            <a:r>
              <a:rPr lang="cs-CZ" sz="2000" dirty="0"/>
              <a:t>meloun</a:t>
            </a:r>
          </a:p>
          <a:p>
            <a:r>
              <a:rPr lang="cs-CZ" sz="2000" dirty="0"/>
              <a:t>http://www.clker.com/clipart-23646.html</a:t>
            </a:r>
          </a:p>
          <a:p>
            <a:r>
              <a:rPr lang="cs-CZ" sz="2000" dirty="0"/>
              <a:t>třešně</a:t>
            </a:r>
          </a:p>
          <a:p>
            <a:r>
              <a:rPr lang="cs-CZ" sz="2000" dirty="0"/>
              <a:t>http://www.clker.com/clipart-16730.html </a:t>
            </a:r>
          </a:p>
          <a:p>
            <a:r>
              <a:rPr lang="cs-CZ" sz="2000" dirty="0"/>
              <a:t>jahoda</a:t>
            </a:r>
          </a:p>
          <a:p>
            <a:r>
              <a:rPr lang="cs-CZ" sz="2000" dirty="0"/>
              <a:t>http://www.clker.com/clipart-25176.html </a:t>
            </a:r>
          </a:p>
          <a:p>
            <a:r>
              <a:rPr lang="cs-CZ" sz="2000" dirty="0"/>
              <a:t>zmrzlina</a:t>
            </a:r>
          </a:p>
          <a:p>
            <a:r>
              <a:rPr lang="cs-CZ" sz="2000" dirty="0"/>
              <a:t>http://www.clker.com/clipart-4131.html</a:t>
            </a:r>
          </a:p>
          <a:p>
            <a:r>
              <a:rPr lang="cs-CZ" sz="2000" dirty="0"/>
              <a:t>potápěč</a:t>
            </a:r>
          </a:p>
          <a:p>
            <a:r>
              <a:rPr lang="cs-CZ" sz="2000" dirty="0"/>
              <a:t>http://www.clker.com/clipart-2440.html </a:t>
            </a:r>
          </a:p>
          <a:p>
            <a:r>
              <a:rPr lang="cs-CZ" sz="2000" dirty="0"/>
              <a:t>míč</a:t>
            </a:r>
          </a:p>
          <a:p>
            <a:r>
              <a:rPr lang="cs-CZ" sz="2000" dirty="0"/>
              <a:t>http://www.clker.com/clipart-4597.html</a:t>
            </a:r>
          </a:p>
          <a:p>
            <a:r>
              <a:rPr lang="cs-CZ" sz="2000" dirty="0"/>
              <a:t>slunce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www.clker.com/clipart-15798.html</a:t>
            </a:r>
          </a:p>
          <a:p>
            <a:r>
              <a:rPr lang="cs-CZ" sz="2000" dirty="0"/>
              <a:t>kvetoucí strom</a:t>
            </a:r>
          </a:p>
          <a:p>
            <a:r>
              <a:rPr lang="cs-CZ" sz="2000" dirty="0"/>
              <a:t>http://www.clker.com/clipart-tree-without-leaves.html</a:t>
            </a:r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48253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692696"/>
            <a:ext cx="8640960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dešťový mrak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www.clker.com/clipart-25248.html</a:t>
            </a:r>
          </a:p>
          <a:p>
            <a:r>
              <a:rPr lang="cs-CZ" sz="2000" dirty="0" smtClean="0"/>
              <a:t>javorový list</a:t>
            </a:r>
          </a:p>
          <a:p>
            <a:r>
              <a:rPr lang="pl-PL" sz="2000" dirty="0"/>
              <a:t>http://www.clker.com/clipart-13207.html </a:t>
            </a:r>
          </a:p>
          <a:p>
            <a:r>
              <a:rPr lang="pl-PL" sz="2000" dirty="0" smtClean="0"/>
              <a:t>dubový list</a:t>
            </a:r>
            <a:endParaRPr lang="pl-PL" sz="2000" dirty="0"/>
          </a:p>
          <a:p>
            <a:r>
              <a:rPr lang="pl-PL" sz="2000" dirty="0"/>
              <a:t>http://</a:t>
            </a:r>
            <a:r>
              <a:rPr lang="pl-PL" sz="2000" dirty="0" smtClean="0"/>
              <a:t>www.clker.com/clipart-13737.html</a:t>
            </a:r>
          </a:p>
          <a:p>
            <a:r>
              <a:rPr lang="pl-PL" sz="2000" dirty="0" smtClean="0"/>
              <a:t>dýně</a:t>
            </a:r>
            <a:endParaRPr lang="pl-PL" sz="2000" dirty="0"/>
          </a:p>
          <a:p>
            <a:r>
              <a:rPr lang="pl-PL" sz="2000" dirty="0"/>
              <a:t>http://www.clker.com/clipart-2010.html </a:t>
            </a:r>
          </a:p>
          <a:p>
            <a:r>
              <a:rPr lang="pl-PL" sz="2000" dirty="0" smtClean="0"/>
              <a:t>drak</a:t>
            </a:r>
            <a:endParaRPr lang="pl-PL" sz="2000" dirty="0"/>
          </a:p>
          <a:p>
            <a:r>
              <a:rPr lang="pl-PL" sz="2000" dirty="0"/>
              <a:t>http://www.clker.com/clipart-10848.html </a:t>
            </a:r>
          </a:p>
          <a:p>
            <a:r>
              <a:rPr lang="pl-PL" sz="2000" dirty="0" smtClean="0"/>
              <a:t>mísa s jablky</a:t>
            </a:r>
            <a:endParaRPr lang="pl-PL" sz="2000" dirty="0"/>
          </a:p>
          <a:p>
            <a:r>
              <a:rPr lang="pl-PL" sz="2000" dirty="0"/>
              <a:t>http://</a:t>
            </a:r>
            <a:r>
              <a:rPr lang="pl-PL" sz="2000" dirty="0" smtClean="0"/>
              <a:t>www.clker.com/clipart-bowl-10-apple.html</a:t>
            </a:r>
          </a:p>
          <a:p>
            <a:r>
              <a:rPr lang="pl-PL" sz="2000" dirty="0" smtClean="0"/>
              <a:t>podzimní strom</a:t>
            </a:r>
            <a:endParaRPr lang="pl-PL" sz="2000" dirty="0"/>
          </a:p>
          <a:p>
            <a:r>
              <a:rPr lang="pl-PL" sz="2000" dirty="0"/>
              <a:t>http://</a:t>
            </a:r>
            <a:r>
              <a:rPr lang="pl-PL" sz="2000" dirty="0" smtClean="0"/>
              <a:t>www.clker.com/clipart-2538.html</a:t>
            </a:r>
            <a:endParaRPr lang="pl-PL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2399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60648"/>
            <a:ext cx="8424936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zimní strom</a:t>
            </a:r>
          </a:p>
          <a:p>
            <a:r>
              <a:rPr lang="cs-CZ" sz="2000" dirty="0"/>
              <a:t>http://www.clker.com/clipart-9905.html     </a:t>
            </a:r>
          </a:p>
          <a:p>
            <a:r>
              <a:rPr lang="cs-CZ" sz="2000" dirty="0"/>
              <a:t>sněhulák  </a:t>
            </a:r>
          </a:p>
          <a:p>
            <a:r>
              <a:rPr lang="cs-CZ" sz="2000" dirty="0"/>
              <a:t>http://www.clker.com/clipart-12336.html</a:t>
            </a:r>
          </a:p>
          <a:p>
            <a:r>
              <a:rPr lang="cs-CZ" sz="2000" dirty="0"/>
              <a:t>zasněžený strom</a:t>
            </a:r>
          </a:p>
          <a:p>
            <a:r>
              <a:rPr lang="cs-CZ" sz="2000" dirty="0"/>
              <a:t>http://www.clker.com/clipart-tree-with-snow-.html</a:t>
            </a:r>
          </a:p>
          <a:p>
            <a:r>
              <a:rPr lang="cs-CZ" sz="2000" dirty="0"/>
              <a:t>mrak s vločkami</a:t>
            </a:r>
          </a:p>
          <a:p>
            <a:r>
              <a:rPr lang="cs-CZ" sz="2000" dirty="0"/>
              <a:t>http://www.clker.com/clipart-25249.html  </a:t>
            </a:r>
          </a:p>
          <a:p>
            <a:r>
              <a:rPr lang="cs-CZ" sz="2000" dirty="0"/>
              <a:t>vánoční strom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www.clker.com/clipart-christmastree-with-gifts.html</a:t>
            </a:r>
            <a:endParaRPr lang="cs-CZ" sz="2000" dirty="0"/>
          </a:p>
          <a:p>
            <a:r>
              <a:rPr lang="cs-CZ" sz="2000" dirty="0" smtClean="0"/>
              <a:t>vločka</a:t>
            </a:r>
            <a:endParaRPr lang="cs-CZ" sz="2000" dirty="0"/>
          </a:p>
          <a:p>
            <a:r>
              <a:rPr lang="cs-CZ" sz="2000" dirty="0"/>
              <a:t>http://www.clker.com/clipart-80277.html </a:t>
            </a:r>
          </a:p>
          <a:p>
            <a:r>
              <a:rPr lang="cs-CZ" sz="2000" dirty="0"/>
              <a:t>sáně</a:t>
            </a:r>
          </a:p>
          <a:p>
            <a:r>
              <a:rPr lang="cs-CZ" sz="2000" dirty="0"/>
              <a:t>http://www.clker.com/clipart-2557.html </a:t>
            </a:r>
          </a:p>
          <a:p>
            <a:r>
              <a:rPr lang="cs-CZ" sz="2000" dirty="0"/>
              <a:t>lyžař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www.clker.com/clipart-skifree32.html</a:t>
            </a:r>
          </a:p>
          <a:p>
            <a:r>
              <a:rPr lang="pt-BR" sz="2000" dirty="0"/>
              <a:t>letní strom</a:t>
            </a:r>
          </a:p>
          <a:p>
            <a:r>
              <a:rPr lang="pt-BR" sz="2000" dirty="0"/>
              <a:t>http://www.clker.com/clipart-10322.html    </a:t>
            </a:r>
          </a:p>
          <a:p>
            <a:r>
              <a:rPr lang="pt-BR" sz="2000" dirty="0"/>
              <a:t>jarní strom</a:t>
            </a:r>
          </a:p>
          <a:p>
            <a:r>
              <a:rPr lang="pt-BR" sz="2000" dirty="0"/>
              <a:t>http://www.clker.com/clipart-9735.html </a:t>
            </a:r>
          </a:p>
          <a:p>
            <a:endParaRPr lang="pt-BR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80095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255</TotalTime>
  <Words>270</Words>
  <Application>Microsoft Office PowerPoint</Application>
  <PresentationFormat>Předvádění na obrazovce (4:3)</PresentationFormat>
  <Paragraphs>131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Summer</vt:lpstr>
      <vt:lpstr>Prezentace aplikace Microsoft PowerPoint 97–2003</vt:lpstr>
      <vt:lpstr>Prezentace aplikace PowerPoint</vt:lpstr>
      <vt:lpstr>        Práce s prezentací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        Zdroje obrázků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26</cp:revision>
  <dcterms:created xsi:type="dcterms:W3CDTF">2012-03-31T12:11:04Z</dcterms:created>
  <dcterms:modified xsi:type="dcterms:W3CDTF">2012-06-05T15:17:31Z</dcterms:modified>
</cp:coreProperties>
</file>