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A9CC0-7F62-4DF5-8768-CA8C195E9B8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293A-86D4-436D-AAEB-9EB9DF1D0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972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A9CC0-7F62-4DF5-8768-CA8C195E9B8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293A-86D4-436D-AAEB-9EB9DF1D0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2116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A9CC0-7F62-4DF5-8768-CA8C195E9B8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293A-86D4-436D-AAEB-9EB9DF1D0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6244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A9CC0-7F62-4DF5-8768-CA8C195E9B8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293A-86D4-436D-AAEB-9EB9DF1D0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36262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A9CC0-7F62-4DF5-8768-CA8C195E9B8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293A-86D4-436D-AAEB-9EB9DF1D0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41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A9CC0-7F62-4DF5-8768-CA8C195E9B8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293A-86D4-436D-AAEB-9EB9DF1D0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99315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A9CC0-7F62-4DF5-8768-CA8C195E9B8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293A-86D4-436D-AAEB-9EB9DF1D0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69652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A9CC0-7F62-4DF5-8768-CA8C195E9B8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293A-86D4-436D-AAEB-9EB9DF1D0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01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A9CC0-7F62-4DF5-8768-CA8C195E9B8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293A-86D4-436D-AAEB-9EB9DF1D0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969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A9CC0-7F62-4DF5-8768-CA8C195E9B8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293A-86D4-436D-AAEB-9EB9DF1D0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2854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A9CC0-7F62-4DF5-8768-CA8C195E9B8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293A-86D4-436D-AAEB-9EB9DF1D0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909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artisticWatercolorSponge/>
                    </a14:imgEffect>
                    <a14:imgEffect>
                      <a14:colorTemperature colorTemp="1075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6A9CC0-7F62-4DF5-8768-CA8C195E9B8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8293A-86D4-436D-AAEB-9EB9DF1D0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31161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hdphoto" Target="../media/hdphoto2.wdp"/><Relationship Id="rId7" Type="http://schemas.microsoft.com/office/2007/relationships/hdphoto" Target="../media/hdphoto4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microsoft.com/office/2007/relationships/hdphoto" Target="../media/hdphoto3.wdp"/><Relationship Id="rId10" Type="http://schemas.openxmlformats.org/officeDocument/2006/relationships/image" Target="../media/image7.png"/><Relationship Id="rId4" Type="http://schemas.openxmlformats.org/officeDocument/2006/relationships/image" Target="../media/image4.png"/><Relationship Id="rId9" Type="http://schemas.microsoft.com/office/2007/relationships/hdphoto" Target="../media/hdphoto5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png"/><Relationship Id="rId3" Type="http://schemas.openxmlformats.org/officeDocument/2006/relationships/image" Target="../media/image9.png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microsoft.com/office/2007/relationships/hdphoto" Target="../media/hdphoto6.wdp"/><Relationship Id="rId11" Type="http://schemas.openxmlformats.org/officeDocument/2006/relationships/image" Target="../media/image16.png"/><Relationship Id="rId5" Type="http://schemas.openxmlformats.org/officeDocument/2006/relationships/image" Target="../media/image11.png"/><Relationship Id="rId10" Type="http://schemas.openxmlformats.org/officeDocument/2006/relationships/image" Target="../media/image15.png"/><Relationship Id="rId4" Type="http://schemas.openxmlformats.org/officeDocument/2006/relationships/image" Target="../media/image10.pn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8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9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9.png"/><Relationship Id="rId7" Type="http://schemas.openxmlformats.org/officeDocument/2006/relationships/image" Target="../media/image17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8.png"/><Relationship Id="rId10" Type="http://schemas.openxmlformats.org/officeDocument/2006/relationships/image" Target="../media/image22.png"/><Relationship Id="rId4" Type="http://schemas.openxmlformats.org/officeDocument/2006/relationships/image" Target="../media/image14.png"/><Relationship Id="rId9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5" Type="http://schemas.microsoft.com/office/2007/relationships/hdphoto" Target="../media/hdphoto8.wdp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94434412"/>
              </p:ext>
            </p:extLst>
          </p:nvPr>
        </p:nvGraphicFramePr>
        <p:xfrm>
          <a:off x="-131155" y="-102502"/>
          <a:ext cx="9275155" cy="696050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Prezentace" r:id="rId3" imgW="2470379" imgH="1853300" progId="PowerPoint.Show.8">
                  <p:embed/>
                </p:oleObj>
              </mc:Choice>
              <mc:Fallback>
                <p:oleObj name="Prezentace" r:id="rId3" imgW="2470379" imgH="1853300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131155" y="-102502"/>
                        <a:ext cx="9275155" cy="696050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66716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25760"/>
            <a:ext cx="8229600" cy="1143000"/>
          </a:xfrm>
        </p:spPr>
        <p:txBody>
          <a:bodyPr/>
          <a:lstStyle/>
          <a:p>
            <a:r>
              <a:rPr lang="cs-CZ" dirty="0" smtClean="0"/>
              <a:t>Práce s prezentací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268760"/>
            <a:ext cx="8240076" cy="58785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Prezentace je určena žákům 2.ročníku.</a:t>
            </a:r>
          </a:p>
          <a:p>
            <a:endParaRPr lang="cs-CZ" sz="2000" dirty="0"/>
          </a:p>
          <a:p>
            <a:r>
              <a:rPr lang="cs-CZ" sz="2000" dirty="0" smtClean="0"/>
              <a:t>Opakují po učiteli slova se správnou výslovností.</a:t>
            </a:r>
          </a:p>
          <a:p>
            <a:endParaRPr lang="cs-CZ" sz="2000" dirty="0"/>
          </a:p>
          <a:p>
            <a:r>
              <a:rPr lang="cs-CZ" sz="2000" dirty="0" smtClean="0"/>
              <a:t>Pojmenovávají obrázky hraček.</a:t>
            </a:r>
          </a:p>
          <a:p>
            <a:endParaRPr lang="cs-CZ" sz="2000" dirty="0"/>
          </a:p>
          <a:p>
            <a:r>
              <a:rPr lang="cs-CZ" sz="2000" dirty="0" smtClean="0"/>
              <a:t>Žáci mohou mít i své hračky.</a:t>
            </a:r>
          </a:p>
          <a:p>
            <a:endParaRPr lang="cs-CZ" sz="2000" dirty="0"/>
          </a:p>
          <a:p>
            <a:r>
              <a:rPr lang="cs-CZ" sz="2000" dirty="0" smtClean="0"/>
              <a:t>Reagují na jednoduché otázky, tvoří krátké věty.</a:t>
            </a:r>
          </a:p>
          <a:p>
            <a:endParaRPr lang="cs-CZ" sz="2000" dirty="0"/>
          </a:p>
          <a:p>
            <a:r>
              <a:rPr lang="cs-CZ" sz="2000" dirty="0" smtClean="0"/>
              <a:t>Procvičují barvy, čísla, známá slovní spojení, vlastnosti.</a:t>
            </a:r>
          </a:p>
          <a:p>
            <a:endParaRPr lang="cs-CZ" sz="2000" dirty="0"/>
          </a:p>
          <a:p>
            <a:r>
              <a:rPr lang="cs-CZ" sz="2000" dirty="0" smtClean="0"/>
              <a:t>Překládají slova do angličtiny, seznamují se s psanou podobou anglických slov.</a:t>
            </a:r>
          </a:p>
          <a:p>
            <a:endParaRPr lang="cs-CZ" sz="2000" dirty="0"/>
          </a:p>
          <a:p>
            <a:r>
              <a:rPr lang="cs-CZ" sz="2000" dirty="0" smtClean="0"/>
              <a:t>Řeší přesmyčky.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24500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29468"/>
            <a:ext cx="1444189" cy="1410265"/>
          </a:xfrm>
          <a:prstGeom prst="cube">
            <a:avLst/>
          </a:prstGeom>
          <a:solidFill>
            <a:schemeClr val="accent2">
              <a:lumMod val="60000"/>
              <a:lumOff val="40000"/>
            </a:schemeClr>
          </a:solidFill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517409"/>
            <a:ext cx="1433085" cy="1399422"/>
          </a:xfrm>
          <a:prstGeom prst="cube">
            <a:avLst/>
          </a:prstGeom>
          <a:ln>
            <a:solidFill>
              <a:schemeClr val="accent1"/>
            </a:solidFill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510501"/>
            <a:ext cx="1440160" cy="1406330"/>
          </a:xfrm>
          <a:prstGeom prst="cube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artisticPhotocopy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536005"/>
            <a:ext cx="1425145" cy="1391669"/>
          </a:xfrm>
          <a:prstGeom prst="cube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8766" y="1939733"/>
            <a:ext cx="5038014" cy="4716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086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16632"/>
            <a:ext cx="7920880" cy="684297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49473">
            <a:off x="2457722" y="4202005"/>
            <a:ext cx="1639752" cy="187220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10580">
            <a:off x="2371212" y="1722907"/>
            <a:ext cx="2129345" cy="106467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6538" y="2997526"/>
            <a:ext cx="1268760" cy="124338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38206">
            <a:off x="4059414" y="2552874"/>
            <a:ext cx="2437373" cy="125118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59240">
            <a:off x="5125635" y="1536653"/>
            <a:ext cx="1280840" cy="131641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3970" y="4169748"/>
            <a:ext cx="1512085" cy="151208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59740">
            <a:off x="6163783" y="3033206"/>
            <a:ext cx="1288609" cy="237623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26160">
            <a:off x="2140267" y="825913"/>
            <a:ext cx="1669793" cy="102970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04788">
            <a:off x="4067789" y="114877"/>
            <a:ext cx="3109910" cy="130616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260562">
            <a:off x="-265868" y="537603"/>
            <a:ext cx="2616910" cy="4012595"/>
          </a:xfrm>
          <a:prstGeom prst="rect">
            <a:avLst/>
          </a:prstGeom>
        </p:spPr>
      </p:pic>
      <p:sp>
        <p:nvSpPr>
          <p:cNvPr id="13" name="Plechovka 12"/>
          <p:cNvSpPr/>
          <p:nvPr/>
        </p:nvSpPr>
        <p:spPr>
          <a:xfrm>
            <a:off x="1343641" y="464859"/>
            <a:ext cx="116779" cy="568551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888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627" y="2610463"/>
            <a:ext cx="1593829" cy="181977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909990">
            <a:off x="6431229" y="-207285"/>
            <a:ext cx="1907572" cy="292494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58684">
            <a:off x="425262" y="425243"/>
            <a:ext cx="1468206" cy="15089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4552" y="4607368"/>
            <a:ext cx="2108472" cy="164460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9650" y="1834751"/>
            <a:ext cx="1947551" cy="33711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5015" y="2419496"/>
            <a:ext cx="1414452" cy="14144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3030" y="5000247"/>
            <a:ext cx="3082108" cy="125118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500392" y="55217"/>
            <a:ext cx="215680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err="1" smtClean="0"/>
              <a:t>Say</a:t>
            </a:r>
            <a:r>
              <a:rPr lang="cs-CZ" sz="8800" b="1" dirty="0" smtClean="0"/>
              <a:t>!</a:t>
            </a:r>
            <a:endParaRPr lang="cs-CZ" sz="8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82527" y="1419252"/>
            <a:ext cx="16097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plane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4282358"/>
            <a:ext cx="29551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solidFill>
                  <a:srgbClr val="FFFF00"/>
                </a:solidFill>
              </a:rPr>
              <a:t>teddy</a:t>
            </a:r>
            <a:r>
              <a:rPr lang="cs-CZ" sz="4800" b="1" dirty="0" smtClean="0">
                <a:solidFill>
                  <a:srgbClr val="FFFF00"/>
                </a:solidFill>
              </a:rPr>
              <a:t> </a:t>
            </a:r>
            <a:r>
              <a:rPr lang="cs-CZ" sz="4800" b="1" dirty="0" err="1" smtClean="0">
                <a:solidFill>
                  <a:srgbClr val="FFFF00"/>
                </a:solidFill>
              </a:rPr>
              <a:t>bear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10191" y="5332241"/>
            <a:ext cx="11464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solidFill>
                  <a:srgbClr val="FFFF00"/>
                </a:solidFill>
              </a:rPr>
              <a:t>doll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21863" y="569180"/>
            <a:ext cx="11453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solidFill>
                  <a:srgbClr val="FFFF00"/>
                </a:solidFill>
              </a:rPr>
              <a:t>kite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5576" y="6109845"/>
            <a:ext cx="13894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solidFill>
                  <a:srgbClr val="FFFF00"/>
                </a:solidFill>
              </a:rPr>
              <a:t>train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481498" y="6125550"/>
            <a:ext cx="9633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car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583311" y="3418449"/>
            <a:ext cx="11208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solidFill>
                  <a:srgbClr val="FFFF00"/>
                </a:solidFill>
              </a:rPr>
              <a:t>ball</a:t>
            </a:r>
            <a:endParaRPr lang="cs-CZ" sz="4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301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548680"/>
            <a:ext cx="4257476" cy="6021288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88288" y="332656"/>
            <a:ext cx="1879427" cy="9144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teddy</a:t>
            </a:r>
            <a:r>
              <a:rPr lang="cs-CZ" sz="3600" b="1" dirty="0" smtClean="0">
                <a:solidFill>
                  <a:srgbClr val="FFFF00"/>
                </a:solidFill>
              </a:rPr>
              <a:t> </a:t>
            </a:r>
            <a:r>
              <a:rPr lang="cs-CZ" sz="3600" b="1" dirty="0" err="1" smtClean="0">
                <a:solidFill>
                  <a:srgbClr val="FFFF00"/>
                </a:solidFill>
              </a:rPr>
              <a:t>bear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347864" y="3838886"/>
            <a:ext cx="1695924" cy="9144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kite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4911" y="4227147"/>
            <a:ext cx="1698735" cy="9144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ball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11653" y="5655568"/>
            <a:ext cx="1712127" cy="9144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train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29128" y="332656"/>
            <a:ext cx="1712127" cy="9144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doll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09998" y="1830235"/>
            <a:ext cx="1712128" cy="9144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car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306579" y="5445224"/>
            <a:ext cx="1682969" cy="9144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plane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09936" y="2638557"/>
            <a:ext cx="327525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err="1" smtClean="0">
                <a:solidFill>
                  <a:srgbClr val="FFFF00"/>
                </a:solidFill>
              </a:rPr>
              <a:t>This</a:t>
            </a:r>
            <a:r>
              <a:rPr lang="cs-CZ" sz="7200" b="1" dirty="0" smtClean="0">
                <a:solidFill>
                  <a:srgbClr val="FFFF00"/>
                </a:solidFill>
              </a:rPr>
              <a:t> </a:t>
            </a:r>
            <a:r>
              <a:rPr lang="cs-CZ" sz="7200" b="1" dirty="0" err="1" smtClean="0">
                <a:solidFill>
                  <a:srgbClr val="FFFF00"/>
                </a:solidFill>
              </a:rPr>
              <a:t>is</a:t>
            </a:r>
            <a:r>
              <a:rPr lang="cs-CZ" sz="7200" b="1" dirty="0" smtClean="0">
                <a:solidFill>
                  <a:srgbClr val="FFFF00"/>
                </a:solidFill>
              </a:rPr>
              <a:t>…</a:t>
            </a:r>
            <a:endParaRPr lang="cs-CZ" sz="7200" b="1" dirty="0">
              <a:solidFill>
                <a:srgbClr val="FF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1364" y="332656"/>
            <a:ext cx="2060212" cy="91440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medvídek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610369" y="332656"/>
            <a:ext cx="2066318" cy="91440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panenka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099312" y="1830235"/>
            <a:ext cx="2012103" cy="91440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auto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97895" y="4227147"/>
            <a:ext cx="1992801" cy="91440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míč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112239" y="3838886"/>
            <a:ext cx="2043929" cy="91440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drak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166329" y="5445224"/>
            <a:ext cx="2060212" cy="91440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ledadlo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037918" y="5655568"/>
            <a:ext cx="2060212" cy="91440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vlak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258107" y="516094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1.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819469" y="567214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2.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210624" y="2056602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3.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258107" y="4522453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4.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196435" y="4069558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5.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212503" y="5881935"/>
            <a:ext cx="3978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6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241379" y="5655568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7.</a:t>
            </a:r>
            <a:endParaRPr lang="cs-CZ" sz="2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8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2421" y="2602889"/>
            <a:ext cx="2290890" cy="411946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473705"/>
            <a:ext cx="1507058" cy="172070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0466" y="5229200"/>
            <a:ext cx="1319763" cy="131976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097" y="188640"/>
            <a:ext cx="1671654" cy="241424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9479" y="4675399"/>
            <a:ext cx="1112660" cy="192600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2602889"/>
            <a:ext cx="2914610" cy="12241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332656"/>
            <a:ext cx="1679013" cy="83950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936" y="3185214"/>
            <a:ext cx="1248931" cy="1283623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042230" y="1793646"/>
            <a:ext cx="277127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FFFF00"/>
                </a:solidFill>
              </a:rPr>
              <a:t>Correct</a:t>
            </a:r>
            <a:r>
              <a:rPr lang="cs-CZ" sz="6000" b="1" dirty="0" smtClean="0">
                <a:solidFill>
                  <a:srgbClr val="FFFF00"/>
                </a:solidFill>
              </a:rPr>
              <a:t>!</a:t>
            </a:r>
            <a:endParaRPr lang="cs-CZ" sz="6000" b="1" dirty="0">
              <a:solidFill>
                <a:srgbClr val="FFFF00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337" y="0"/>
            <a:ext cx="2577463" cy="23823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85" y="2588722"/>
            <a:ext cx="2721478" cy="1972606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 rot="10800000">
            <a:off x="545097" y="1011043"/>
            <a:ext cx="106311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ikte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 rot="10800000">
            <a:off x="658844" y="3170520"/>
            <a:ext cx="149111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chemeClr val="bg1"/>
                </a:solidFill>
              </a:rPr>
              <a:t>palen</a:t>
            </a:r>
            <a:endParaRPr lang="cs-CZ" sz="4400" b="1" dirty="0">
              <a:solidFill>
                <a:schemeClr val="bg1"/>
              </a:solidFill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2231" y="107796"/>
            <a:ext cx="3004608" cy="195305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2430879"/>
            <a:ext cx="3058626" cy="201927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4651942"/>
            <a:ext cx="3058627" cy="207040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48" y="4637631"/>
            <a:ext cx="2829168" cy="2084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47253"/>
            <a:ext cx="2587717" cy="2147155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 rot="10800000">
            <a:off x="545096" y="5474901"/>
            <a:ext cx="104227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chemeClr val="bg1"/>
                </a:solidFill>
              </a:rPr>
              <a:t>labl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 rot="10800000">
            <a:off x="3979730" y="806477"/>
            <a:ext cx="89627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car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 rot="10800000">
            <a:off x="6240145" y="949335"/>
            <a:ext cx="27191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chemeClr val="bg1"/>
                </a:solidFill>
              </a:rPr>
              <a:t>tdedy</a:t>
            </a:r>
            <a:r>
              <a:rPr lang="cs-CZ" sz="4400" b="1" dirty="0" smtClean="0">
                <a:solidFill>
                  <a:schemeClr val="bg1"/>
                </a:solidFill>
              </a:rPr>
              <a:t> </a:t>
            </a:r>
            <a:r>
              <a:rPr lang="cs-CZ" sz="4400" b="1" dirty="0" err="1" smtClean="0">
                <a:solidFill>
                  <a:schemeClr val="bg1"/>
                </a:solidFill>
              </a:rPr>
              <a:t>brea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 rot="10800000">
            <a:off x="6550967" y="3042643"/>
            <a:ext cx="12948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chemeClr val="bg1"/>
                </a:solidFill>
              </a:rPr>
              <a:t>rtani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 rot="10800000">
            <a:off x="7066558" y="5474900"/>
            <a:ext cx="106631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chemeClr val="bg1"/>
                </a:solidFill>
              </a:rPr>
              <a:t>ldol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970261" y="197714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1.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060532" y="3964414"/>
            <a:ext cx="420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2.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065908" y="6259770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3.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027523" y="16089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4.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8042745" y="171877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5.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8042745" y="393996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6.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8132876" y="625977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7.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7890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5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5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5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5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5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5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22" grpId="0"/>
      <p:bldP spid="23" grpId="0"/>
      <p:bldP spid="24" grpId="0"/>
      <p:bldP spid="25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3723" y="1554767"/>
            <a:ext cx="3307619" cy="509924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077257"/>
            <a:ext cx="3312368" cy="557675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339752" y="188640"/>
            <a:ext cx="480413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FF00"/>
                </a:solidFill>
              </a:rPr>
              <a:t>Very </a:t>
            </a:r>
            <a:r>
              <a:rPr lang="cs-CZ" sz="8000" b="1" dirty="0" err="1" smtClean="0">
                <a:solidFill>
                  <a:srgbClr val="FFFF00"/>
                </a:solidFill>
              </a:rPr>
              <a:t>good</a:t>
            </a:r>
            <a:r>
              <a:rPr lang="cs-CZ" sz="8000" b="1" dirty="0" smtClean="0">
                <a:solidFill>
                  <a:srgbClr val="FFFF00"/>
                </a:solidFill>
              </a:rPr>
              <a:t>!</a:t>
            </a:r>
            <a:endParaRPr lang="cs-CZ" sz="8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1416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Zdroje obrázků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1196752"/>
            <a:ext cx="6858000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</a:rPr>
              <a:t>[cit.2012-04-28] Dostupné pod licencí Publik </a:t>
            </a:r>
            <a:r>
              <a:rPr lang="cs-CZ" sz="2000" dirty="0" err="1">
                <a:solidFill>
                  <a:schemeClr val="bg1"/>
                </a:solidFill>
              </a:rPr>
              <a:t>Domain</a:t>
            </a:r>
            <a:r>
              <a:rPr lang="cs-CZ" sz="2000" dirty="0">
                <a:solidFill>
                  <a:schemeClr val="bg1"/>
                </a:solidFill>
              </a:rPr>
              <a:t> na WWW:</a:t>
            </a:r>
          </a:p>
          <a:p>
            <a:r>
              <a:rPr lang="cs-CZ" sz="2000" dirty="0">
                <a:solidFill>
                  <a:schemeClr val="bg1"/>
                </a:solidFill>
              </a:rPr>
              <a:t>fotbalový míč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http://www.clker.com/clipart-14508.html </a:t>
            </a:r>
          </a:p>
          <a:p>
            <a:r>
              <a:rPr lang="cs-CZ" sz="2000" dirty="0">
                <a:solidFill>
                  <a:schemeClr val="bg1"/>
                </a:solidFill>
              </a:rPr>
              <a:t>nafukovací míč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http://www.clker.com/clipart-15496.html </a:t>
            </a:r>
          </a:p>
          <a:p>
            <a:r>
              <a:rPr lang="cs-CZ" sz="2000" dirty="0">
                <a:solidFill>
                  <a:schemeClr val="bg1"/>
                </a:solidFill>
              </a:rPr>
              <a:t>medvídek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http://www.clker.com/clipart-4615.html</a:t>
            </a:r>
          </a:p>
          <a:p>
            <a:r>
              <a:rPr lang="cs-CZ" sz="2000" dirty="0">
                <a:solidFill>
                  <a:schemeClr val="bg1"/>
                </a:solidFill>
              </a:rPr>
              <a:t>lokomotiva 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http://www.clker.com/clipart-9901.html </a:t>
            </a:r>
          </a:p>
          <a:p>
            <a:r>
              <a:rPr lang="cs-CZ" sz="2000" dirty="0">
                <a:solidFill>
                  <a:schemeClr val="bg1"/>
                </a:solidFill>
              </a:rPr>
              <a:t>dětský vláček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http://www.clker.com/clipart-43412.html </a:t>
            </a:r>
          </a:p>
          <a:p>
            <a:r>
              <a:rPr lang="cs-CZ" sz="2000" dirty="0">
                <a:solidFill>
                  <a:schemeClr val="bg1"/>
                </a:solidFill>
              </a:rPr>
              <a:t>červené auto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http://www.clker.com/clipart-28969.html </a:t>
            </a:r>
          </a:p>
          <a:p>
            <a:r>
              <a:rPr lang="cs-CZ" sz="2000" dirty="0">
                <a:solidFill>
                  <a:schemeClr val="bg1"/>
                </a:solidFill>
              </a:rPr>
              <a:t>dětské nákladní auto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http://www.clker.com/clipart-14868.html </a:t>
            </a:r>
          </a:p>
          <a:p>
            <a:r>
              <a:rPr lang="cs-CZ" sz="2000" dirty="0">
                <a:solidFill>
                  <a:schemeClr val="bg1"/>
                </a:solidFill>
              </a:rPr>
              <a:t>panenka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http://www.clker.com/clipart-63917.html </a:t>
            </a:r>
          </a:p>
        </p:txBody>
      </p:sp>
    </p:spTree>
    <p:extLst>
      <p:ext uri="{BB962C8B-B14F-4D97-AF65-F5344CB8AC3E}">
        <p14:creationId xmlns:p14="http://schemas.microsoft.com/office/powerpoint/2010/main" val="1578000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836712"/>
            <a:ext cx="8352928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</a:rPr>
              <a:t>puzzle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http://www.clker.com/clipart-puzzle-pieces-3d.html</a:t>
            </a:r>
          </a:p>
          <a:p>
            <a:r>
              <a:rPr lang="cs-CZ" sz="2000" dirty="0">
                <a:solidFill>
                  <a:schemeClr val="bg1"/>
                </a:solidFill>
              </a:rPr>
              <a:t>dívka s oranžovými šaty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http://www.clker.com/clipart-little-doll.html</a:t>
            </a:r>
          </a:p>
          <a:p>
            <a:r>
              <a:rPr lang="cs-CZ" sz="2000" dirty="0">
                <a:solidFill>
                  <a:schemeClr val="bg1"/>
                </a:solidFill>
              </a:rPr>
              <a:t>žluté auto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http://www.clker.com/clipart-yellow-toy-car.html</a:t>
            </a:r>
          </a:p>
          <a:p>
            <a:r>
              <a:rPr lang="cs-CZ" sz="2000" dirty="0">
                <a:solidFill>
                  <a:schemeClr val="bg1"/>
                </a:solidFill>
              </a:rPr>
              <a:t>krychle s písmenem -o-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http://www.clker.com/clipart-blocks-o.html</a:t>
            </a:r>
          </a:p>
          <a:p>
            <a:r>
              <a:rPr lang="cs-CZ" sz="2000" dirty="0">
                <a:solidFill>
                  <a:schemeClr val="bg1"/>
                </a:solidFill>
              </a:rPr>
              <a:t>krychle s písmenem -t-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http://www.clker.com/clipart-blocks-t.html</a:t>
            </a:r>
          </a:p>
          <a:p>
            <a:r>
              <a:rPr lang="cs-CZ" sz="2000">
                <a:solidFill>
                  <a:schemeClr val="bg1"/>
                </a:solidFill>
              </a:rPr>
              <a:t>krychle </a:t>
            </a:r>
            <a:r>
              <a:rPr lang="cs-CZ" sz="2000" smtClean="0">
                <a:solidFill>
                  <a:schemeClr val="bg1"/>
                </a:solidFill>
              </a:rPr>
              <a:t>s písmenem-y-</a:t>
            </a:r>
            <a:endParaRPr lang="cs-CZ" sz="2000" dirty="0">
              <a:solidFill>
                <a:schemeClr val="bg1"/>
              </a:solidFill>
            </a:endParaRP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http://www.clker.com/clipart-blocks-y.html</a:t>
            </a:r>
          </a:p>
          <a:p>
            <a:r>
              <a:rPr lang="cs-CZ" sz="2000" dirty="0">
                <a:solidFill>
                  <a:schemeClr val="bg1"/>
                </a:solidFill>
              </a:rPr>
              <a:t>krychle s písmenem-s-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http://www.clker.com/clipart-blocks-s.html</a:t>
            </a:r>
          </a:p>
          <a:p>
            <a:r>
              <a:rPr lang="cs-CZ" sz="2000" dirty="0">
                <a:solidFill>
                  <a:schemeClr val="bg1"/>
                </a:solidFill>
              </a:rPr>
              <a:t>chlapec s autíčkem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http://www.clker.com/clipart-200445.html </a:t>
            </a:r>
          </a:p>
          <a:p>
            <a:r>
              <a:rPr lang="cs-CZ" sz="2000" dirty="0">
                <a:solidFill>
                  <a:schemeClr val="bg1"/>
                </a:solidFill>
              </a:rPr>
              <a:t>chlapec-stojka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http://www.clker.com/clipart-10220.html </a:t>
            </a:r>
          </a:p>
        </p:txBody>
      </p:sp>
    </p:spTree>
    <p:extLst>
      <p:ext uri="{BB962C8B-B14F-4D97-AF65-F5344CB8AC3E}">
        <p14:creationId xmlns:p14="http://schemas.microsoft.com/office/powerpoint/2010/main" val="11085298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908720"/>
            <a:ext cx="7848872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</a:rPr>
              <a:t>skákající dívka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http://www.clker.com/clipart-jumping-girl.html</a:t>
            </a:r>
          </a:p>
          <a:p>
            <a:r>
              <a:rPr lang="cs-CZ" sz="2000" dirty="0">
                <a:solidFill>
                  <a:schemeClr val="bg1"/>
                </a:solidFill>
              </a:rPr>
              <a:t>dívka-stojka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http://www.clker.com/clipart-girl-jumping-upside-down.html</a:t>
            </a:r>
          </a:p>
          <a:p>
            <a:r>
              <a:rPr lang="cs-CZ" sz="2000" dirty="0">
                <a:solidFill>
                  <a:schemeClr val="bg1"/>
                </a:solidFill>
              </a:rPr>
              <a:t>drak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http://www.clker.com/clipart-10848.html </a:t>
            </a:r>
          </a:p>
          <a:p>
            <a:r>
              <a:rPr lang="cs-CZ" sz="2000" dirty="0">
                <a:solidFill>
                  <a:schemeClr val="bg1"/>
                </a:solidFill>
              </a:rPr>
              <a:t>modré letadélko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http://www.clker.com/clipart-41546.html </a:t>
            </a:r>
          </a:p>
          <a:p>
            <a:endParaRPr lang="cs-CZ" sz="2000" dirty="0">
              <a:solidFill>
                <a:schemeClr val="bg1"/>
              </a:solidFill>
            </a:endParaRPr>
          </a:p>
          <a:p>
            <a:r>
              <a:rPr lang="cs-CZ" sz="2000" dirty="0">
                <a:solidFill>
                  <a:schemeClr val="bg1"/>
                </a:solidFill>
              </a:rPr>
              <a:t>[cit.2012-04-29] Dostupné pod licencí Publik </a:t>
            </a:r>
            <a:r>
              <a:rPr lang="cs-CZ" sz="2000" dirty="0" err="1">
                <a:solidFill>
                  <a:schemeClr val="bg1"/>
                </a:solidFill>
              </a:rPr>
              <a:t>Domain</a:t>
            </a:r>
            <a:r>
              <a:rPr lang="cs-CZ" sz="2000" dirty="0">
                <a:solidFill>
                  <a:schemeClr val="bg1"/>
                </a:solidFill>
              </a:rPr>
              <a:t> na WWW:</a:t>
            </a:r>
          </a:p>
          <a:p>
            <a:r>
              <a:rPr lang="cs-CZ" sz="2000" dirty="0">
                <a:solidFill>
                  <a:schemeClr val="bg1"/>
                </a:solidFill>
              </a:rPr>
              <a:t>police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http://www.clker.com/clipart-24778.html </a:t>
            </a:r>
          </a:p>
          <a:p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7815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204</TotalTime>
  <Words>271</Words>
  <Application>Microsoft Office PowerPoint</Application>
  <PresentationFormat>Předvádění na obrazovce (4:3)</PresentationFormat>
  <Paragraphs>112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Prezentace aplikace Microsoft PowerPoint 97–2003</vt:lpstr>
      <vt:lpstr>Prezentace aplikace PowerPoint</vt:lpstr>
      <vt:lpstr>Práce s prezentací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obrázků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21</cp:revision>
  <dcterms:created xsi:type="dcterms:W3CDTF">2012-04-29T07:43:17Z</dcterms:created>
  <dcterms:modified xsi:type="dcterms:W3CDTF">2012-06-05T15:26:03Z</dcterms:modified>
</cp:coreProperties>
</file>