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7"/>
  </p:notesMasterIdLst>
  <p:sldIdLst>
    <p:sldId id="261" r:id="rId2"/>
    <p:sldId id="262" r:id="rId3"/>
    <p:sldId id="258" r:id="rId4"/>
    <p:sldId id="260" r:id="rId5"/>
    <p:sldId id="263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99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48AABA4-5E98-46E8-9978-03ECD8766F9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110D12C-FD21-4940-A93E-F1A24D46DC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4D96D79-2B9C-48F5-AF71-F5F7600F2A2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DFE284A-9157-4CE0-A51C-A74291959EC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5892C-5572-49CA-A640-3205593794B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147F11-7176-4E09-A8FF-9C172AB2A9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22AF22-072C-4B6A-AF44-E47FE48F9C2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67352-EFAF-4FD1-8E7A-EDB46301C4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8AA4D-9F42-4532-AB40-537FF526BAF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059AC3-9E70-4884-A827-7124C08A34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C38D6-6C91-4900-9C18-DD323D49980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7BBCA-6521-4FC4-9AC4-9D831465F9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86707-1AAA-431D-AE76-7C588FF65CDF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38D0D2-7289-400E-97CF-BE7BAE3119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D8850-84C7-426D-805B-3F13325C1F92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39005-F9D1-4EEE-953E-03479A2838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A69F17-38C9-4CDB-BD27-0DEE7163014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62F787-2AB3-48A8-BA25-DE761EB5D3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630D5-EB27-40FF-AAE6-B164D1DDFEC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78BAF-676B-4CDF-9516-14DB56EE56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4516438" y="993775"/>
            <a:ext cx="1846262" cy="1530350"/>
            <a:chOff x="4718762" y="993075"/>
            <a:chExt cx="1847138" cy="1530439"/>
          </a:xfrm>
        </p:grpSpPr>
        <p:sp>
          <p:nvSpPr>
            <p:cNvPr id="6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 rtlCol="0">
            <a:normAutofit/>
          </a:bodyPr>
          <a:lstStyle/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779ED-0D6D-40AB-96C5-BA831347594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C1A574-767F-41C4-9C6E-E8988B5437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CD252-A3F2-4064-827D-A14EAA2236C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5FC91-07AC-499F-994E-6536B45CAC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365F0-4390-44F0-818A-3D724E1DAACA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DCEF5C-B520-444F-A64F-EFEF7B6763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113" y="4941888"/>
            <a:ext cx="611187" cy="611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400" y="482600"/>
            <a:ext cx="598488" cy="904875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475" y="1887538"/>
            <a:ext cx="609600" cy="60960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588" y="282575"/>
            <a:ext cx="1128712" cy="11287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775" y="1327150"/>
            <a:ext cx="608013" cy="6080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525" y="5611813"/>
            <a:ext cx="738188" cy="7381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588" y="4927600"/>
            <a:ext cx="738187" cy="738188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59" name="Title Placeholder 1"/>
          <p:cNvSpPr>
            <a:spLocks noGrp="1"/>
          </p:cNvSpPr>
          <p:nvPr>
            <p:ph type="title"/>
          </p:nvPr>
        </p:nvSpPr>
        <p:spPr bwMode="auto">
          <a:xfrm>
            <a:off x="1009650" y="676275"/>
            <a:ext cx="71247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16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09650" y="1806575"/>
            <a:ext cx="7124700" cy="405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13" y="59515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CD7FDA-E100-4E24-9346-ED776F251D8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1100" y="5951538"/>
            <a:ext cx="5256213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3088" y="5951538"/>
            <a:ext cx="60801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BA7317E-7A7A-4D85-93CF-C17C8A31CF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3988" y="2698750"/>
            <a:ext cx="468312" cy="46831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663" y="3167063"/>
            <a:ext cx="458787" cy="45878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79" r:id="rId1"/>
    <p:sldLayoutId id="2147483778" r:id="rId2"/>
    <p:sldLayoutId id="2147483777" r:id="rId3"/>
    <p:sldLayoutId id="2147483776" r:id="rId4"/>
    <p:sldLayoutId id="2147483775" r:id="rId5"/>
    <p:sldLayoutId id="2147483774" r:id="rId6"/>
    <p:sldLayoutId id="2147483773" r:id="rId7"/>
    <p:sldLayoutId id="2147483772" r:id="rId8"/>
    <p:sldLayoutId id="2147483780" r:id="rId9"/>
    <p:sldLayoutId id="2147483771" r:id="rId10"/>
    <p:sldLayoutId id="2147483770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defTabSz="457200" rtl="0" fontAlgn="base">
        <a:spcBef>
          <a:spcPct val="0"/>
        </a:spcBef>
        <a:spcAft>
          <a:spcPct val="0"/>
        </a:spcAft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2pPr>
      <a:lvl3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3pPr>
      <a:lvl4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4pPr>
      <a:lvl5pPr algn="l" defTabSz="457200" rtl="0" fontAlgn="base">
        <a:spcBef>
          <a:spcPct val="0"/>
        </a:spcBef>
        <a:spcAft>
          <a:spcPct val="0"/>
        </a:spcAft>
        <a:defRPr sz="3200">
          <a:solidFill>
            <a:schemeClr val="tx1"/>
          </a:solidFill>
          <a:latin typeface="Verdan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fontAlgn="base">
        <a:spcBef>
          <a:spcPct val="20000"/>
        </a:spcBef>
        <a:spcAft>
          <a:spcPts val="600"/>
        </a:spcAft>
        <a:buClr>
          <a:schemeClr val="tx2"/>
        </a:buClr>
        <a:buFont typeface="Wingdings 2" pitchFamily="18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>
            <a:noAutofit/>
          </a:bodyPr>
          <a:lstStyle/>
          <a:p>
            <a:pPr algn="ctr"/>
            <a:r>
              <a:rPr lang="cs-CZ" sz="2800" smtClean="0"/>
              <a:t>Slovní úlohy I. – o pohybu a řešené soustavami rovnic - procvičování </a:t>
            </a:r>
            <a:endParaRPr lang="cs-CZ" sz="2800" b="1" smtClean="0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/>
          <a:lstStyle/>
          <a:p>
            <a:endParaRPr lang="cs-CZ" sz="1500" smtClean="0"/>
          </a:p>
          <a:p>
            <a:endParaRPr lang="cs-CZ" sz="1500" smtClean="0"/>
          </a:p>
          <a:p>
            <a:endParaRPr lang="cs-CZ" sz="1500" smtClean="0"/>
          </a:p>
          <a:p>
            <a:r>
              <a:rPr lang="cs-CZ" sz="1500" smtClean="0"/>
              <a:t>Základní škola Čelákovice</a:t>
            </a:r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VY_32_INOVACE_040_Slovní úlohy I</a:t>
            </a:r>
            <a:endParaRPr lang="cs-CZ">
              <a:solidFill>
                <a:schemeClr val="tx2"/>
              </a:solidFill>
              <a:latin typeface="Verdana" pitchFamily="34" charset="0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Autor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Mgr. Zuzana Zágoršeková</a:t>
            </a: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27.4.2011</a:t>
            </a: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 II. Stupeň – základní, 9. ročník</a:t>
            </a:r>
          </a:p>
          <a:p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Vzdělávací obor: Matematika</a:t>
            </a:r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Téma: Slovní úlohy – procvičování</a:t>
            </a:r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 zadané slovní úlohy žáci počítají samostatně , kontrolují si podle výsledků</a:t>
            </a:r>
          </a:p>
          <a:p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pracovní list</a:t>
            </a:r>
          </a:p>
          <a:p>
            <a:endParaRPr lang="cs-CZ" sz="1600">
              <a:solidFill>
                <a:schemeClr val="tx2"/>
              </a:solidFill>
              <a:latin typeface="Verdana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Verdana" pitchFamily="34" charset="0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Verdana" pitchFamily="34" charset="0"/>
              </a:rPr>
              <a:t>žák vypočítá slovní úlohy o pohybu a řešené soustavami rovnic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dirty="0"/>
              <a:t>Slovní úlohy I. – o pohybu a řešené soustavami rovnic - procvičování 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79388" y="549275"/>
            <a:ext cx="864076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Verdana" pitchFamily="34" charset="0"/>
              </a:rPr>
              <a:t>Martin našetřil 42 mincí v hodnotách 10 Kč a 20 Kč.</a:t>
            </a:r>
          </a:p>
          <a:p>
            <a:r>
              <a:rPr lang="cs-CZ" sz="2400">
                <a:latin typeface="Verdana" pitchFamily="34" charset="0"/>
              </a:rPr>
              <a:t>Jejich hodnota je celkem 570 Kč. Kolik našetřil mincí </a:t>
            </a:r>
          </a:p>
          <a:p>
            <a:r>
              <a:rPr lang="cs-CZ" sz="2400">
                <a:latin typeface="Verdana" pitchFamily="34" charset="0"/>
              </a:rPr>
              <a:t>desetikorunových a kolik dvacetikorunových 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50825" y="103188"/>
            <a:ext cx="4937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7030A0"/>
                </a:solidFill>
                <a:latin typeface="Verdana" pitchFamily="34" charset="0"/>
              </a:rPr>
              <a:t>1.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54000" y="1901825"/>
            <a:ext cx="4937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7030A0"/>
                </a:solidFill>
                <a:latin typeface="Verdana" pitchFamily="34" charset="0"/>
              </a:rPr>
              <a:t>2.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50825" y="2370138"/>
            <a:ext cx="912177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Verdana" pitchFamily="34" charset="0"/>
              </a:rPr>
              <a:t>Z Prahy vyjelo osobní auto v 7h30 minut průměrnou</a:t>
            </a:r>
          </a:p>
          <a:p>
            <a:r>
              <a:rPr lang="cs-CZ" sz="2400">
                <a:latin typeface="Verdana" pitchFamily="34" charset="0"/>
              </a:rPr>
              <a:t>rychlostí 50 km/h a z Brna nákladní auto průměrnou </a:t>
            </a:r>
          </a:p>
          <a:p>
            <a:r>
              <a:rPr lang="cs-CZ" sz="2400">
                <a:latin typeface="Verdana" pitchFamily="34" charset="0"/>
              </a:rPr>
              <a:t>rychlostí 40 km/h. Vzdálenost obou měst je 200 km.</a:t>
            </a:r>
          </a:p>
          <a:p>
            <a:r>
              <a:rPr lang="cs-CZ" sz="2400">
                <a:latin typeface="Verdana" pitchFamily="34" charset="0"/>
              </a:rPr>
              <a:t>V kolik hodin a v jaké vzdálenosti od Brna se setkají?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66700" y="4076700"/>
            <a:ext cx="4937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7030A0"/>
                </a:solidFill>
                <a:latin typeface="Verdana" pitchFamily="34" charset="0"/>
              </a:rPr>
              <a:t>3.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66700" y="4551363"/>
            <a:ext cx="8475663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Verdana" pitchFamily="34" charset="0"/>
              </a:rPr>
              <a:t>Plavec plave přes přehradu průměrnou rychlostí</a:t>
            </a:r>
          </a:p>
          <a:p>
            <a:r>
              <a:rPr lang="cs-CZ" sz="2400">
                <a:latin typeface="Verdana" pitchFamily="34" charset="0"/>
              </a:rPr>
              <a:t>1,5 km/h. Za 90 minut za ním vypluje loďka rychlostí</a:t>
            </a:r>
          </a:p>
          <a:p>
            <a:r>
              <a:rPr lang="cs-CZ" sz="2400">
                <a:latin typeface="Verdana" pitchFamily="34" charset="0"/>
              </a:rPr>
              <a:t>7 km/h. Za jak dlouho a jak daleko od břehu loďka </a:t>
            </a:r>
          </a:p>
          <a:p>
            <a:r>
              <a:rPr lang="cs-CZ" sz="2400">
                <a:latin typeface="Verdana" pitchFamily="34" charset="0"/>
              </a:rPr>
              <a:t>plavce dojede?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12700" y="2057400"/>
            <a:ext cx="4572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x +       y   =   42</a:t>
            </a:r>
          </a:p>
          <a:p>
            <a:r>
              <a:rPr lang="cs-CZ" u="sng">
                <a:latin typeface="Verdana" pitchFamily="34" charset="0"/>
              </a:rPr>
              <a:t>10x + 20 y = 570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350" y="25400"/>
            <a:ext cx="4410075" cy="20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Řešení:</a:t>
            </a:r>
          </a:p>
          <a:p>
            <a:r>
              <a:rPr lang="cs-CZ">
                <a:latin typeface="Verdana" pitchFamily="34" charset="0"/>
              </a:rPr>
              <a:t>    1.     počet 10Kč mincí…………x</a:t>
            </a:r>
          </a:p>
          <a:p>
            <a:r>
              <a:rPr lang="cs-CZ">
                <a:latin typeface="Verdana" pitchFamily="34" charset="0"/>
              </a:rPr>
              <a:t>            počet 20Kč mincí…………y</a:t>
            </a:r>
          </a:p>
          <a:p>
            <a:r>
              <a:rPr lang="cs-CZ">
                <a:latin typeface="Verdana" pitchFamily="34" charset="0"/>
              </a:rPr>
              <a:t>            celkový počet…………....42</a:t>
            </a:r>
          </a:p>
          <a:p>
            <a:r>
              <a:rPr lang="cs-CZ">
                <a:latin typeface="Verdana" pitchFamily="34" charset="0"/>
              </a:rPr>
              <a:t>            hodnota 10Kč mincí..10x Kč</a:t>
            </a:r>
          </a:p>
          <a:p>
            <a:r>
              <a:rPr lang="cs-CZ">
                <a:latin typeface="Verdana" pitchFamily="34" charset="0"/>
              </a:rPr>
              <a:t>            hodnota 20Kč mincí..20y Kč</a:t>
            </a:r>
          </a:p>
          <a:p>
            <a:r>
              <a:rPr lang="cs-CZ">
                <a:latin typeface="Verdana" pitchFamily="34" charset="0"/>
              </a:rPr>
              <a:t>            </a:t>
            </a:r>
            <a:r>
              <a:rPr lang="cs-CZ" u="sng">
                <a:latin typeface="Verdana" pitchFamily="34" charset="0"/>
              </a:rPr>
              <a:t>celková hodnota……..570 Kč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771775" y="2133600"/>
            <a:ext cx="990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Verdana" pitchFamily="34" charset="0"/>
              </a:rPr>
              <a:t>x = 27</a:t>
            </a:r>
          </a:p>
          <a:p>
            <a:r>
              <a:rPr lang="cs-CZ">
                <a:latin typeface="Verdana" pitchFamily="34" charset="0"/>
              </a:rPr>
              <a:t>y = 15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148064" y="332656"/>
            <a:ext cx="2995885" cy="954107"/>
          </a:xfrm>
          <a:prstGeom prst="rect">
            <a:avLst/>
          </a:prstGeom>
          <a:blipFill rotWithShape="1">
            <a:blip r:embed="rId3"/>
            <a:stretch>
              <a:fillRect l="-1626" t="-3205" b="-961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7" name="TextovéPole 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757745" y="1410139"/>
            <a:ext cx="4553689" cy="2286716"/>
          </a:xfrm>
          <a:prstGeom prst="rect">
            <a:avLst/>
          </a:prstGeom>
          <a:blipFill rotWithShape="1">
            <a:blip r:embed="rId4"/>
            <a:stretch>
              <a:fillRect l="-1071" t="-1333" b="-2400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8" name="TextovéPole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04501" y="3460855"/>
            <a:ext cx="7992888" cy="2839239"/>
          </a:xfrm>
          <a:prstGeom prst="rect">
            <a:avLst/>
          </a:prstGeom>
          <a:blipFill rotWithShape="1">
            <a:blip r:embed="rId5"/>
            <a:stretch>
              <a:fillRect l="-610" t="-1075" b="-193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8439" name="TextovéPole 4"/>
          <p:cNvSpPr txBox="1">
            <a:spLocks noChangeArrowheads="1"/>
          </p:cNvSpPr>
          <p:nvPr/>
        </p:nvSpPr>
        <p:spPr bwMode="auto">
          <a:xfrm>
            <a:off x="7164388" y="333375"/>
            <a:ext cx="184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Verdana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9251950" cy="914400"/>
          </a:xfrm>
        </p:spPr>
        <p:txBody>
          <a:bodyPr>
            <a:noAutofit/>
          </a:bodyPr>
          <a:lstStyle/>
          <a:p>
            <a:r>
              <a:rPr lang="cs-CZ" smtClean="0"/>
              <a:t>Použité zdroje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2"/>
          <p:cNvSpPr txBox="1">
            <a:spLocks noChangeArrowheads="1"/>
          </p:cNvSpPr>
          <p:nvPr/>
        </p:nvSpPr>
        <p:spPr bwMode="auto">
          <a:xfrm>
            <a:off x="663575" y="1484313"/>
            <a:ext cx="77549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Verdana" pitchFamily="34" charset="0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Verdana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166</TotalTime>
  <Words>223</Words>
  <Application>Microsoft Office PowerPoint</Application>
  <PresentationFormat>On-screen Show (4:3)</PresentationFormat>
  <Paragraphs>50</Paragraphs>
  <Slides>5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11" baseType="lpstr">
      <vt:lpstr>Verdana</vt:lpstr>
      <vt:lpstr>Arial</vt:lpstr>
      <vt:lpstr>Wingdings 2</vt:lpstr>
      <vt:lpstr>Calibri</vt:lpstr>
      <vt:lpstr>Summer</vt:lpstr>
      <vt:lpstr>Summer</vt:lpstr>
      <vt:lpstr>Slovní úlohy I. – o pohybu a řešené soustavami rovnic - procvičování </vt:lpstr>
      <vt:lpstr>Snímek 2</vt:lpstr>
      <vt:lpstr>Snímek 3</vt:lpstr>
      <vt:lpstr>Snímek 4</vt:lpstr>
      <vt:lpstr>Použité zdroje</vt:lpstr>
    </vt:vector>
  </TitlesOfParts>
  <Company>eMachines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I. – o pohybu a řešené soustavami rovnic - procvičování</dc:title>
  <dc:creator>Valued eMachines Customer</dc:creator>
  <cp:lastModifiedBy>DUM</cp:lastModifiedBy>
  <cp:revision>20</cp:revision>
  <dcterms:created xsi:type="dcterms:W3CDTF">2011-04-27T13:12:25Z</dcterms:created>
  <dcterms:modified xsi:type="dcterms:W3CDTF">2012-03-03T17:25:48Z</dcterms:modified>
</cp:coreProperties>
</file>