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92" r:id="rId3"/>
    <p:sldId id="293" r:id="rId4"/>
    <p:sldId id="294" r:id="rId5"/>
    <p:sldId id="295" r:id="rId6"/>
    <p:sldId id="298" r:id="rId7"/>
    <p:sldId id="296" r:id="rId8"/>
    <p:sldId id="299" r:id="rId9"/>
    <p:sldId id="297" r:id="rId10"/>
    <p:sldId id="300" r:id="rId11"/>
    <p:sldId id="301" r:id="rId12"/>
    <p:sldId id="302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KKkCxceHt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VY_32_INOVACE_12C_10_Národní obrození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9.3. 2012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Národního obrození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získání celkového přehledu o této rozsáhlé kapitole našich dějin. Díky tomuto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si žáci propojí jednotlivé osobnosti a jejich činy i s jejich podobou. Závěr  prezentace je obohacen krátkým animovaným dokumentem České televize z  řady Dějiny národa udatného.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115616" y="2708920"/>
            <a:ext cx="716734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Calibri" pitchFamily="34" charset="0"/>
                <a:cs typeface="Times New Roman" pitchFamily="18" charset="0"/>
              </a:rPr>
              <a:t>Národní obrození</a:t>
            </a:r>
            <a:endParaRPr kumimoji="0" lang="cs-CZ" sz="60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1"/>
          <p:cNvSpPr>
            <a:spLocks noChangeArrowheads="1"/>
          </p:cNvSpPr>
          <p:nvPr/>
        </p:nvSpPr>
        <p:spPr bwMode="auto">
          <a:xfrm>
            <a:off x="611560" y="1633737"/>
            <a:ext cx="8064896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Calibri" pitchFamily="34" charset="0"/>
                <a:cs typeface="Times New Roman" pitchFamily="18" charset="0"/>
              </a:rPr>
              <a:t>→ snaha o obnovu/obrodu českého národa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Bookman Old Style" pitchFamily="18" charset="0"/>
                <a:ea typeface="Calibri" pitchFamily="34" charset="0"/>
                <a:cs typeface="Times New Roman" pitchFamily="18" charset="0"/>
              </a:rPr>
              <a:t>→ sílí zájem o zrovnoprávnění českého národa v rakouské monarchii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i="1" u="sng" dirty="0" smtClean="0">
                <a:latin typeface="Bookman Old Style" pitchFamily="18" charset="0"/>
              </a:rPr>
              <a:t>Počátky NO </a:t>
            </a:r>
            <a:r>
              <a:rPr lang="cs-CZ" i="1" u="sng" dirty="0" smtClean="0">
                <a:latin typeface="Bookman Old Style" pitchFamily="18" charset="0"/>
              </a:rPr>
              <a:t/>
            </a:r>
            <a:br>
              <a:rPr lang="cs-CZ" i="1" u="sng" dirty="0" smtClean="0">
                <a:latin typeface="Bookman Old Style" pitchFamily="18" charset="0"/>
              </a:rPr>
            </a:br>
            <a:r>
              <a:rPr lang="cs-CZ" i="1" dirty="0" smtClean="0">
                <a:latin typeface="Bookman Old Style" pitchFamily="18" charset="0"/>
              </a:rPr>
              <a:t> </a:t>
            </a:r>
            <a:r>
              <a:rPr lang="cs-CZ" i="1" dirty="0" smtClean="0">
                <a:latin typeface="Bookman Old Style" pitchFamily="18" charset="0"/>
              </a:rPr>
              <a:t>„období učeneckého zájmu“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993307"/>
          </a:xfrm>
        </p:spPr>
        <p:txBody>
          <a:bodyPr/>
          <a:lstStyle/>
          <a:p>
            <a:pPr lvl="0"/>
            <a:r>
              <a:rPr lang="cs-CZ" dirty="0" smtClean="0">
                <a:latin typeface="Bookman Old Style" pitchFamily="18" charset="0"/>
              </a:rPr>
              <a:t>o český jazyk a literaturu</a:t>
            </a:r>
          </a:p>
          <a:p>
            <a:pPr lvl="0"/>
            <a:r>
              <a:rPr lang="cs-CZ" dirty="0" smtClean="0">
                <a:latin typeface="Bookman Old Style" pitchFamily="18" charset="0"/>
              </a:rPr>
              <a:t>o českou kulturu</a:t>
            </a:r>
          </a:p>
          <a:p>
            <a:pPr lvl="0"/>
            <a:r>
              <a:rPr lang="cs-CZ" dirty="0" smtClean="0">
                <a:latin typeface="Bookman Old Style" pitchFamily="18" charset="0"/>
              </a:rPr>
              <a:t>o minulost našeho národa</a:t>
            </a:r>
          </a:p>
          <a:p>
            <a:pPr lvl="0"/>
            <a:r>
              <a:rPr lang="cs-CZ" dirty="0" smtClean="0">
                <a:latin typeface="Bookman Old Style" pitchFamily="18" charset="0"/>
              </a:rPr>
              <a:t>o české tradice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sz="2500" i="1" dirty="0" smtClean="0">
                <a:latin typeface="Bookman Old Style" pitchFamily="18" charset="0"/>
              </a:rPr>
              <a:t>(</a:t>
            </a:r>
            <a:r>
              <a:rPr lang="cs-CZ" sz="2500" i="1" dirty="0" smtClean="0">
                <a:latin typeface="Bookman Old Style" pitchFamily="18" charset="0"/>
              </a:rPr>
              <a:t>Poznatky publikovány hlavně v němčině)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Významní představitelé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3322712" cy="4525963"/>
          </a:xfrm>
        </p:spPr>
        <p:txBody>
          <a:bodyPr>
            <a:normAutofit fontScale="92500"/>
          </a:bodyPr>
          <a:lstStyle/>
          <a:p>
            <a:r>
              <a:rPr lang="cs-CZ" i="1" dirty="0" smtClean="0">
                <a:latin typeface="Bookman Old Style" pitchFamily="18" charset="0"/>
              </a:rPr>
              <a:t>Josef </a:t>
            </a:r>
            <a:r>
              <a:rPr lang="cs-CZ" i="1" dirty="0" smtClean="0">
                <a:latin typeface="Bookman Old Style" pitchFamily="18" charset="0"/>
              </a:rPr>
              <a:t>Dobrovský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Václav </a:t>
            </a:r>
            <a:r>
              <a:rPr lang="cs-CZ" i="1" dirty="0" smtClean="0">
                <a:latin typeface="Bookman Old Style" pitchFamily="18" charset="0"/>
              </a:rPr>
              <a:t>Matěj </a:t>
            </a:r>
            <a:r>
              <a:rPr lang="cs-CZ" i="1" dirty="0" smtClean="0">
                <a:latin typeface="Bookman Old Style" pitchFamily="18" charset="0"/>
              </a:rPr>
              <a:t>Kramerius </a:t>
            </a: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r>
              <a:rPr lang="cs-CZ" i="1" dirty="0" smtClean="0">
                <a:latin typeface="Bookman Old Style" pitchFamily="18" charset="0"/>
              </a:rPr>
              <a:t>Václav </a:t>
            </a:r>
            <a:r>
              <a:rPr lang="cs-CZ" i="1" dirty="0" err="1" smtClean="0">
                <a:latin typeface="Bookman Old Style" pitchFamily="18" charset="0"/>
              </a:rPr>
              <a:t>Thám</a:t>
            </a:r>
            <a:endParaRPr lang="cs-CZ" i="1" dirty="0" smtClean="0">
              <a:latin typeface="Bookman Old Style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34908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Bookman Old Style" pitchFamily="18" charset="0"/>
              </a:rPr>
              <a:t>základy </a:t>
            </a:r>
            <a:r>
              <a:rPr lang="cs-CZ" dirty="0" smtClean="0">
                <a:latin typeface="Bookman Old Style" pitchFamily="18" charset="0"/>
              </a:rPr>
              <a:t>moderního českého 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jazyka- </a:t>
            </a:r>
            <a:r>
              <a:rPr lang="cs-CZ" dirty="0" smtClean="0">
                <a:latin typeface="Bookman Old Style" pitchFamily="18" charset="0"/>
              </a:rPr>
              <a:t>česká </a:t>
            </a:r>
            <a:r>
              <a:rPr lang="cs-CZ" dirty="0" smtClean="0">
                <a:latin typeface="Bookman Old Style" pitchFamily="18" charset="0"/>
              </a:rPr>
              <a:t>gramatika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vydavatelství </a:t>
            </a:r>
            <a:r>
              <a:rPr lang="cs-CZ" dirty="0" smtClean="0">
                <a:latin typeface="Bookman Old Style" pitchFamily="18" charset="0"/>
              </a:rPr>
              <a:t>Česká </a:t>
            </a:r>
            <a:r>
              <a:rPr lang="cs-CZ" dirty="0" smtClean="0">
                <a:latin typeface="Bookman Old Style" pitchFamily="18" charset="0"/>
              </a:rPr>
              <a:t>expedice</a:t>
            </a:r>
            <a:r>
              <a:rPr lang="cs-CZ" dirty="0" smtClean="0">
                <a:latin typeface="Bookman Old Style" pitchFamily="18" charset="0"/>
              </a:rPr>
              <a:t>, </a:t>
            </a:r>
            <a:r>
              <a:rPr lang="cs-CZ" dirty="0" smtClean="0">
                <a:latin typeface="Bookman Old Style" pitchFamily="18" charset="0"/>
              </a:rPr>
              <a:t>vydává     1</a:t>
            </a:r>
            <a:r>
              <a:rPr lang="cs-CZ" dirty="0" smtClean="0">
                <a:latin typeface="Bookman Old Style" pitchFamily="18" charset="0"/>
              </a:rPr>
              <a:t>.  české noviny a </a:t>
            </a:r>
            <a:r>
              <a:rPr lang="cs-CZ" dirty="0" smtClean="0">
                <a:latin typeface="Bookman Old Style" pitchFamily="18" charset="0"/>
              </a:rPr>
              <a:t>české knihy</a:t>
            </a:r>
          </a:p>
          <a:p>
            <a:r>
              <a:rPr lang="cs-CZ" dirty="0" smtClean="0">
                <a:latin typeface="Bookman Old Style" pitchFamily="18" charset="0"/>
              </a:rPr>
              <a:t>české divadelní hry, herec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491px-Josef_Dobrovsky_Vilime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404664"/>
            <a:ext cx="4248471" cy="5182962"/>
          </a:xfrm>
        </p:spPr>
      </p:pic>
      <p:pic>
        <p:nvPicPr>
          <p:cNvPr id="6" name="Zástupný symbol pro obsah 5" descr="411px-Vaclav_Matej_Kramerius_Zoula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60032" y="1052736"/>
            <a:ext cx="3788804" cy="5521882"/>
          </a:xfrm>
        </p:spPr>
      </p:pic>
      <p:sp>
        <p:nvSpPr>
          <p:cNvPr id="7" name="TextovéPole 6"/>
          <p:cNvSpPr txBox="1"/>
          <p:nvPr/>
        </p:nvSpPr>
        <p:spPr>
          <a:xfrm>
            <a:off x="1115616" y="4941168"/>
            <a:ext cx="33843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Josef Dobrovský</a:t>
            </a:r>
            <a:endParaRPr lang="cs-CZ" sz="30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119675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Václav Matěj Kramerius</a:t>
            </a:r>
            <a:endParaRPr lang="cs-CZ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u="sng" dirty="0" smtClean="0">
                <a:latin typeface="Bookman Old Style" pitchFamily="18" charset="0"/>
              </a:rPr>
              <a:t>Národní</a:t>
            </a:r>
            <a:r>
              <a:rPr lang="cs-CZ" sz="3800" dirty="0" smtClean="0">
                <a:latin typeface="Bookman Old Style" pitchFamily="18" charset="0"/>
              </a:rPr>
              <a:t> </a:t>
            </a:r>
            <a:r>
              <a:rPr lang="cs-CZ" sz="3800" u="sng" dirty="0" smtClean="0">
                <a:latin typeface="Bookman Old Style" pitchFamily="18" charset="0"/>
              </a:rPr>
              <a:t>obrození po roce </a:t>
            </a:r>
            <a:r>
              <a:rPr lang="cs-CZ" sz="3800" u="sng" dirty="0" smtClean="0">
                <a:latin typeface="Bookman Old Style" pitchFamily="18" charset="0"/>
              </a:rPr>
              <a:t>1815</a:t>
            </a:r>
            <a:br>
              <a:rPr lang="cs-CZ" sz="3800" u="sng" dirty="0" smtClean="0">
                <a:latin typeface="Bookman Old Style" pitchFamily="18" charset="0"/>
              </a:rPr>
            </a:br>
            <a:r>
              <a:rPr lang="cs-CZ" sz="3800" dirty="0" smtClean="0">
                <a:latin typeface="Bookman Old Style" pitchFamily="18" charset="0"/>
              </a:rPr>
              <a:t> </a:t>
            </a:r>
            <a:r>
              <a:rPr lang="cs-CZ" sz="3500" i="1" dirty="0" smtClean="0">
                <a:latin typeface="Bookman Old Style" pitchFamily="18" charset="0"/>
              </a:rPr>
              <a:t>úsilí o zrovnoprávnění češtiny s němčinou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27584" y="2564904"/>
            <a:ext cx="7632848" cy="3905275"/>
          </a:xfrm>
        </p:spPr>
        <p:txBody>
          <a:bodyPr>
            <a:normAutofit/>
          </a:bodyPr>
          <a:lstStyle/>
          <a:p>
            <a:pPr lvl="0" algn="just"/>
            <a:r>
              <a:rPr lang="cs-CZ" dirty="0" smtClean="0">
                <a:latin typeface="Bookman Old Style" pitchFamily="18" charset="0"/>
              </a:rPr>
              <a:t>vznik vlasteneckých spolků (používání češtiny)</a:t>
            </a:r>
          </a:p>
          <a:p>
            <a:pPr lvl="0" algn="just"/>
            <a:r>
              <a:rPr lang="cs-CZ" dirty="0" smtClean="0">
                <a:latin typeface="Bookman Old Style" pitchFamily="18" charset="0"/>
              </a:rPr>
              <a:t>Josef </a:t>
            </a:r>
            <a:r>
              <a:rPr lang="cs-CZ" dirty="0" err="1" smtClean="0">
                <a:latin typeface="Bookman Old Style" pitchFamily="18" charset="0"/>
              </a:rPr>
              <a:t>Jungmann</a:t>
            </a:r>
            <a:r>
              <a:rPr lang="cs-CZ" dirty="0" smtClean="0">
                <a:latin typeface="Bookman Old Style" pitchFamily="18" charset="0"/>
              </a:rPr>
              <a:t> (překlady, slovní zásoba, Matice česká, Slovník Česko- německý)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Josef_Jungmann_C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332656"/>
            <a:ext cx="4876730" cy="6198628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2492896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Josef </a:t>
            </a:r>
            <a:r>
              <a:rPr lang="cs-CZ" sz="4000" dirty="0" err="1" smtClean="0">
                <a:solidFill>
                  <a:srgbClr val="C00000"/>
                </a:solidFill>
                <a:latin typeface="Bookman Old Style" pitchFamily="18" charset="0"/>
              </a:rPr>
              <a:t>Jungmann</a:t>
            </a:r>
            <a:endParaRPr lang="cs-CZ" sz="40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u="sng" dirty="0" smtClean="0">
                <a:latin typeface="Bookman Old Style" pitchFamily="18" charset="0"/>
              </a:rPr>
              <a:t>Národní</a:t>
            </a:r>
            <a:r>
              <a:rPr lang="cs-CZ" sz="3800" dirty="0" smtClean="0">
                <a:latin typeface="Bookman Old Style" pitchFamily="18" charset="0"/>
              </a:rPr>
              <a:t> </a:t>
            </a:r>
            <a:r>
              <a:rPr lang="cs-CZ" sz="3800" u="sng" dirty="0" smtClean="0">
                <a:latin typeface="Bookman Old Style" pitchFamily="18" charset="0"/>
              </a:rPr>
              <a:t>obrození po roce 1815</a:t>
            </a:r>
            <a:r>
              <a:rPr lang="cs-CZ" sz="3500" u="sng" dirty="0" smtClean="0">
                <a:latin typeface="Bookman Old Style" pitchFamily="18" charset="0"/>
              </a:rPr>
              <a:t/>
            </a:r>
            <a:br>
              <a:rPr lang="cs-CZ" sz="3500" u="sng" dirty="0" smtClean="0">
                <a:latin typeface="Bookman Old Style" pitchFamily="18" charset="0"/>
              </a:rPr>
            </a:br>
            <a:r>
              <a:rPr lang="cs-CZ" sz="3500" dirty="0" smtClean="0">
                <a:latin typeface="Bookman Old Style" pitchFamily="18" charset="0"/>
              </a:rPr>
              <a:t> </a:t>
            </a:r>
            <a:r>
              <a:rPr lang="cs-CZ" sz="3500" i="1" dirty="0" smtClean="0">
                <a:latin typeface="Bookman Old Style" pitchFamily="18" charset="0"/>
              </a:rPr>
              <a:t>úsilí o zrovnoprávnění češtiny s němčinou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27584" y="2852936"/>
            <a:ext cx="7632848" cy="4525963"/>
          </a:xfrm>
        </p:spPr>
        <p:txBody>
          <a:bodyPr>
            <a:normAutofit/>
          </a:bodyPr>
          <a:lstStyle/>
          <a:p>
            <a:pPr lvl="0" algn="just"/>
            <a:r>
              <a:rPr lang="cs-CZ" sz="3300" dirty="0" smtClean="0">
                <a:latin typeface="Bookman Old Style" pitchFamily="18" charset="0"/>
              </a:rPr>
              <a:t>František </a:t>
            </a:r>
            <a:r>
              <a:rPr lang="cs-CZ" sz="3300" dirty="0" smtClean="0">
                <a:latin typeface="Bookman Old Style" pitchFamily="18" charset="0"/>
              </a:rPr>
              <a:t>Palacký (Dějiny národa českého v Čechách a na </a:t>
            </a:r>
            <a:r>
              <a:rPr lang="cs-CZ" sz="3300" dirty="0" smtClean="0">
                <a:latin typeface="Bookman Old Style" pitchFamily="18" charset="0"/>
              </a:rPr>
              <a:t>Moravě, Matice česká)</a:t>
            </a:r>
            <a:endParaRPr lang="cs-CZ" sz="3300" dirty="0" smtClean="0">
              <a:latin typeface="Bookman Old Style" pitchFamily="18" charset="0"/>
            </a:endParaRPr>
          </a:p>
          <a:p>
            <a:pPr lvl="0" algn="just"/>
            <a:r>
              <a:rPr lang="cs-CZ" sz="3300" dirty="0" smtClean="0">
                <a:latin typeface="Bookman Old Style" pitchFamily="18" charset="0"/>
              </a:rPr>
              <a:t>1818 založení Národního muzea v Praze</a:t>
            </a:r>
          </a:p>
          <a:p>
            <a:endParaRPr lang="cs-CZ" sz="3500" dirty="0" smtClean="0">
              <a:latin typeface="Bookman Old Style" pitchFamily="18" charset="0"/>
            </a:endParaRP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40000"/>
                <a:lumOff val="60000"/>
                <a:alpha val="24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2880320" cy="4522514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František </a:t>
            </a:r>
            <a:b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Palacký</a:t>
            </a:r>
            <a:endParaRPr lang="cs-CZ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pic>
        <p:nvPicPr>
          <p:cNvPr id="4" name="Zástupný symbol pro obsah 3" descr="464px-PalackyLith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07904" y="620688"/>
            <a:ext cx="4641688" cy="59921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60000"/>
                <a:lumOff val="40000"/>
                <a:alpha val="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latin typeface="Bookman Old Style" pitchFamily="18" charset="0"/>
              </a:rPr>
              <a:t>Dějiny národa udatného</a:t>
            </a:r>
            <a:br>
              <a:rPr lang="cs-CZ" i="1" dirty="0" smtClean="0">
                <a:latin typeface="Bookman Old Style" pitchFamily="18" charset="0"/>
              </a:rPr>
            </a:br>
            <a:r>
              <a:rPr lang="cs-CZ" i="1" dirty="0" smtClean="0">
                <a:latin typeface="Bookman Old Style" pitchFamily="18" charset="0"/>
              </a:rPr>
              <a:t>Národní obrození</a:t>
            </a:r>
            <a:endParaRPr lang="cs-CZ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363272" cy="2841179"/>
          </a:xfrm>
        </p:spPr>
        <p:txBody>
          <a:bodyPr/>
          <a:lstStyle/>
          <a:p>
            <a:pPr algn="just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xKKkCxceHtg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075431"/>
          <a:ext cx="8280920" cy="3231007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9429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Josef Dobrovský.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http://cs.wikipedia.org/wiki/Soubor:Josef_Dobrovsky_Vilimek.jpg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Václav Matěj Kramerius.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http://cs.wikipedia.org/wiki/Soubor:Vaclav_Matej_Kramerius_Zoula.png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Josef </a:t>
                      </a:r>
                      <a:r>
                        <a:rPr lang="cs-CZ" sz="1100" dirty="0" err="1" smtClean="0"/>
                        <a:t>Jungmann</a:t>
                      </a:r>
                      <a:r>
                        <a:rPr lang="cs-CZ" sz="1100" dirty="0" smtClean="0"/>
                        <a:t>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http://cs.wikipedia.org/wiki/Soubor:Josef_Jungmann_CT.jpg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Budova Národního muzea kolem roku 1900.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http://cs.wikipedia.org/wiki/Soubor:Prag_Museum_1900.jpg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Dějiny udatného českého národa: Národní obrození. In: [online]. [cit. 2012-06-06]. Dostupné z: http://www.</a:t>
                      </a:r>
                      <a:r>
                        <a:rPr lang="cs-CZ" sz="1100" dirty="0" err="1" smtClean="0"/>
                        <a:t>youtube.com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watch</a:t>
                      </a:r>
                      <a:r>
                        <a:rPr lang="cs-CZ" sz="1100" dirty="0" smtClean="0"/>
                        <a:t>?v=</a:t>
                      </a:r>
                      <a:r>
                        <a:rPr lang="cs-CZ" sz="1100" dirty="0" err="1" smtClean="0"/>
                        <a:t>xKKkCxceHtg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212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Počátky NO   „období učeneckého zájmu“ </vt:lpstr>
      <vt:lpstr>Významní představitelé</vt:lpstr>
      <vt:lpstr>Snímek 6</vt:lpstr>
      <vt:lpstr>Národní obrození po roce 1815  úsilí o zrovnoprávnění češtiny s němčinou</vt:lpstr>
      <vt:lpstr>Snímek 8</vt:lpstr>
      <vt:lpstr>Národní obrození po roce 1815  úsilí o zrovnoprávnění češtiny s němčinou</vt:lpstr>
      <vt:lpstr>František  Palacký</vt:lpstr>
      <vt:lpstr>Snímek 11</vt:lpstr>
      <vt:lpstr>Dějiny národa udatného Národní obrození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17</cp:revision>
  <dcterms:created xsi:type="dcterms:W3CDTF">2012-04-04T05:08:45Z</dcterms:created>
  <dcterms:modified xsi:type="dcterms:W3CDTF">2012-06-06T06:38:39Z</dcterms:modified>
</cp:coreProperties>
</file>