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6" r:id="rId3"/>
    <p:sldId id="259" r:id="rId4"/>
    <p:sldId id="258" r:id="rId5"/>
    <p:sldId id="260" r:id="rId6"/>
    <p:sldId id="261" r:id="rId7"/>
    <p:sldId id="262" r:id="rId8"/>
    <p:sldId id="263" r:id="rId9"/>
    <p:sldId id="264" r:id="rId10"/>
    <p:sldId id="267" r:id="rId11"/>
    <p:sldId id="268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0" d="100"/>
          <a:sy n="70" d="100"/>
        </p:scale>
        <p:origin x="-516" y="-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445C7998-7549-48B0-BD68-D4F0167F02E5}">
      <dgm:prSet phldrT="[Text]"/>
      <dgm:spPr/>
      <dgm:t>
        <a:bodyPr/>
        <a:lstStyle/>
        <a:p>
          <a:pPr algn="l"/>
          <a:r>
            <a:rPr lang="cs-CZ" dirty="0" smtClean="0"/>
            <a:t>Název školy:  Základní škola a Mateřská škola Studená, okres Jindřichův Hradec  </a:t>
          </a:r>
          <a:endParaRPr lang="cs-CZ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 smtClean="0"/>
            <a:t>Autor: Mgr. Eva </a:t>
          </a:r>
          <a:r>
            <a:rPr lang="cs-CZ" dirty="0" err="1" smtClean="0"/>
            <a:t>Kotounová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dirty="0"/>
            <a:t>Téma</a:t>
          </a:r>
          <a:r>
            <a:rPr lang="cs-CZ" dirty="0" smtClean="0"/>
            <a:t>: Psaní velkých písmen</a:t>
          </a:r>
          <a:endParaRPr lang="cs-CZ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 dirty="0"/>
            <a:t>Číslo projektu</a:t>
          </a:r>
          <a:r>
            <a:rPr lang="cs-CZ" dirty="0" smtClean="0"/>
            <a:t>: CZ.1.07/1.4.00/21.3136</a:t>
          </a:r>
          <a:endParaRPr lang="cs-CZ" dirty="0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 smtClean="0"/>
            <a:t>Název: VY_32_INOVACE_3B27Čj7_Psaní velkých písmen</a:t>
          </a:r>
          <a:endParaRPr lang="cs-CZ" dirty="0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5"/>
      <dgm:spPr/>
    </dgm:pt>
    <dgm:pt modelId="{6940EB87-DC1D-4BC3-9408-9AC2E1FFC039}" type="pres">
      <dgm:prSet presAssocID="{445C7998-7549-48B0-BD68-D4F0167F02E5}" presName="space" presStyleCnt="0"/>
      <dgm:spPr/>
    </dgm:pt>
    <dgm:pt modelId="{BC35EE03-4121-4EF9-923D-7CB6D30D358D}" type="pres">
      <dgm:prSet presAssocID="{445C7998-7549-48B0-BD68-D4F0167F02E5}" presName="rect1" presStyleLbl="alignAcc1" presStyleIdx="0" presStyleCnt="5"/>
      <dgm:spPr/>
      <dgm:t>
        <a:bodyPr/>
        <a:lstStyle/>
        <a:p>
          <a:endParaRPr lang="cs-CZ"/>
        </a:p>
      </dgm:t>
    </dgm:pt>
    <dgm:pt modelId="{C95EEA27-3CBF-4645-A92D-9D8AF5C1CBFC}" type="pres">
      <dgm:prSet presAssocID="{FBBFC3EA-9D9D-4F3A-BEA6-9C2C0E46BF20}" presName="vertSpace2" presStyleLbl="node1" presStyleIdx="0" presStyleCnt="5"/>
      <dgm:spPr/>
    </dgm:pt>
    <dgm:pt modelId="{851BB866-B6AE-4566-893F-4C635BA974FC}" type="pres">
      <dgm:prSet presAssocID="{FBBFC3EA-9D9D-4F3A-BEA6-9C2C0E46BF20}" presName="circle2" presStyleLbl="node1" presStyleIdx="1" presStyleCnt="5"/>
      <dgm:spPr/>
    </dgm:pt>
    <dgm:pt modelId="{643EA938-EDE0-4533-ACCC-D2BD6F3A527C}" type="pres">
      <dgm:prSet presAssocID="{FBBFC3EA-9D9D-4F3A-BEA6-9C2C0E46BF20}" presName="rect2" presStyleLbl="alignAcc1" presStyleIdx="1" presStyleCnt="5" custLinFactNeighborX="1515" custLinFactNeighborY="977"/>
      <dgm:spPr/>
      <dgm:t>
        <a:bodyPr/>
        <a:lstStyle/>
        <a:p>
          <a:endParaRPr lang="cs-CZ"/>
        </a:p>
      </dgm:t>
    </dgm:pt>
    <dgm:pt modelId="{92F31B18-D66D-4CC7-89B9-378928DE877D}" type="pres">
      <dgm:prSet presAssocID="{019433A1-1324-4DE1-9E6F-32B851095F74}" presName="vertSpace3" presStyleLbl="node1" presStyleIdx="1" presStyleCnt="5"/>
      <dgm:spPr/>
    </dgm:pt>
    <dgm:pt modelId="{902074E1-B931-4618-97F1-FADBE82E9C3C}" type="pres">
      <dgm:prSet presAssocID="{019433A1-1324-4DE1-9E6F-32B851095F74}" presName="circle3" presStyleLbl="node1" presStyleIdx="2" presStyleCnt="5"/>
      <dgm:spPr/>
    </dgm:pt>
    <dgm:pt modelId="{A3817367-F2BC-482F-8832-FA00B51DCCF3}" type="pres">
      <dgm:prSet presAssocID="{019433A1-1324-4DE1-9E6F-32B851095F74}" presName="rect3" presStyleLbl="alignAcc1" presStyleIdx="2" presStyleCnt="5"/>
      <dgm:spPr/>
      <dgm:t>
        <a:bodyPr/>
        <a:lstStyle/>
        <a:p>
          <a:endParaRPr lang="cs-CZ"/>
        </a:p>
      </dgm:t>
    </dgm:pt>
    <dgm:pt modelId="{2DD79E57-A63E-47D4-A1AB-6DF333476AD4}" type="pres">
      <dgm:prSet presAssocID="{C73C7642-F245-4585-8F88-243F9FAEF6CA}" presName="vertSpace4" presStyleLbl="node1" presStyleIdx="2" presStyleCnt="5"/>
      <dgm:spPr/>
    </dgm:pt>
    <dgm:pt modelId="{648967D3-ED80-4214-8D87-4E7012561E4A}" type="pres">
      <dgm:prSet presAssocID="{C73C7642-F245-4585-8F88-243F9FAEF6CA}" presName="circle4" presStyleLbl="node1" presStyleIdx="3" presStyleCnt="5"/>
      <dgm:spPr/>
    </dgm:pt>
    <dgm:pt modelId="{9A9B6F4F-B6FF-4F2D-B640-A8473E589523}" type="pres">
      <dgm:prSet presAssocID="{C73C7642-F245-4585-8F88-243F9FAEF6CA}" presName="rect4" presStyleLbl="alignAcc1" presStyleIdx="3" presStyleCnt="5"/>
      <dgm:spPr/>
      <dgm:t>
        <a:bodyPr/>
        <a:lstStyle/>
        <a:p>
          <a:endParaRPr lang="cs-CZ"/>
        </a:p>
      </dgm:t>
    </dgm:pt>
    <dgm:pt modelId="{13BD0FAF-9F2C-4708-9E63-A8E8E5252943}" type="pres">
      <dgm:prSet presAssocID="{EBC41103-E2E5-4D48-9B4B-425520D3D098}" presName="vertSpace5" presStyleLbl="node1" presStyleIdx="3" presStyleCnt="5"/>
      <dgm:spPr/>
    </dgm:pt>
    <dgm:pt modelId="{6821E7C9-5E4B-45FA-8F82-01E6F26FAA25}" type="pres">
      <dgm:prSet presAssocID="{EBC41103-E2E5-4D48-9B4B-425520D3D098}" presName="circle5" presStyleLbl="node1" presStyleIdx="4" presStyleCnt="5"/>
      <dgm:spPr/>
    </dgm:pt>
    <dgm:pt modelId="{3BA01B75-849B-4716-8BCD-084A86FF328F}" type="pres">
      <dgm:prSet presAssocID="{EBC41103-E2E5-4D48-9B4B-425520D3D098}" presName="rect5" presStyleLbl="alignAcc1" presStyleIdx="4" presStyleCnt="5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2BF48F-0145-4429-9E02-8FCA946CCE9E}" type="pres">
      <dgm:prSet presAssocID="{FBBFC3EA-9D9D-4F3A-BEA6-9C2C0E46BF20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7297F21-D4FD-4A41-AE58-814D01A6B5E7}" type="pres">
      <dgm:prSet presAssocID="{019433A1-1324-4DE1-9E6F-32B851095F74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9F530CB-4999-43B3-A00D-6AB53886BD77}" type="pres">
      <dgm:prSet presAssocID="{C73C7642-F245-4585-8F88-243F9FAEF6CA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27B6496-BF1B-4384-9217-9659064D5D6A}" type="pres">
      <dgm:prSet presAssocID="{EBC41103-E2E5-4D48-9B4B-425520D3D098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54F117E4-16BF-4A27-9DAE-A57C09B05683}" type="presOf" srcId="{FBBFC3EA-9D9D-4F3A-BEA6-9C2C0E46BF20}" destId="{643EA938-EDE0-4533-ACCC-D2BD6F3A527C}" srcOrd="0" destOrd="0" presId="urn:microsoft.com/office/officeart/2005/8/layout/target3"/>
    <dgm:cxn modelId="{56D768D4-D8A8-4F09-8215-BEB7EB914931}" srcId="{39F8B381-5807-488E-AC22-73DD4140ED4A}" destId="{EBC41103-E2E5-4D48-9B4B-425520D3D098}" srcOrd="4" destOrd="0" parTransId="{66EC36A9-2BA2-4EC9-AAE7-037918B0215E}" sibTransId="{CD7C273C-2CBB-488A-8BF2-5D00DBC541E5}"/>
    <dgm:cxn modelId="{BAA0633E-0F87-40CE-ABDE-C585D31D1F73}" type="presOf" srcId="{445C7998-7549-48B0-BD68-D4F0167F02E5}" destId="{4D19AB04-24FA-40C2-B203-52AE3D15E171}" srcOrd="1" destOrd="0" presId="urn:microsoft.com/office/officeart/2005/8/layout/target3"/>
    <dgm:cxn modelId="{88FC6BDB-BF4E-4B07-A377-3EB64B4259DD}" type="presOf" srcId="{FBBFC3EA-9D9D-4F3A-BEA6-9C2C0E46BF20}" destId="{832BF48F-0145-4429-9E02-8FCA946CCE9E}" srcOrd="1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1A678D38-82AE-41B8-A969-713A0781C290}" type="presOf" srcId="{EBC41103-E2E5-4D48-9B4B-425520D3D098}" destId="{3BA01B75-849B-4716-8BCD-084A86FF328F}" srcOrd="0" destOrd="0" presId="urn:microsoft.com/office/officeart/2005/8/layout/target3"/>
    <dgm:cxn modelId="{4017D0A9-4E34-4E21-8F4D-D8C93522F3C2}" type="presOf" srcId="{C73C7642-F245-4585-8F88-243F9FAEF6CA}" destId="{9A9B6F4F-B6FF-4F2D-B640-A8473E589523}" srcOrd="0" destOrd="0" presId="urn:microsoft.com/office/officeart/2005/8/layout/target3"/>
    <dgm:cxn modelId="{15192477-D197-4BFE-8B83-72454E666F39}" type="presOf" srcId="{445C7998-7549-48B0-BD68-D4F0167F02E5}" destId="{BC35EE03-4121-4EF9-923D-7CB6D30D358D}" srcOrd="0" destOrd="0" presId="urn:microsoft.com/office/officeart/2005/8/layout/target3"/>
    <dgm:cxn modelId="{A98EAE55-B65F-4B3C-B9EF-82A30EE61B4F}" type="presOf" srcId="{019433A1-1324-4DE1-9E6F-32B851095F74}" destId="{A3817367-F2BC-482F-8832-FA00B51DCCF3}" srcOrd="0" destOrd="0" presId="urn:microsoft.com/office/officeart/2005/8/layout/target3"/>
    <dgm:cxn modelId="{C24533D2-26E5-47EB-8A39-D4FB9E52EFE6}" srcId="{39F8B381-5807-488E-AC22-73DD4140ED4A}" destId="{FBBFC3EA-9D9D-4F3A-BEA6-9C2C0E46BF20}" srcOrd="1" destOrd="0" parTransId="{DDB8DF17-17D4-4A37-80A4-B2BE20408FA2}" sibTransId="{83B48451-91B6-4E15-99C9-0FE713D5286E}"/>
    <dgm:cxn modelId="{808A55A3-7A45-463B-8870-E66256D18048}" srcId="{39F8B381-5807-488E-AC22-73DD4140ED4A}" destId="{C73C7642-F245-4585-8F88-243F9FAEF6CA}" srcOrd="3" destOrd="0" parTransId="{3E2FFE2A-E7B1-401F-BAB6-893DF909FA64}" sibTransId="{C6F235C3-B62B-4F7C-8AF0-6D3C84052041}"/>
    <dgm:cxn modelId="{94E80F16-040E-4B13-814A-95EEEC4D0177}" type="presOf" srcId="{39F8B381-5807-488E-AC22-73DD4140ED4A}" destId="{71045F8C-00FA-488E-A7BD-E2E6753D979D}" srcOrd="0" destOrd="0" presId="urn:microsoft.com/office/officeart/2005/8/layout/target3"/>
    <dgm:cxn modelId="{3D7E0928-FE76-4759-9165-BB6B1B09B8C6}" type="presOf" srcId="{019433A1-1324-4DE1-9E6F-32B851095F74}" destId="{E7297F21-D4FD-4A41-AE58-814D01A6B5E7}" srcOrd="1" destOrd="0" presId="urn:microsoft.com/office/officeart/2005/8/layout/target3"/>
    <dgm:cxn modelId="{BE45B73B-5A80-4FAE-9C35-2569DB228CA2}" type="presOf" srcId="{C73C7642-F245-4585-8F88-243F9FAEF6CA}" destId="{59F530CB-4999-43B3-A00D-6AB53886BD77}" srcOrd="1" destOrd="0" presId="urn:microsoft.com/office/officeart/2005/8/layout/target3"/>
    <dgm:cxn modelId="{2A2BCF91-C654-4E19-950C-39AA1A49C169}" srcId="{39F8B381-5807-488E-AC22-73DD4140ED4A}" destId="{019433A1-1324-4DE1-9E6F-32B851095F74}" srcOrd="2" destOrd="0" parTransId="{2AB92C11-48B1-4C26-9CC1-F4AB2F53C03B}" sibTransId="{2716416C-EF69-44CA-AEFE-14F7FF081354}"/>
    <dgm:cxn modelId="{125EAF49-DF38-48E2-8127-EA6259B0F468}" type="presOf" srcId="{EBC41103-E2E5-4D48-9B4B-425520D3D098}" destId="{A27B6496-BF1B-4384-9217-9659064D5D6A}" srcOrd="1" destOrd="0" presId="urn:microsoft.com/office/officeart/2005/8/layout/target3"/>
    <dgm:cxn modelId="{A3FECE86-6E6A-4F53-9BF2-649996CD5E96}" type="presParOf" srcId="{71045F8C-00FA-488E-A7BD-E2E6753D979D}" destId="{3577EC6B-C980-4F34-8C69-4365E7B8FC8C}" srcOrd="0" destOrd="0" presId="urn:microsoft.com/office/officeart/2005/8/layout/target3"/>
    <dgm:cxn modelId="{474217F8-A033-4B62-8BA5-C2B95F830799}" type="presParOf" srcId="{71045F8C-00FA-488E-A7BD-E2E6753D979D}" destId="{6940EB87-DC1D-4BC3-9408-9AC2E1FFC039}" srcOrd="1" destOrd="0" presId="urn:microsoft.com/office/officeart/2005/8/layout/target3"/>
    <dgm:cxn modelId="{2F5750BA-CE56-44BB-9D5B-660E34B3DC92}" type="presParOf" srcId="{71045F8C-00FA-488E-A7BD-E2E6753D979D}" destId="{BC35EE03-4121-4EF9-923D-7CB6D30D358D}" srcOrd="2" destOrd="0" presId="urn:microsoft.com/office/officeart/2005/8/layout/target3"/>
    <dgm:cxn modelId="{6C6647B8-CEA7-4495-9B8A-7C1FF6A5D1C7}" type="presParOf" srcId="{71045F8C-00FA-488E-A7BD-E2E6753D979D}" destId="{C95EEA27-3CBF-4645-A92D-9D8AF5C1CBFC}" srcOrd="3" destOrd="0" presId="urn:microsoft.com/office/officeart/2005/8/layout/target3"/>
    <dgm:cxn modelId="{8F77D560-CBCC-4F36-8A71-BB3A117F25CB}" type="presParOf" srcId="{71045F8C-00FA-488E-A7BD-E2E6753D979D}" destId="{851BB866-B6AE-4566-893F-4C635BA974FC}" srcOrd="4" destOrd="0" presId="urn:microsoft.com/office/officeart/2005/8/layout/target3"/>
    <dgm:cxn modelId="{FBB7C11B-4704-48E3-ABE0-D94F5D512716}" type="presParOf" srcId="{71045F8C-00FA-488E-A7BD-E2E6753D979D}" destId="{643EA938-EDE0-4533-ACCC-D2BD6F3A527C}" srcOrd="5" destOrd="0" presId="urn:microsoft.com/office/officeart/2005/8/layout/target3"/>
    <dgm:cxn modelId="{7FEF40E7-BF6B-413E-87FD-54BC038A64A6}" type="presParOf" srcId="{71045F8C-00FA-488E-A7BD-E2E6753D979D}" destId="{92F31B18-D66D-4CC7-89B9-378928DE877D}" srcOrd="6" destOrd="0" presId="urn:microsoft.com/office/officeart/2005/8/layout/target3"/>
    <dgm:cxn modelId="{FCE871C1-6C8A-40CA-811B-BB3F5E642569}" type="presParOf" srcId="{71045F8C-00FA-488E-A7BD-E2E6753D979D}" destId="{902074E1-B931-4618-97F1-FADBE82E9C3C}" srcOrd="7" destOrd="0" presId="urn:microsoft.com/office/officeart/2005/8/layout/target3"/>
    <dgm:cxn modelId="{063303B4-8918-449C-9130-9B184DE0F3DF}" type="presParOf" srcId="{71045F8C-00FA-488E-A7BD-E2E6753D979D}" destId="{A3817367-F2BC-482F-8832-FA00B51DCCF3}" srcOrd="8" destOrd="0" presId="urn:microsoft.com/office/officeart/2005/8/layout/target3"/>
    <dgm:cxn modelId="{C7E049DF-9B12-4E7A-B026-B18D55E7C1ED}" type="presParOf" srcId="{71045F8C-00FA-488E-A7BD-E2E6753D979D}" destId="{2DD79E57-A63E-47D4-A1AB-6DF333476AD4}" srcOrd="9" destOrd="0" presId="urn:microsoft.com/office/officeart/2005/8/layout/target3"/>
    <dgm:cxn modelId="{497097FC-78E3-47D8-B22C-522086DC8AC5}" type="presParOf" srcId="{71045F8C-00FA-488E-A7BD-E2E6753D979D}" destId="{648967D3-ED80-4214-8D87-4E7012561E4A}" srcOrd="10" destOrd="0" presId="urn:microsoft.com/office/officeart/2005/8/layout/target3"/>
    <dgm:cxn modelId="{26181E76-2917-48C9-A1F3-550135F3937F}" type="presParOf" srcId="{71045F8C-00FA-488E-A7BD-E2E6753D979D}" destId="{9A9B6F4F-B6FF-4F2D-B640-A8473E589523}" srcOrd="11" destOrd="0" presId="urn:microsoft.com/office/officeart/2005/8/layout/target3"/>
    <dgm:cxn modelId="{7C266124-AA0F-41AF-AFD7-FDD4DF84A664}" type="presParOf" srcId="{71045F8C-00FA-488E-A7BD-E2E6753D979D}" destId="{13BD0FAF-9F2C-4708-9E63-A8E8E5252943}" srcOrd="12" destOrd="0" presId="urn:microsoft.com/office/officeart/2005/8/layout/target3"/>
    <dgm:cxn modelId="{C727C7B7-3232-41C4-904F-DDCB8776B02C}" type="presParOf" srcId="{71045F8C-00FA-488E-A7BD-E2E6753D979D}" destId="{6821E7C9-5E4B-45FA-8F82-01E6F26FAA25}" srcOrd="13" destOrd="0" presId="urn:microsoft.com/office/officeart/2005/8/layout/target3"/>
    <dgm:cxn modelId="{C64F585D-EF3F-4CB8-90C2-C8555557CB5A}" type="presParOf" srcId="{71045F8C-00FA-488E-A7BD-E2E6753D979D}" destId="{3BA01B75-849B-4716-8BCD-084A86FF328F}" srcOrd="14" destOrd="0" presId="urn:microsoft.com/office/officeart/2005/8/layout/target3"/>
    <dgm:cxn modelId="{9BC69CD7-FDD9-448F-8E2E-38DB04434410}" type="presParOf" srcId="{71045F8C-00FA-488E-A7BD-E2E6753D979D}" destId="{4D19AB04-24FA-40C2-B203-52AE3D15E171}" srcOrd="15" destOrd="0" presId="urn:microsoft.com/office/officeart/2005/8/layout/target3"/>
    <dgm:cxn modelId="{ED96FD1A-0A9D-490F-8A52-B76EC3F979E4}" type="presParOf" srcId="{71045F8C-00FA-488E-A7BD-E2E6753D979D}" destId="{832BF48F-0145-4429-9E02-8FCA946CCE9E}" srcOrd="16" destOrd="0" presId="urn:microsoft.com/office/officeart/2005/8/layout/target3"/>
    <dgm:cxn modelId="{BD43ED5B-EAC1-4A02-AD42-F7009059010F}" type="presParOf" srcId="{71045F8C-00FA-488E-A7BD-E2E6753D979D}" destId="{E7297F21-D4FD-4A41-AE58-814D01A6B5E7}" srcOrd="17" destOrd="0" presId="urn:microsoft.com/office/officeart/2005/8/layout/target3"/>
    <dgm:cxn modelId="{45D496CB-A84F-48AD-B1E7-362AFA974B9D}" type="presParOf" srcId="{71045F8C-00FA-488E-A7BD-E2E6753D979D}" destId="{59F530CB-4999-43B3-A00D-6AB53886BD77}" srcOrd="18" destOrd="0" presId="urn:microsoft.com/office/officeart/2005/8/layout/target3"/>
    <dgm:cxn modelId="{67F9C960-4DB0-460F-8ABD-2A3B9E34334B}" type="presParOf" srcId="{71045F8C-00FA-488E-A7BD-E2E6753D979D}" destId="{A27B6496-BF1B-4384-9217-9659064D5D6A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0"/>
          <a:ext cx="4032447" cy="4032447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2016223" y="0"/>
          <a:ext cx="4752528" cy="403244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>Název školy:  Základní škola a Mateřská škola Studená, okres Jindřichův Hradec  </a:t>
          </a:r>
          <a:endParaRPr lang="cs-CZ" sz="1800" kern="1200" dirty="0"/>
        </a:p>
      </dsp:txBody>
      <dsp:txXfrm>
        <a:off x="2016223" y="0"/>
        <a:ext cx="4752528" cy="645191"/>
      </dsp:txXfrm>
    </dsp:sp>
    <dsp:sp modelId="{851BB866-B6AE-4566-893F-4C635BA974FC}">
      <dsp:nvSpPr>
        <dsp:cNvPr id="0" name=""/>
        <dsp:cNvSpPr/>
      </dsp:nvSpPr>
      <dsp:spPr>
        <a:xfrm>
          <a:off x="423407" y="645191"/>
          <a:ext cx="3185633" cy="318563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43EA938-EDE0-4533-ACCC-D2BD6F3A527C}">
      <dsp:nvSpPr>
        <dsp:cNvPr id="0" name=""/>
        <dsp:cNvSpPr/>
      </dsp:nvSpPr>
      <dsp:spPr>
        <a:xfrm>
          <a:off x="2016223" y="676315"/>
          <a:ext cx="4752528" cy="318563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>Autor: Mgr. Eva </a:t>
          </a:r>
          <a:r>
            <a:rPr lang="cs-CZ" sz="1800" kern="1200" dirty="0" err="1" smtClean="0"/>
            <a:t>Kotounová</a:t>
          </a:r>
          <a:endParaRPr lang="cs-CZ" sz="1800" kern="1200" dirty="0"/>
        </a:p>
      </dsp:txBody>
      <dsp:txXfrm>
        <a:off x="2016223" y="676315"/>
        <a:ext cx="4752528" cy="645191"/>
      </dsp:txXfrm>
    </dsp:sp>
    <dsp:sp modelId="{902074E1-B931-4618-97F1-FADBE82E9C3C}">
      <dsp:nvSpPr>
        <dsp:cNvPr id="0" name=""/>
        <dsp:cNvSpPr/>
      </dsp:nvSpPr>
      <dsp:spPr>
        <a:xfrm>
          <a:off x="846814" y="1290383"/>
          <a:ext cx="2338819" cy="2338819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3817367-F2BC-482F-8832-FA00B51DCCF3}">
      <dsp:nvSpPr>
        <dsp:cNvPr id="0" name=""/>
        <dsp:cNvSpPr/>
      </dsp:nvSpPr>
      <dsp:spPr>
        <a:xfrm>
          <a:off x="2016223" y="1290383"/>
          <a:ext cx="4752528" cy="2338819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>Název: VY_32_INOVACE_3B27Čj7_Psaní velkých písmen</a:t>
          </a:r>
          <a:endParaRPr lang="cs-CZ" sz="1800" kern="1200" dirty="0"/>
        </a:p>
      </dsp:txBody>
      <dsp:txXfrm>
        <a:off x="2016223" y="1290383"/>
        <a:ext cx="4752528" cy="645191"/>
      </dsp:txXfrm>
    </dsp:sp>
    <dsp:sp modelId="{648967D3-ED80-4214-8D87-4E7012561E4A}">
      <dsp:nvSpPr>
        <dsp:cNvPr id="0" name=""/>
        <dsp:cNvSpPr/>
      </dsp:nvSpPr>
      <dsp:spPr>
        <a:xfrm>
          <a:off x="1270221" y="1935575"/>
          <a:ext cx="1492005" cy="1492005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A9B6F4F-B6FF-4F2D-B640-A8473E589523}">
      <dsp:nvSpPr>
        <dsp:cNvPr id="0" name=""/>
        <dsp:cNvSpPr/>
      </dsp:nvSpPr>
      <dsp:spPr>
        <a:xfrm>
          <a:off x="2016223" y="1935575"/>
          <a:ext cx="4752528" cy="149200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Téma</a:t>
          </a:r>
          <a:r>
            <a:rPr lang="cs-CZ" sz="1800" kern="1200" dirty="0" smtClean="0"/>
            <a:t>: Psaní velkých písmen</a:t>
          </a:r>
          <a:endParaRPr lang="cs-CZ" sz="1800" kern="1200" dirty="0"/>
        </a:p>
      </dsp:txBody>
      <dsp:txXfrm>
        <a:off x="2016223" y="1935575"/>
        <a:ext cx="4752528" cy="645191"/>
      </dsp:txXfrm>
    </dsp:sp>
    <dsp:sp modelId="{6821E7C9-5E4B-45FA-8F82-01E6F26FAA25}">
      <dsp:nvSpPr>
        <dsp:cNvPr id="0" name=""/>
        <dsp:cNvSpPr/>
      </dsp:nvSpPr>
      <dsp:spPr>
        <a:xfrm>
          <a:off x="1693628" y="2580766"/>
          <a:ext cx="645191" cy="645191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BA01B75-849B-4716-8BCD-084A86FF328F}">
      <dsp:nvSpPr>
        <dsp:cNvPr id="0" name=""/>
        <dsp:cNvSpPr/>
      </dsp:nvSpPr>
      <dsp:spPr>
        <a:xfrm>
          <a:off x="2016223" y="2580766"/>
          <a:ext cx="4752528" cy="645191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Číslo projektu</a:t>
          </a:r>
          <a:r>
            <a:rPr lang="cs-CZ" sz="1800" kern="1200" dirty="0" smtClean="0"/>
            <a:t>: CZ.1.07/1.4.00/21.3136</a:t>
          </a:r>
          <a:endParaRPr lang="cs-CZ" sz="1800" kern="1200" dirty="0"/>
        </a:p>
      </dsp:txBody>
      <dsp:txXfrm>
        <a:off x="2016223" y="2580766"/>
        <a:ext cx="4752528" cy="645191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BFA435-E376-4C25-BA55-3469D9344D3C}" type="datetimeFigureOut">
              <a:rPr lang="cs-CZ" smtClean="0"/>
              <a:t>6.6.2012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F57901-EC6F-4ED6-A4FA-5B47FBF5C92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6305942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BFA435-E376-4C25-BA55-3469D9344D3C}" type="datetimeFigureOut">
              <a:rPr lang="cs-CZ" smtClean="0"/>
              <a:t>6.6.2012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F57901-EC6F-4ED6-A4FA-5B47FBF5C92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7695219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BFA435-E376-4C25-BA55-3469D9344D3C}" type="datetimeFigureOut">
              <a:rPr lang="cs-CZ" smtClean="0"/>
              <a:t>6.6.2012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F57901-EC6F-4ED6-A4FA-5B47FBF5C92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3594474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BFA435-E376-4C25-BA55-3469D9344D3C}" type="datetimeFigureOut">
              <a:rPr lang="cs-CZ" smtClean="0"/>
              <a:t>6.6.2012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F57901-EC6F-4ED6-A4FA-5B47FBF5C92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1801044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BFA435-E376-4C25-BA55-3469D9344D3C}" type="datetimeFigureOut">
              <a:rPr lang="cs-CZ" smtClean="0"/>
              <a:t>6.6.2012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F57901-EC6F-4ED6-A4FA-5B47FBF5C92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9405413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BFA435-E376-4C25-BA55-3469D9344D3C}" type="datetimeFigureOut">
              <a:rPr lang="cs-CZ" smtClean="0"/>
              <a:t>6.6.2012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F57901-EC6F-4ED6-A4FA-5B47FBF5C92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5089725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BFA435-E376-4C25-BA55-3469D9344D3C}" type="datetimeFigureOut">
              <a:rPr lang="cs-CZ" smtClean="0"/>
              <a:t>6.6.2012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F57901-EC6F-4ED6-A4FA-5B47FBF5C92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9459688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BFA435-E376-4C25-BA55-3469D9344D3C}" type="datetimeFigureOut">
              <a:rPr lang="cs-CZ" smtClean="0"/>
              <a:t>6.6.2012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F57901-EC6F-4ED6-A4FA-5B47FBF5C92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6713029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BFA435-E376-4C25-BA55-3469D9344D3C}" type="datetimeFigureOut">
              <a:rPr lang="cs-CZ" smtClean="0"/>
              <a:t>6.6.2012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F57901-EC6F-4ED6-A4FA-5B47FBF5C92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1266168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BFA435-E376-4C25-BA55-3469D9344D3C}" type="datetimeFigureOut">
              <a:rPr lang="cs-CZ" smtClean="0"/>
              <a:t>6.6.2012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F57901-EC6F-4ED6-A4FA-5B47FBF5C92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979367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BFA435-E376-4C25-BA55-3469D9344D3C}" type="datetimeFigureOut">
              <a:rPr lang="cs-CZ" smtClean="0"/>
              <a:t>6.6.2012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F57901-EC6F-4ED6-A4FA-5B47FBF5C92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7818957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8BFA435-E376-4C25-BA55-3469D9344D3C}" type="datetimeFigureOut">
              <a:rPr lang="cs-CZ" smtClean="0"/>
              <a:t>6.6.2012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AF57901-EC6F-4ED6-A4FA-5B47FBF5C92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5022172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Diagram 1"/>
          <p:cNvGraphicFramePr/>
          <p:nvPr>
            <p:extLst>
              <p:ext uri="{D42A27DB-BD31-4B8C-83A1-F6EECF244321}">
                <p14:modId xmlns:p14="http://schemas.microsoft.com/office/powerpoint/2010/main" val="4201658077"/>
              </p:ext>
            </p:extLst>
          </p:nvPr>
        </p:nvGraphicFramePr>
        <p:xfrm>
          <a:off x="1187624" y="2104608"/>
          <a:ext cx="6768752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3" name="Picture 2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79712" y="720944"/>
            <a:ext cx="5402263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87691103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dirty="0" smtClean="0"/>
              <a:t>Anotace: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učivo je určeno žákům </a:t>
            </a:r>
            <a:r>
              <a:rPr lang="cs-CZ" dirty="0" smtClean="0"/>
              <a:t>7. </a:t>
            </a:r>
            <a:r>
              <a:rPr lang="cs-CZ" dirty="0"/>
              <a:t>ročníku</a:t>
            </a:r>
          </a:p>
          <a:p>
            <a:r>
              <a:rPr lang="cs-CZ" dirty="0"/>
              <a:t>prezentace určena pro promítání na IT</a:t>
            </a:r>
          </a:p>
          <a:p>
            <a:r>
              <a:rPr lang="cs-CZ" dirty="0"/>
              <a:t>podporuje aktivitu žáků při procvičování </a:t>
            </a:r>
            <a:r>
              <a:rPr lang="cs-CZ" dirty="0" smtClean="0"/>
              <a:t>psaní velkých písmen </a:t>
            </a:r>
          </a:p>
          <a:p>
            <a:r>
              <a:rPr lang="cs-CZ" dirty="0" smtClean="0"/>
              <a:t>pomůcky: učebnice, nástěnné tabule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28934915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003232" cy="4954562"/>
          </a:xfrm>
        </p:spPr>
        <p:txBody>
          <a:bodyPr>
            <a:normAutofit/>
          </a:bodyPr>
          <a:lstStyle/>
          <a:p>
            <a:r>
              <a:rPr lang="cs-CZ" sz="6000" dirty="0" smtClean="0">
                <a:solidFill>
                  <a:srgbClr val="C00000"/>
                </a:solidFill>
              </a:rPr>
              <a:t>Psaní velkých písmen</a:t>
            </a:r>
            <a:endParaRPr lang="cs-CZ" sz="6000" dirty="0">
              <a:solidFill>
                <a:srgbClr val="C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3510912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800" dirty="0" smtClean="0">
                <a:solidFill>
                  <a:srgbClr val="C00000"/>
                </a:solidFill>
              </a:rPr>
              <a:t>Psaní velkých písmen</a:t>
            </a:r>
            <a:endParaRPr lang="cs-CZ" sz="4800" dirty="0">
              <a:solidFill>
                <a:srgbClr val="C0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0" indent="0" algn="just">
              <a:buNone/>
            </a:pPr>
            <a:r>
              <a:rPr lang="cs-CZ" dirty="0" smtClean="0">
                <a:solidFill>
                  <a:srgbClr val="C00000"/>
                </a:solidFill>
              </a:rPr>
              <a:t>Podstatná jména vlastní</a:t>
            </a:r>
            <a:r>
              <a:rPr lang="cs-CZ" dirty="0" smtClean="0"/>
              <a:t> píšeme s velkým počátečním písmenem.</a:t>
            </a:r>
          </a:p>
          <a:p>
            <a:pPr algn="just"/>
            <a:r>
              <a:rPr lang="cs-CZ" dirty="0" smtClean="0">
                <a:solidFill>
                  <a:srgbClr val="C00000"/>
                </a:solidFill>
              </a:rPr>
              <a:t>Jiří, Brno, Čech,</a:t>
            </a:r>
            <a:r>
              <a:rPr lang="cs-CZ" dirty="0" smtClean="0"/>
              <a:t> dílo </a:t>
            </a:r>
            <a:r>
              <a:rPr lang="cs-CZ" dirty="0" smtClean="0">
                <a:solidFill>
                  <a:srgbClr val="C00000"/>
                </a:solidFill>
              </a:rPr>
              <a:t>Rusalka,</a:t>
            </a:r>
            <a:r>
              <a:rPr lang="cs-CZ" dirty="0" smtClean="0"/>
              <a:t> kniha </a:t>
            </a:r>
            <a:r>
              <a:rPr lang="cs-CZ" dirty="0" smtClean="0">
                <a:solidFill>
                  <a:srgbClr val="C00000"/>
                </a:solidFill>
              </a:rPr>
              <a:t>Máj,</a:t>
            </a:r>
            <a:r>
              <a:rPr lang="cs-CZ" dirty="0" smtClean="0"/>
              <a:t> hotel </a:t>
            </a:r>
            <a:r>
              <a:rPr lang="cs-CZ" dirty="0" smtClean="0">
                <a:solidFill>
                  <a:srgbClr val="C00000"/>
                </a:solidFill>
              </a:rPr>
              <a:t>Palcát, Vánoce</a:t>
            </a:r>
          </a:p>
          <a:p>
            <a:pPr marL="0" indent="0" algn="just">
              <a:buNone/>
            </a:pPr>
            <a:r>
              <a:rPr lang="cs-CZ" dirty="0" smtClean="0"/>
              <a:t>V názvech obsahujících slovo náměstí, ulice, most, ostrov apod. píšeme velké písmeno u přívlastku k těmto slovům.</a:t>
            </a:r>
          </a:p>
          <a:p>
            <a:pPr algn="just"/>
            <a:r>
              <a:rPr lang="cs-CZ" dirty="0" smtClean="0">
                <a:solidFill>
                  <a:srgbClr val="C00000"/>
                </a:solidFill>
              </a:rPr>
              <a:t>Jaderské</a:t>
            </a:r>
            <a:r>
              <a:rPr lang="cs-CZ" dirty="0" smtClean="0"/>
              <a:t> moře, náměstí </a:t>
            </a:r>
            <a:r>
              <a:rPr lang="cs-CZ" dirty="0" smtClean="0">
                <a:solidFill>
                  <a:srgbClr val="C00000"/>
                </a:solidFill>
              </a:rPr>
              <a:t>Krále Jiřího</a:t>
            </a:r>
            <a:r>
              <a:rPr lang="cs-CZ" dirty="0" smtClean="0"/>
              <a:t>, most </a:t>
            </a:r>
            <a:r>
              <a:rPr lang="cs-CZ" dirty="0" smtClean="0">
                <a:solidFill>
                  <a:srgbClr val="C00000"/>
                </a:solidFill>
              </a:rPr>
              <a:t>Barikádníků</a:t>
            </a: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10622381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>
                <a:solidFill>
                  <a:srgbClr val="C00000"/>
                </a:solidFill>
              </a:rPr>
              <a:t>Psaní velkých písmen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 algn="just">
              <a:buNone/>
            </a:pPr>
            <a:r>
              <a:rPr lang="cs-CZ" dirty="0" smtClean="0"/>
              <a:t>V </a:t>
            </a:r>
            <a:r>
              <a:rPr lang="cs-CZ" dirty="0" smtClean="0">
                <a:solidFill>
                  <a:srgbClr val="C00000"/>
                </a:solidFill>
              </a:rPr>
              <a:t>několikaslovném vlastním názvu </a:t>
            </a:r>
            <a:r>
              <a:rPr lang="cs-CZ" dirty="0" smtClean="0"/>
              <a:t>osad se píše počáteční velké písmeno většinou u všech slov kromě předložek.</a:t>
            </a:r>
          </a:p>
          <a:p>
            <a:pPr marL="0" indent="0" algn="just">
              <a:buNone/>
            </a:pPr>
            <a:endParaRPr lang="cs-CZ" dirty="0">
              <a:solidFill>
                <a:srgbClr val="C00000"/>
              </a:solidFill>
            </a:endParaRPr>
          </a:p>
          <a:p>
            <a:pPr marL="0" indent="0" algn="just">
              <a:buNone/>
            </a:pPr>
            <a:r>
              <a:rPr lang="cs-CZ" dirty="0" smtClean="0">
                <a:solidFill>
                  <a:srgbClr val="C00000"/>
                </a:solidFill>
              </a:rPr>
              <a:t>Moravské Budějovice, Hluboká nad Vltavou, Karlovy Vary, Rokytnice v Orlických horách, Nové Město na Moravě, Malá Strana</a:t>
            </a:r>
            <a:endParaRPr lang="cs-CZ" dirty="0">
              <a:solidFill>
                <a:srgbClr val="C00000"/>
              </a:solidFill>
            </a:endParaRP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17092619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>
                <a:solidFill>
                  <a:srgbClr val="C00000"/>
                </a:solidFill>
              </a:rPr>
              <a:t>Psaní velkých písmen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 algn="ctr">
              <a:buNone/>
            </a:pPr>
            <a:r>
              <a:rPr lang="cs-CZ" sz="4000" dirty="0" smtClean="0"/>
              <a:t>PAMATUJTE NA ROZDÍLY:</a:t>
            </a:r>
          </a:p>
          <a:p>
            <a:pPr marL="0" indent="0" algn="just">
              <a:buNone/>
            </a:pPr>
            <a:endParaRPr lang="cs-CZ" sz="4000" dirty="0"/>
          </a:p>
          <a:p>
            <a:pPr marL="0" indent="0" algn="just">
              <a:buNone/>
            </a:pPr>
            <a:r>
              <a:rPr lang="cs-CZ" dirty="0" smtClean="0">
                <a:solidFill>
                  <a:srgbClr val="C00000"/>
                </a:solidFill>
              </a:rPr>
              <a:t>Městský úřad v Milevsku  X  městský úřad</a:t>
            </a:r>
          </a:p>
          <a:p>
            <a:pPr marL="0" indent="0" algn="just">
              <a:buNone/>
            </a:pPr>
            <a:r>
              <a:rPr lang="cs-CZ" dirty="0" smtClean="0">
                <a:solidFill>
                  <a:srgbClr val="C00000"/>
                </a:solidFill>
              </a:rPr>
              <a:t>Základní škola ve Studené  X  naše základní škola</a:t>
            </a:r>
          </a:p>
          <a:p>
            <a:pPr marL="0" indent="0" algn="just">
              <a:buNone/>
            </a:pPr>
            <a:r>
              <a:rPr lang="cs-CZ" dirty="0" smtClean="0">
                <a:solidFill>
                  <a:srgbClr val="C00000"/>
                </a:solidFill>
              </a:rPr>
              <a:t>Sokol (spolek)  X  sokol (člen)</a:t>
            </a:r>
          </a:p>
          <a:p>
            <a:pPr marL="0" indent="0" algn="just">
              <a:buNone/>
            </a:pPr>
            <a:r>
              <a:rPr lang="cs-CZ" dirty="0" smtClean="0">
                <a:solidFill>
                  <a:srgbClr val="C00000"/>
                </a:solidFill>
              </a:rPr>
              <a:t>Země  X  země </a:t>
            </a:r>
          </a:p>
          <a:p>
            <a:pPr marL="0" indent="0" algn="just">
              <a:buNone/>
            </a:pPr>
            <a:r>
              <a:rPr lang="cs-CZ" dirty="0" smtClean="0">
                <a:solidFill>
                  <a:srgbClr val="C00000"/>
                </a:solidFill>
              </a:rPr>
              <a:t>Sparta (klub)  X  sparťan (hráč, příznivec)</a:t>
            </a:r>
            <a:endParaRPr lang="cs-CZ" dirty="0">
              <a:solidFill>
                <a:srgbClr val="C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2105884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>
                <a:solidFill>
                  <a:srgbClr val="C00000"/>
                </a:solidFill>
              </a:rPr>
              <a:t>Psaní velkých písmen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 algn="ctr">
              <a:buNone/>
            </a:pPr>
            <a:r>
              <a:rPr lang="cs-CZ" sz="4000" dirty="0" smtClean="0"/>
              <a:t>OPAKUJEME:</a:t>
            </a:r>
          </a:p>
          <a:p>
            <a:pPr>
              <a:buFont typeface="Wingdings" pitchFamily="2" charset="2"/>
              <a:buChar char="§"/>
            </a:pPr>
            <a:r>
              <a:rPr lang="cs-CZ" dirty="0"/>
              <a:t>z</a:t>
            </a:r>
            <a:r>
              <a:rPr lang="cs-CZ" dirty="0" smtClean="0"/>
              <a:t>eměpisné názvy, jména hvězdářská</a:t>
            </a:r>
          </a:p>
          <a:p>
            <a:pPr marL="0" indent="0">
              <a:buNone/>
            </a:pPr>
            <a:r>
              <a:rPr lang="cs-CZ" dirty="0" smtClean="0">
                <a:solidFill>
                  <a:srgbClr val="C00000"/>
                </a:solidFill>
              </a:rPr>
              <a:t>Krušné hory, Malý vůz</a:t>
            </a:r>
          </a:p>
          <a:p>
            <a:pPr marL="0" indent="0">
              <a:buNone/>
            </a:pPr>
            <a:endParaRPr lang="cs-CZ" dirty="0" smtClean="0">
              <a:solidFill>
                <a:srgbClr val="C00000"/>
              </a:solidFill>
            </a:endParaRPr>
          </a:p>
          <a:p>
            <a:pPr>
              <a:buFont typeface="Wingdings" pitchFamily="2" charset="2"/>
              <a:buChar char="§"/>
            </a:pPr>
            <a:r>
              <a:rPr lang="cs-CZ" dirty="0"/>
              <a:t>n</a:t>
            </a:r>
            <a:r>
              <a:rPr lang="cs-CZ" dirty="0" smtClean="0"/>
              <a:t>ázvy osad, ulic, států</a:t>
            </a:r>
          </a:p>
          <a:p>
            <a:pPr marL="0" indent="0">
              <a:buNone/>
            </a:pPr>
            <a:r>
              <a:rPr lang="cs-CZ" dirty="0" smtClean="0">
                <a:solidFill>
                  <a:srgbClr val="C00000"/>
                </a:solidFill>
              </a:rPr>
              <a:t>Kamenice nad Lipou, Pod Strání, Spolková republika Německo</a:t>
            </a:r>
          </a:p>
          <a:p>
            <a:pPr>
              <a:buFont typeface="Wingdings" pitchFamily="2" charset="2"/>
              <a:buChar char="§"/>
            </a:pPr>
            <a:endParaRPr lang="cs-CZ" dirty="0" smtClean="0"/>
          </a:p>
          <a:p>
            <a:pPr marL="0" indent="0" algn="ctr">
              <a:buNone/>
            </a:pPr>
            <a:endParaRPr lang="cs-CZ" dirty="0" smtClean="0"/>
          </a:p>
          <a:p>
            <a:pPr marL="0" indent="0" algn="ctr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73843058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>
                <a:solidFill>
                  <a:srgbClr val="C00000"/>
                </a:solidFill>
              </a:rPr>
              <a:t>Psaní velkých písmen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 algn="ctr">
              <a:buNone/>
            </a:pPr>
            <a:r>
              <a:rPr lang="cs-CZ" sz="4000" dirty="0"/>
              <a:t>OPAKUJEME:</a:t>
            </a:r>
          </a:p>
          <a:p>
            <a:pPr>
              <a:buFont typeface="Wingdings" pitchFamily="2" charset="2"/>
              <a:buChar char="§"/>
            </a:pPr>
            <a:r>
              <a:rPr lang="cs-CZ" dirty="0" smtClean="0"/>
              <a:t>názvy </a:t>
            </a:r>
            <a:r>
              <a:rPr lang="cs-CZ" dirty="0"/>
              <a:t>institucí</a:t>
            </a:r>
          </a:p>
          <a:p>
            <a:pPr marL="0" indent="0">
              <a:buNone/>
            </a:pPr>
            <a:r>
              <a:rPr lang="cs-CZ" dirty="0">
                <a:solidFill>
                  <a:srgbClr val="C00000"/>
                </a:solidFill>
              </a:rPr>
              <a:t>Evropská unie, Karlova </a:t>
            </a:r>
            <a:r>
              <a:rPr lang="cs-CZ" dirty="0" smtClean="0">
                <a:solidFill>
                  <a:srgbClr val="C00000"/>
                </a:solidFill>
              </a:rPr>
              <a:t>univerzita</a:t>
            </a:r>
          </a:p>
          <a:p>
            <a:pPr marL="0" indent="0">
              <a:buNone/>
            </a:pPr>
            <a:endParaRPr lang="cs-CZ" dirty="0" smtClean="0">
              <a:solidFill>
                <a:srgbClr val="C00000"/>
              </a:solidFill>
            </a:endParaRPr>
          </a:p>
          <a:p>
            <a:pPr>
              <a:buFont typeface="Wingdings" pitchFamily="2" charset="2"/>
              <a:buChar char="§"/>
            </a:pPr>
            <a:r>
              <a:rPr lang="cs-CZ" dirty="0"/>
              <a:t>n</a:t>
            </a:r>
            <a:r>
              <a:rPr lang="cs-CZ" dirty="0" smtClean="0"/>
              <a:t>ázvy knih, uměleckých děl</a:t>
            </a:r>
          </a:p>
          <a:p>
            <a:pPr marL="0" indent="0">
              <a:buNone/>
            </a:pPr>
            <a:r>
              <a:rPr lang="cs-CZ" dirty="0" smtClean="0">
                <a:solidFill>
                  <a:srgbClr val="C00000"/>
                </a:solidFill>
              </a:rPr>
              <a:t>Malostranské povídky, Červená karkulka, Rusalka, Má vlast</a:t>
            </a:r>
          </a:p>
          <a:p>
            <a:pPr marL="0" indent="0">
              <a:buNone/>
            </a:pPr>
            <a:endParaRPr lang="cs-CZ" dirty="0">
              <a:solidFill>
                <a:srgbClr val="C00000"/>
              </a:solidFill>
            </a:endParaRPr>
          </a:p>
          <a:p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19999658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>
                <a:solidFill>
                  <a:srgbClr val="C00000"/>
                </a:solidFill>
              </a:rPr>
              <a:t>Psaní velkých písmen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 algn="ctr">
              <a:buNone/>
            </a:pPr>
            <a:r>
              <a:rPr lang="cs-CZ" sz="4000" dirty="0"/>
              <a:t>OPAKUJEME</a:t>
            </a:r>
            <a:r>
              <a:rPr lang="cs-CZ" sz="4000" dirty="0" smtClean="0"/>
              <a:t>:</a:t>
            </a:r>
          </a:p>
          <a:p>
            <a:pPr>
              <a:buFont typeface="Wingdings" pitchFamily="2" charset="2"/>
              <a:buChar char="§"/>
            </a:pPr>
            <a:r>
              <a:rPr lang="cs-CZ" dirty="0"/>
              <a:t>n</a:t>
            </a:r>
            <a:r>
              <a:rPr lang="cs-CZ" dirty="0" smtClean="0"/>
              <a:t>ázvy politických stran, vyznamenání, cen</a:t>
            </a:r>
          </a:p>
          <a:p>
            <a:pPr marL="0" indent="0">
              <a:buNone/>
            </a:pPr>
            <a:r>
              <a:rPr lang="cs-CZ" dirty="0" smtClean="0">
                <a:solidFill>
                  <a:srgbClr val="C00000"/>
                </a:solidFill>
              </a:rPr>
              <a:t>Občanská demokratická strana, Strana zelených, Nobelova cena míru</a:t>
            </a:r>
          </a:p>
          <a:p>
            <a:pPr marL="0" indent="0">
              <a:buNone/>
            </a:pPr>
            <a:endParaRPr lang="cs-CZ" dirty="0">
              <a:solidFill>
                <a:srgbClr val="C00000"/>
              </a:solidFill>
            </a:endParaRPr>
          </a:p>
          <a:p>
            <a:pPr>
              <a:buFont typeface="Wingdings" pitchFamily="2" charset="2"/>
              <a:buChar char="§"/>
            </a:pPr>
            <a:r>
              <a:rPr lang="cs-CZ" dirty="0"/>
              <a:t>n</a:t>
            </a:r>
            <a:r>
              <a:rPr lang="cs-CZ" dirty="0" smtClean="0"/>
              <a:t>ázvy historických událostí, svátků, výrobků</a:t>
            </a:r>
          </a:p>
          <a:p>
            <a:pPr marL="0" indent="0">
              <a:buNone/>
            </a:pPr>
            <a:r>
              <a:rPr lang="cs-CZ" dirty="0" smtClean="0">
                <a:solidFill>
                  <a:srgbClr val="C00000"/>
                </a:solidFill>
              </a:rPr>
              <a:t>Vánoce, Štědrý den, Poděbradka</a:t>
            </a:r>
          </a:p>
          <a:p>
            <a:pPr marL="0" indent="0" algn="ctr">
              <a:buNone/>
            </a:pPr>
            <a:endParaRPr lang="cs-CZ" sz="4000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19300668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/>
              <a:t>Spojte následující jména s názvy děl</a:t>
            </a:r>
            <a:br>
              <a:rPr lang="cs-CZ" dirty="0"/>
            </a:br>
            <a:r>
              <a:rPr lang="cs-CZ" dirty="0"/>
              <a:t> a doplňte pravopis: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/>
              <a:t>_</a:t>
            </a:r>
            <a:r>
              <a:rPr lang="cs-CZ" sz="3200" dirty="0" err="1"/>
              <a:t>osef</a:t>
            </a:r>
            <a:r>
              <a:rPr lang="cs-CZ" sz="3200" dirty="0"/>
              <a:t> </a:t>
            </a:r>
            <a:r>
              <a:rPr lang="cs-CZ" sz="3200" dirty="0" smtClean="0"/>
              <a:t> _</a:t>
            </a:r>
            <a:r>
              <a:rPr lang="cs-CZ" sz="3200" dirty="0" err="1" smtClean="0"/>
              <a:t>ajetán</a:t>
            </a:r>
            <a:r>
              <a:rPr lang="cs-CZ" sz="3200" dirty="0" smtClean="0"/>
              <a:t>  </a:t>
            </a:r>
            <a:r>
              <a:rPr lang="cs-CZ" sz="3200" dirty="0"/>
              <a:t>_</a:t>
            </a:r>
            <a:r>
              <a:rPr lang="cs-CZ" sz="3200" dirty="0" err="1" smtClean="0"/>
              <a:t>yl</a:t>
            </a:r>
            <a:endParaRPr lang="cs-CZ" sz="3200" dirty="0" smtClean="0"/>
          </a:p>
          <a:p>
            <a:pPr marL="0" indent="0">
              <a:buNone/>
            </a:pPr>
            <a:r>
              <a:rPr lang="cs-CZ" sz="3200" dirty="0" smtClean="0"/>
              <a:t>_</a:t>
            </a:r>
            <a:r>
              <a:rPr lang="cs-CZ" sz="3200" dirty="0" err="1" smtClean="0"/>
              <a:t>vatopluk</a:t>
            </a:r>
            <a:r>
              <a:rPr lang="cs-CZ" sz="3200" dirty="0" smtClean="0"/>
              <a:t>  _ech</a:t>
            </a:r>
          </a:p>
          <a:p>
            <a:pPr marL="0" indent="0">
              <a:buNone/>
            </a:pPr>
            <a:r>
              <a:rPr lang="cs-CZ" sz="3200" dirty="0" smtClean="0"/>
              <a:t>_</a:t>
            </a:r>
            <a:r>
              <a:rPr lang="cs-CZ" sz="3200" dirty="0" err="1" smtClean="0"/>
              <a:t>arel</a:t>
            </a:r>
            <a:r>
              <a:rPr lang="cs-CZ" sz="3200" dirty="0" smtClean="0"/>
              <a:t>  _</a:t>
            </a:r>
            <a:r>
              <a:rPr lang="cs-CZ" sz="3200" dirty="0" err="1" smtClean="0"/>
              <a:t>oláček</a:t>
            </a:r>
            <a:endParaRPr lang="cs-CZ" sz="3200" dirty="0" smtClean="0"/>
          </a:p>
          <a:p>
            <a:pPr marL="0" indent="0">
              <a:buNone/>
            </a:pPr>
            <a:r>
              <a:rPr lang="cs-CZ" sz="3200" dirty="0" smtClean="0"/>
              <a:t>_</a:t>
            </a:r>
            <a:r>
              <a:rPr lang="cs-CZ" sz="3200" dirty="0" err="1" smtClean="0"/>
              <a:t>ožena</a:t>
            </a:r>
            <a:r>
              <a:rPr lang="cs-CZ" sz="3200" dirty="0" smtClean="0"/>
              <a:t>  _</a:t>
            </a:r>
            <a:r>
              <a:rPr lang="cs-CZ" sz="3200" dirty="0" err="1" smtClean="0"/>
              <a:t>ěmcová</a:t>
            </a:r>
            <a:endParaRPr lang="cs-CZ" sz="3200" dirty="0" smtClean="0"/>
          </a:p>
          <a:p>
            <a:pPr marL="0" indent="0">
              <a:buNone/>
            </a:pPr>
            <a:r>
              <a:rPr lang="cs-CZ" sz="3200" dirty="0" smtClean="0"/>
              <a:t>_</a:t>
            </a:r>
            <a:r>
              <a:rPr lang="cs-CZ" sz="3200" dirty="0" err="1" smtClean="0"/>
              <a:t>arel</a:t>
            </a:r>
            <a:r>
              <a:rPr lang="cs-CZ" sz="3200" dirty="0" smtClean="0"/>
              <a:t>  _</a:t>
            </a:r>
            <a:r>
              <a:rPr lang="cs-CZ" sz="3200" dirty="0" err="1" smtClean="0"/>
              <a:t>aromír</a:t>
            </a:r>
            <a:r>
              <a:rPr lang="cs-CZ" sz="3200" dirty="0" smtClean="0"/>
              <a:t>  _</a:t>
            </a:r>
            <a:r>
              <a:rPr lang="cs-CZ" sz="3200" dirty="0" err="1" smtClean="0"/>
              <a:t>rben</a:t>
            </a:r>
            <a:endParaRPr lang="cs-CZ" sz="3200" dirty="0" smtClean="0"/>
          </a:p>
          <a:p>
            <a:pPr marL="0" indent="0">
              <a:buNone/>
            </a:pPr>
            <a:r>
              <a:rPr lang="cs-CZ" sz="3200" dirty="0" smtClean="0"/>
              <a:t>_</a:t>
            </a:r>
            <a:r>
              <a:rPr lang="cs-CZ" sz="3200" dirty="0"/>
              <a:t>t</a:t>
            </a:r>
            <a:r>
              <a:rPr lang="cs-CZ" sz="3200" dirty="0" smtClean="0"/>
              <a:t>a  _</a:t>
            </a:r>
            <a:r>
              <a:rPr lang="cs-CZ" sz="3200" dirty="0" err="1" smtClean="0"/>
              <a:t>avel</a:t>
            </a:r>
            <a:endParaRPr lang="cs-CZ" sz="3200" dirty="0"/>
          </a:p>
          <a:p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sz="3200" dirty="0" smtClean="0"/>
              <a:t>_</a:t>
            </a:r>
            <a:r>
              <a:rPr lang="cs-CZ" sz="3200" dirty="0" err="1" smtClean="0"/>
              <a:t>ak</a:t>
            </a:r>
            <a:r>
              <a:rPr lang="cs-CZ" sz="3200" dirty="0" smtClean="0"/>
              <a:t>  _sem  _otkal  _</a:t>
            </a:r>
            <a:r>
              <a:rPr lang="cs-CZ" sz="3200" dirty="0" err="1" smtClean="0"/>
              <a:t>yby</a:t>
            </a:r>
            <a:endParaRPr lang="cs-CZ" sz="3200" dirty="0" smtClean="0"/>
          </a:p>
          <a:p>
            <a:pPr marL="0" indent="0">
              <a:buNone/>
            </a:pPr>
            <a:r>
              <a:rPr lang="cs-CZ" sz="3200" dirty="0" smtClean="0"/>
              <a:t>_</a:t>
            </a:r>
            <a:r>
              <a:rPr lang="cs-CZ" sz="3200" dirty="0" err="1" smtClean="0"/>
              <a:t>ylo</a:t>
            </a:r>
            <a:r>
              <a:rPr lang="cs-CZ" sz="3200" dirty="0" smtClean="0"/>
              <a:t>  _</a:t>
            </a:r>
            <a:r>
              <a:rPr lang="cs-CZ" sz="3200" dirty="0" err="1" smtClean="0"/>
              <a:t>ás</a:t>
            </a:r>
            <a:r>
              <a:rPr lang="cs-CZ" sz="3200" dirty="0" smtClean="0"/>
              <a:t>  _</a:t>
            </a:r>
            <a:r>
              <a:rPr lang="cs-CZ" sz="3200" dirty="0" err="1" smtClean="0"/>
              <a:t>ět</a:t>
            </a:r>
            <a:endParaRPr lang="cs-CZ" sz="3200" dirty="0" smtClean="0"/>
          </a:p>
          <a:p>
            <a:pPr marL="0" indent="0">
              <a:buNone/>
            </a:pPr>
            <a:r>
              <a:rPr lang="cs-CZ" sz="3200" dirty="0" smtClean="0"/>
              <a:t>_</a:t>
            </a:r>
            <a:r>
              <a:rPr lang="cs-CZ" sz="3200" dirty="0" err="1" smtClean="0"/>
              <a:t>latý</a:t>
            </a:r>
            <a:r>
              <a:rPr lang="cs-CZ" sz="3200" dirty="0" smtClean="0"/>
              <a:t>  _</a:t>
            </a:r>
            <a:r>
              <a:rPr lang="cs-CZ" sz="3200" dirty="0" err="1" smtClean="0"/>
              <a:t>olovrat</a:t>
            </a:r>
            <a:endParaRPr lang="cs-CZ" sz="3200" dirty="0" smtClean="0"/>
          </a:p>
          <a:p>
            <a:pPr marL="0" indent="0">
              <a:buNone/>
            </a:pPr>
            <a:r>
              <a:rPr lang="cs-CZ" sz="3200" dirty="0" smtClean="0"/>
              <a:t>_</a:t>
            </a:r>
            <a:r>
              <a:rPr lang="cs-CZ" sz="3200" dirty="0" err="1" smtClean="0"/>
              <a:t>abička</a:t>
            </a:r>
            <a:endParaRPr lang="cs-CZ" sz="3200" dirty="0" smtClean="0"/>
          </a:p>
          <a:p>
            <a:pPr marL="0" indent="0">
              <a:buNone/>
            </a:pPr>
            <a:r>
              <a:rPr lang="cs-CZ" sz="3200" dirty="0" smtClean="0"/>
              <a:t>_</a:t>
            </a:r>
            <a:r>
              <a:rPr lang="cs-CZ" sz="3200" dirty="0" err="1" smtClean="0"/>
              <a:t>ravý</a:t>
            </a:r>
            <a:r>
              <a:rPr lang="cs-CZ" sz="3200" dirty="0" smtClean="0"/>
              <a:t>  _</a:t>
            </a:r>
            <a:r>
              <a:rPr lang="cs-CZ" sz="3200" dirty="0" err="1" smtClean="0"/>
              <a:t>ýlet</a:t>
            </a:r>
            <a:r>
              <a:rPr lang="cs-CZ" sz="3200" dirty="0" smtClean="0"/>
              <a:t>  _</a:t>
            </a:r>
            <a:r>
              <a:rPr lang="cs-CZ" sz="3200" dirty="0" err="1" smtClean="0"/>
              <a:t>ana</a:t>
            </a:r>
            <a:r>
              <a:rPr lang="cs-CZ" sz="3200" dirty="0" smtClean="0"/>
              <a:t>     _</a:t>
            </a:r>
            <a:r>
              <a:rPr lang="cs-CZ" sz="3200" dirty="0" err="1" smtClean="0"/>
              <a:t>roučka</a:t>
            </a:r>
            <a:r>
              <a:rPr lang="cs-CZ" sz="3200" dirty="0" smtClean="0"/>
              <a:t>  _o  _</a:t>
            </a:r>
            <a:r>
              <a:rPr lang="cs-CZ" sz="3200" dirty="0" err="1" smtClean="0"/>
              <a:t>ěsíce</a:t>
            </a:r>
            <a:endParaRPr lang="cs-CZ" sz="3200" dirty="0" smtClean="0"/>
          </a:p>
          <a:p>
            <a:pPr marL="0" indent="0">
              <a:buNone/>
            </a:pPr>
            <a:r>
              <a:rPr lang="cs-CZ" sz="3200" dirty="0" smtClean="0"/>
              <a:t>_</a:t>
            </a:r>
            <a:r>
              <a:rPr lang="cs-CZ" sz="3200" dirty="0" err="1" smtClean="0"/>
              <a:t>trakonický</a:t>
            </a:r>
            <a:r>
              <a:rPr lang="cs-CZ" sz="3200" dirty="0" smtClean="0"/>
              <a:t>  _</a:t>
            </a:r>
            <a:r>
              <a:rPr lang="cs-CZ" sz="3200" dirty="0" err="1" smtClean="0"/>
              <a:t>udák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1750638614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Následující slovní spojení užívejte ve větách: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b</a:t>
            </a:r>
            <a:r>
              <a:rPr lang="cs-CZ" dirty="0" smtClean="0"/>
              <a:t>ílá hora – Bílá hora – Bílá Hora</a:t>
            </a:r>
          </a:p>
          <a:p>
            <a:r>
              <a:rPr lang="cs-CZ" dirty="0"/>
              <a:t>n</a:t>
            </a:r>
            <a:r>
              <a:rPr lang="cs-CZ" dirty="0" smtClean="0"/>
              <a:t>ové město – Nové Město</a:t>
            </a:r>
          </a:p>
          <a:p>
            <a:r>
              <a:rPr lang="cs-CZ" dirty="0"/>
              <a:t>z</a:t>
            </a:r>
            <a:r>
              <a:rPr lang="cs-CZ" dirty="0" smtClean="0"/>
              <a:t>emě – Země</a:t>
            </a:r>
          </a:p>
          <a:p>
            <a:r>
              <a:rPr lang="cs-CZ" dirty="0"/>
              <a:t>m</a:t>
            </a:r>
            <a:r>
              <a:rPr lang="cs-CZ" dirty="0" smtClean="0"/>
              <a:t>alý vůz – Malý vůz</a:t>
            </a:r>
          </a:p>
          <a:p>
            <a:r>
              <a:rPr lang="cs-CZ" dirty="0"/>
              <a:t>č</a:t>
            </a:r>
            <a:r>
              <a:rPr lang="cs-CZ" dirty="0" smtClean="0"/>
              <a:t>eský les – Český les</a:t>
            </a:r>
          </a:p>
          <a:p>
            <a:r>
              <a:rPr lang="cs-CZ" dirty="0"/>
              <a:t>p</a:t>
            </a:r>
            <a:r>
              <a:rPr lang="cs-CZ" dirty="0" smtClean="0"/>
              <a:t>ražská ulice – Pražská ulice</a:t>
            </a:r>
          </a:p>
          <a:p>
            <a:r>
              <a:rPr lang="cs-CZ" dirty="0"/>
              <a:t>r</a:t>
            </a:r>
            <a:r>
              <a:rPr lang="cs-CZ" dirty="0" smtClean="0"/>
              <a:t>ek – Rek </a:t>
            </a:r>
          </a:p>
          <a:p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772508986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109</TotalTime>
  <Words>415</Words>
  <Application>Microsoft Office PowerPoint</Application>
  <PresentationFormat>Předvádění na obrazovce (4:3)</PresentationFormat>
  <Paragraphs>72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Motiv systému Office</vt:lpstr>
      <vt:lpstr>Prezentace aplikace PowerPoint</vt:lpstr>
      <vt:lpstr>Anotace:</vt:lpstr>
      <vt:lpstr>Psaní velkých písmen</vt:lpstr>
      <vt:lpstr>Psaní velkých písmen</vt:lpstr>
      <vt:lpstr>Psaní velkých písmen</vt:lpstr>
      <vt:lpstr>Psaní velkých písmen</vt:lpstr>
      <vt:lpstr>Psaní velkých písmen</vt:lpstr>
      <vt:lpstr>Psaní velkých písmen</vt:lpstr>
      <vt:lpstr>Psaní velkých písmen</vt:lpstr>
      <vt:lpstr>Spojte následující jména s názvy děl  a doplňte pravopis:</vt:lpstr>
      <vt:lpstr>Následující slovní spojení užívejte ve větách:</vt:lpstr>
    </vt:vector>
  </TitlesOfParts>
  <Company>Hewlett-Packard Company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Kotounová Eva</dc:creator>
  <cp:lastModifiedBy>Kotounová Eva</cp:lastModifiedBy>
  <cp:revision>17</cp:revision>
  <dcterms:created xsi:type="dcterms:W3CDTF">2012-03-08T12:59:08Z</dcterms:created>
  <dcterms:modified xsi:type="dcterms:W3CDTF">2012-06-06T06:45:42Z</dcterms:modified>
</cp:coreProperties>
</file>