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20"/>
  </p:notesMasterIdLst>
  <p:sldIdLst>
    <p:sldId id="259" r:id="rId2"/>
    <p:sldId id="260" r:id="rId3"/>
    <p:sldId id="261" r:id="rId4"/>
    <p:sldId id="262" r:id="rId5"/>
    <p:sldId id="263" r:id="rId6"/>
    <p:sldId id="271" r:id="rId7"/>
    <p:sldId id="272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73" r:id="rId18"/>
    <p:sldId id="269" r:id="rId1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1" autoAdjust="0"/>
    <p:restoredTop sz="94660"/>
  </p:normalViewPr>
  <p:slideViewPr>
    <p:cSldViewPr>
      <p:cViewPr>
        <p:scale>
          <a:sx n="81" d="100"/>
          <a:sy n="81" d="100"/>
        </p:scale>
        <p:origin x="-1764" y="-9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94B3695-0CC8-4AFE-B613-A625710284D1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806B6C3-7E85-4B32-94A3-1C282FD3A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82040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965F056F-5B2E-45D9-BDA5-F690EF6D4911}" type="slidenum">
              <a:rPr lang="cs-CZ" smtClean="0"/>
              <a:pPr/>
              <a:t>18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99EF987-7E39-474D-B64C-EB95819661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27497E8-9241-419C-A976-F04A40D7F0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87729B6-3CD0-483F-8489-BD7B21F154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EA72644-B2B7-41BE-BFA5-18ADD4322E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908FAD-ED45-46D9-A9DC-716B4E82FC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DDF6675-C0B4-41ED-B4C1-95502D50D7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3A979A2-98AD-4E11-94A4-3E450774FC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FEE9EDB-FA3E-4796-AEB2-65D77027360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01E8745-7B1D-4D55-A7ED-CCDD3B28EED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1DADAF8-54F2-4756-BD80-52854AAA85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3EDE5A4-6D9E-4E71-ACD4-E4550656EB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8179A17-B786-499B-92FD-186CB14D5A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6/Polypropylen.png?uselang=c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f/f6/Red_Polypropylene_Chair_with_Stainless_Steel_Structur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06475" y="1484313"/>
            <a:ext cx="8137525" cy="45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VY_32_INOVACE_20_CH 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ORGANICKÁ  CHEMIE – PLASTY A SYNTETICKÁ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VLÁKNA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zopakování základních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pojmů organické chemie, výkladu plastů a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syntetických vláken, procvičování  pojmů a vzorců.            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3.5.2012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3375"/>
            <a:ext cx="7272338" cy="1150938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1544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prvky obsahují organické sloučeniny?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vždy C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t-BR" sz="2400" dirty="0"/>
              <a:t>velmi </a:t>
            </a:r>
            <a:r>
              <a:rPr lang="cs-CZ" sz="2400" dirty="0"/>
              <a:t>č</a:t>
            </a:r>
            <a:r>
              <a:rPr lang="pt-BR" sz="2400" dirty="0"/>
              <a:t>asto H, O, N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l-PL" sz="2400" dirty="0"/>
              <a:t>občas S, P, halogeny...</a:t>
            </a:r>
          </a:p>
          <a:p>
            <a:pPr eaLnBrk="1" hangingPunct="1">
              <a:defRPr/>
            </a:pPr>
            <a:endParaRPr lang="pl-PL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jsou zdroje organických látek?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příprava z anorganických sloučenin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výroba z přírodních zdrojů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fosilní zdroje - ropa, uhlí, zemní plyn, rašelina apod.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 recentní (současné) zdroje - rostlinné a živočišné organismy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650" y="350838"/>
            <a:ext cx="7777163" cy="57861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typu uhlíkového řetězce</a:t>
            </a:r>
          </a:p>
          <a:p>
            <a:pPr lvl="1" eaLnBrk="1" hangingPunct="1">
              <a:defRPr/>
            </a:pPr>
            <a:r>
              <a:rPr lang="cs-CZ" sz="2800" b="1" dirty="0"/>
              <a:t>acyklické</a:t>
            </a:r>
            <a:r>
              <a:rPr lang="cs-CZ" sz="2400" dirty="0"/>
              <a:t> (s otevřeným řetězcem) – </a:t>
            </a:r>
            <a:r>
              <a:rPr lang="cs-CZ" sz="2400" i="1" dirty="0">
                <a:solidFill>
                  <a:srgbClr val="0070C0"/>
                </a:solidFill>
              </a:rPr>
              <a:t>alkany, 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cyklické</a:t>
            </a:r>
            <a:r>
              <a:rPr lang="cs-CZ" sz="2800" dirty="0"/>
              <a:t> </a:t>
            </a:r>
            <a:r>
              <a:rPr lang="cs-CZ" sz="2400" dirty="0"/>
              <a:t>(s uzavřeným řetězcem) – </a:t>
            </a:r>
            <a:r>
              <a:rPr lang="cs-CZ" sz="2400" i="1" dirty="0">
                <a:solidFill>
                  <a:srgbClr val="0070C0"/>
                </a:solidFill>
              </a:rPr>
              <a:t>cykloalkany,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vazeb mezi atomy uhlíku</a:t>
            </a:r>
          </a:p>
          <a:p>
            <a:pPr lvl="1" eaLnBrk="1" hangingPunct="1">
              <a:defRPr/>
            </a:pPr>
            <a:r>
              <a:rPr lang="cs-CZ" sz="2800" b="1" dirty="0"/>
              <a:t>nasycené</a:t>
            </a:r>
            <a:r>
              <a:rPr lang="cs-CZ" sz="2400" dirty="0"/>
              <a:t> </a:t>
            </a:r>
            <a:r>
              <a:rPr lang="cs-CZ" sz="2400" i="1" dirty="0"/>
              <a:t>(pouze jednoduché vazby mezi atomy uhlíku) - </a:t>
            </a:r>
            <a:r>
              <a:rPr lang="cs-CZ" sz="2400" i="1" dirty="0">
                <a:solidFill>
                  <a:srgbClr val="0070C0"/>
                </a:solidFill>
              </a:rPr>
              <a:t>alkany</a:t>
            </a:r>
          </a:p>
          <a:p>
            <a:pPr lvl="1" eaLnBrk="1" hangingPunct="1">
              <a:defRPr/>
            </a:pPr>
            <a:r>
              <a:rPr lang="cs-CZ" sz="2800" b="1" dirty="0"/>
              <a:t>nenasycené</a:t>
            </a:r>
            <a:r>
              <a:rPr lang="cs-CZ" sz="2400" dirty="0"/>
              <a:t> (</a:t>
            </a:r>
            <a:r>
              <a:rPr lang="cs-CZ" sz="2400" i="1" dirty="0"/>
              <a:t>min. jedna násobná vazba) </a:t>
            </a:r>
            <a:r>
              <a:rPr lang="cs-CZ" sz="2400" i="1" dirty="0">
                <a:solidFill>
                  <a:srgbClr val="0070C0"/>
                </a:solidFill>
              </a:rPr>
              <a:t>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aromatické</a:t>
            </a:r>
            <a:r>
              <a:rPr lang="cs-CZ" sz="2400" dirty="0"/>
              <a:t> </a:t>
            </a:r>
            <a:r>
              <a:rPr lang="cs-CZ" sz="2400" i="1" dirty="0"/>
              <a:t>(obsahují benzenové jádro)</a:t>
            </a:r>
            <a:r>
              <a:rPr lang="cs-CZ" sz="2400" i="1" dirty="0">
                <a:solidFill>
                  <a:srgbClr val="0070C0"/>
                </a:solidFill>
              </a:rPr>
              <a:t>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Které vzorce se používají v organické chemii?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Sumární</a:t>
            </a:r>
            <a:r>
              <a:rPr lang="cs-CZ" sz="2400" dirty="0"/>
              <a:t> </a:t>
            </a:r>
            <a:r>
              <a:rPr lang="cs-CZ" sz="2400" dirty="0" smtClean="0"/>
              <a:t>(molekulový, součtový</a:t>
            </a:r>
            <a:r>
              <a:rPr lang="cs-CZ" sz="2400" dirty="0"/>
              <a:t>, souhrnný): 	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vyjadřuje kvalitativní a kvantitativní zastoupení atomů					C</a:t>
            </a:r>
            <a:r>
              <a:rPr lang="cs-CZ" sz="2400" baseline="-25000" dirty="0"/>
              <a:t>2</a:t>
            </a:r>
            <a:r>
              <a:rPr lang="cs-CZ" sz="2400" dirty="0"/>
              <a:t>H</a:t>
            </a:r>
            <a:r>
              <a:rPr lang="cs-CZ" sz="2400" baseline="-25000" dirty="0"/>
              <a:t>6</a:t>
            </a:r>
            <a:endParaRPr lang="cs-CZ" sz="2400" dirty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Strukturní</a:t>
            </a:r>
            <a:r>
              <a:rPr lang="cs-CZ" sz="2400" dirty="0"/>
              <a:t> (rozvinutý):</a:t>
            </a:r>
          </a:p>
          <a:p>
            <a:pPr lvl="1" eaLnBrk="1" hangingPunct="1">
              <a:defRPr/>
            </a:pPr>
            <a:r>
              <a:rPr lang="cs-CZ" sz="2400" dirty="0"/>
              <a:t>pomocí vazebných čar vyjadřuje všechny vazby </a:t>
            </a:r>
          </a:p>
          <a:p>
            <a:pPr lvl="1" eaLnBrk="1" hangingPunct="1">
              <a:buFont typeface="Arial" charset="0"/>
              <a:buNone/>
              <a:defRPr/>
            </a:pPr>
            <a:r>
              <a:rPr lang="cs-CZ" sz="2400" dirty="0"/>
              <a:t>	mezi atomy v molekule    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Racionální </a:t>
            </a:r>
            <a:r>
              <a:rPr lang="cs-CZ" sz="2400" dirty="0"/>
              <a:t>(kondenzovaný strukturní):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nejčastěji používaný                    CH</a:t>
            </a:r>
            <a:r>
              <a:rPr lang="cs-CZ" sz="2400" baseline="-25000" dirty="0"/>
              <a:t>3 </a:t>
            </a:r>
            <a:r>
              <a:rPr lang="cs-CZ" sz="2400" dirty="0"/>
              <a:t>-</a:t>
            </a:r>
            <a:r>
              <a:rPr lang="cs-CZ" sz="2400" baseline="-25000" dirty="0"/>
              <a:t> </a:t>
            </a:r>
            <a:r>
              <a:rPr lang="cs-CZ" sz="2400" dirty="0"/>
              <a:t>CH</a:t>
            </a:r>
            <a:r>
              <a:rPr lang="cs-CZ" sz="2400" baseline="-25000" dirty="0"/>
              <a:t>3</a:t>
            </a:r>
            <a:endParaRPr lang="cs-CZ" sz="2400" dirty="0"/>
          </a:p>
          <a:p>
            <a:pPr lvl="1" eaLnBrk="1" hangingPunct="1">
              <a:defRPr/>
            </a:pPr>
            <a:endParaRPr lang="cs-CZ" sz="2400" dirty="0"/>
          </a:p>
          <a:p>
            <a:pPr lvl="1" eaLnBrk="1" hangingPunct="1">
              <a:defRPr/>
            </a:pPr>
            <a:r>
              <a:rPr lang="cs-CZ" sz="2400" dirty="0"/>
              <a:t>vyjadřují druh a počet skupin atomů v molekule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-95250"/>
            <a:ext cx="8208963" cy="5202238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chemického složení</a:t>
            </a:r>
          </a:p>
          <a:p>
            <a:pPr lvl="1" eaLnBrk="1" hangingPunct="1">
              <a:defRPr/>
            </a:pPr>
            <a:r>
              <a:rPr lang="cs-CZ" sz="2400" b="1" dirty="0"/>
              <a:t>uhlovodíky</a:t>
            </a:r>
            <a:r>
              <a:rPr lang="cs-CZ" sz="2400" dirty="0"/>
              <a:t> </a:t>
            </a:r>
            <a:r>
              <a:rPr lang="cs-CZ" sz="2400" i="1" dirty="0"/>
              <a:t>(obsahují pouze atomy C a H)</a:t>
            </a:r>
          </a:p>
          <a:p>
            <a:pPr lvl="1" eaLnBrk="1" hangingPunct="1">
              <a:defRPr/>
            </a:pPr>
            <a:r>
              <a:rPr lang="cs-CZ" sz="2400" b="1" dirty="0"/>
              <a:t>deriváty uhlovodíků</a:t>
            </a:r>
            <a:r>
              <a:rPr lang="cs-CZ" sz="2400" dirty="0"/>
              <a:t> </a:t>
            </a:r>
            <a:r>
              <a:rPr lang="cs-CZ" sz="2400" i="1" dirty="0"/>
              <a:t>(atom H nahrazen jiným atomem či funkční skupinou)</a:t>
            </a:r>
          </a:p>
          <a:p>
            <a:pPr lvl="1" eaLnBrk="1" hangingPunct="1">
              <a:defRPr/>
            </a:pPr>
            <a:endParaRPr lang="cs-CZ" sz="10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původu</a:t>
            </a:r>
          </a:p>
          <a:p>
            <a:pPr lvl="1" eaLnBrk="1" hangingPunct="1">
              <a:defRPr/>
            </a:pPr>
            <a:r>
              <a:rPr lang="cs-CZ" sz="2400" b="1" dirty="0"/>
              <a:t>přírodní</a:t>
            </a:r>
            <a:r>
              <a:rPr lang="cs-CZ" sz="2400" dirty="0"/>
              <a:t> </a:t>
            </a:r>
            <a:r>
              <a:rPr lang="cs-CZ" sz="2400" i="1" dirty="0"/>
              <a:t>(látky vyskytující se v přírodě</a:t>
            </a:r>
            <a:r>
              <a:rPr lang="cs-CZ" sz="2400" dirty="0"/>
              <a:t>)</a:t>
            </a:r>
          </a:p>
          <a:p>
            <a:pPr lvl="1" eaLnBrk="1" hangingPunct="1">
              <a:defRPr/>
            </a:pPr>
            <a:r>
              <a:rPr lang="cs-CZ" sz="2400" b="1" dirty="0">
                <a:solidFill>
                  <a:srgbClr val="FF0000"/>
                </a:solidFill>
              </a:rPr>
              <a:t>umělé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i="1" dirty="0">
                <a:solidFill>
                  <a:srgbClr val="FF0000"/>
                </a:solidFill>
              </a:rPr>
              <a:t>(látky neexistující v přírodě, vyrobené člověkem např. plasty, některé léky)</a:t>
            </a:r>
          </a:p>
          <a:p>
            <a:pPr lvl="1" eaLnBrk="1" hangingPunct="1">
              <a:defRPr/>
            </a:pPr>
            <a:r>
              <a:rPr lang="cs-CZ" sz="2400" b="1" dirty="0">
                <a:solidFill>
                  <a:srgbClr val="FF0000"/>
                </a:solidFill>
              </a:rPr>
              <a:t>syntetické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i="1" dirty="0">
                <a:solidFill>
                  <a:srgbClr val="FF0000"/>
                </a:solidFill>
              </a:rPr>
              <a:t>(člověkem vyrobená náhražka přírodních látek např. syntetický kaučuk, vlákna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568952" cy="4745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cs-CZ" sz="6000" b="1" dirty="0" smtClean="0">
                <a:solidFill>
                  <a:schemeClr val="bg2">
                    <a:lumMod val="25000"/>
                  </a:schemeClr>
                </a:solidFill>
                <a:latin typeface="AR DELANEY" pitchFamily="2" charset="0"/>
              </a:rPr>
              <a:t>Plasty</a:t>
            </a:r>
          </a:p>
          <a:p>
            <a:pPr>
              <a:lnSpc>
                <a:spcPct val="120000"/>
              </a:lnSpc>
              <a:buFont typeface="Arial" pitchFamily="34" charset="0"/>
              <a:buChar char="•"/>
            </a:pPr>
            <a:r>
              <a:rPr lang="cs-CZ" sz="2400" dirty="0" smtClean="0"/>
              <a:t>plasty jsou </a:t>
            </a: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uměle vyráběné organické materiály</a:t>
            </a:r>
          </a:p>
          <a:p>
            <a:pPr>
              <a:lnSpc>
                <a:spcPct val="120000"/>
              </a:lnSpc>
              <a:buFont typeface="Arial" pitchFamily="34" charset="0"/>
              <a:buChar char="•"/>
            </a:pPr>
            <a:r>
              <a:rPr lang="cs-CZ" sz="2400" dirty="0" smtClean="0"/>
              <a:t>nevyskytují se v přírodě</a:t>
            </a:r>
          </a:p>
          <a:p>
            <a:pPr>
              <a:lnSpc>
                <a:spcPct val="120000"/>
              </a:lnSpc>
              <a:buFont typeface="Arial" pitchFamily="34" charset="0"/>
              <a:buChar char="•"/>
            </a:pPr>
            <a:r>
              <a:rPr lang="cs-CZ" sz="2400" dirty="0" smtClean="0"/>
              <a:t>jejich molekuly jsou tvořeny velkým počtem atomů (řecky mnoho = makro) - </a:t>
            </a: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makromolekuly</a:t>
            </a:r>
            <a:endParaRPr lang="cs-CZ" sz="2400" b="1" dirty="0" smtClean="0"/>
          </a:p>
          <a:p>
            <a:pPr>
              <a:lnSpc>
                <a:spcPct val="120000"/>
              </a:lnSpc>
              <a:buFont typeface="Arial" pitchFamily="34" charset="0"/>
              <a:buChar char="•"/>
            </a:pPr>
            <a:r>
              <a:rPr lang="cs-CZ" sz="2400" dirty="0" smtClean="0"/>
              <a:t>v makromolekulách může být vázáno i několik stovek až tisíců atomů</a:t>
            </a:r>
          </a:p>
          <a:p>
            <a:pPr>
              <a:lnSpc>
                <a:spcPct val="120000"/>
              </a:lnSpc>
              <a:buFont typeface="Arial" pitchFamily="34" charset="0"/>
              <a:buChar char="•"/>
            </a:pPr>
            <a:r>
              <a:rPr lang="cs-CZ" sz="2400" dirty="0" smtClean="0"/>
              <a:t>vznikají </a:t>
            </a: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polymerací</a:t>
            </a:r>
          </a:p>
          <a:p>
            <a:pPr>
              <a:lnSpc>
                <a:spcPct val="120000"/>
              </a:lnSpc>
              <a:buFont typeface="Arial" pitchFamily="34" charset="0"/>
              <a:buChar char="•"/>
            </a:pPr>
            <a:endParaRPr lang="cs-CZ" sz="24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932040" y="3617640"/>
            <a:ext cx="3775720" cy="3240360"/>
            <a:chOff x="1824" y="633"/>
            <a:chExt cx="2834" cy="2849"/>
          </a:xfrm>
        </p:grpSpPr>
        <p:sp>
          <p:nvSpPr>
            <p:cNvPr id="1027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2445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POLYMERACE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chemická reakce, při níž se molekuly slučují a tvoří makromolekulární látky bez vzniku vedlejšího produktu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výchozí látka polymerace: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monomer</a:t>
            </a: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produkt polymerace: 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polymer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n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CH</a:t>
            </a:r>
            <a:r>
              <a:rPr lang="cs-CZ" sz="2800" b="1" baseline="-25000" dirty="0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═ </a:t>
            </a:r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</a:rPr>
              <a:t>CH</a:t>
            </a:r>
            <a:r>
              <a:rPr lang="cs-CZ" sz="2800" b="1" baseline="-25000" dirty="0" err="1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 →  [- </a:t>
            </a:r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</a:rPr>
              <a:t>CH</a:t>
            </a:r>
            <a:r>
              <a:rPr lang="cs-CZ" sz="2800" b="1" baseline="-25000" dirty="0" err="1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▬ </a:t>
            </a:r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</a:rPr>
              <a:t>CH</a:t>
            </a:r>
            <a:r>
              <a:rPr lang="cs-CZ" sz="2800" b="1" baseline="-25000" dirty="0" err="1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- ]</a:t>
            </a:r>
            <a:r>
              <a:rPr lang="cs-CZ" sz="2800" b="1" baseline="-25000" dirty="0" smtClean="0">
                <a:solidFill>
                  <a:schemeClr val="bg2">
                    <a:lumMod val="25000"/>
                  </a:schemeClr>
                </a:solidFill>
              </a:rPr>
              <a:t>n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ethylen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             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polyethylen</a:t>
            </a: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polymerovat může pouze ta sloučenina, která má aspoň jednu dvojnou vazbu, např.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ethen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, propylen,….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nka\AppData\Local\Microsoft\Windows\Temporary Internet Files\Content.IE5\R832Z334\MP9004053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-171400"/>
            <a:ext cx="1872208" cy="1493912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0" y="0"/>
            <a:ext cx="91440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VLASTNOSTI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nízká hustota 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odolnost vůči korozi a mnoha chemikáliím </a:t>
            </a: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(nádoby na chemikálie, trubky)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různé mechanické vlastnosti – od tvrdých a pevných až po měkké a elastické materiály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elektroizolační vlastnosti (izolace elektr. drátů, rukojeť nástrojů)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tepelně izolační vlastnosti (stavební materiál)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malá odolnost proti teplu, jsou částečně hořlavé (jedovaté zplodiny)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nepodléhají přirozenému rozkladu, proto je jejich odstraňování velmi náročné </a:t>
            </a:r>
            <a:r>
              <a:rPr lang="en-US" sz="2400" dirty="0" smtClean="0">
                <a:solidFill>
                  <a:schemeClr val="bg2">
                    <a:lumMod val="25000"/>
                  </a:schemeClr>
                </a:solidFill>
                <a:cs typeface="Arial" charset="0"/>
              </a:rPr>
              <a:t>»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cs typeface="Arial" charset="0"/>
              </a:rPr>
              <a:t> RECYKLACE</a:t>
            </a:r>
            <a:endParaRPr lang="en-US" sz="2400" dirty="0">
              <a:solidFill>
                <a:schemeClr val="bg2">
                  <a:lumMod val="25000"/>
                </a:schemeClr>
              </a:solidFill>
              <a:cs typeface="Arial" charset="0"/>
            </a:endParaRPr>
          </a:p>
        </p:txBody>
      </p:sp>
      <p:pic>
        <p:nvPicPr>
          <p:cNvPr id="2051" name="Picture 3" descr="C:\Users\Hanka\AppData\Local\Microsoft\Windows\Temporary Internet Files\Content.IE5\BBBZBY30\MP9004387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0"/>
            <a:ext cx="3203848" cy="2276872"/>
          </a:xfrm>
          <a:prstGeom prst="rect">
            <a:avLst/>
          </a:prstGeom>
          <a:noFill/>
        </p:spPr>
      </p:pic>
      <p:pic>
        <p:nvPicPr>
          <p:cNvPr id="2052" name="Picture 4" descr="C:\Users\Hanka\AppData\Local\Microsoft\Windows\Temporary Internet Files\Content.IE5\5IX9W3MI\MC90044128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592794">
            <a:off x="754609" y="2275904"/>
            <a:ext cx="2743200" cy="2743200"/>
          </a:xfrm>
          <a:prstGeom prst="rect">
            <a:avLst/>
          </a:prstGeom>
          <a:noFill/>
        </p:spPr>
      </p:pic>
      <p:pic>
        <p:nvPicPr>
          <p:cNvPr id="2053" name="Picture 5" descr="C:\Users\Hanka\AppData\Local\Microsoft\Windows\Temporary Internet Files\Content.IE5\ZN5KQSCG\MP9003866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3356992"/>
            <a:ext cx="2649488" cy="100811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Hanka\AppData\Local\Microsoft\Windows\Temporary Internet Files\Content.IE5\Y2WII24Y\MP9004310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1930016" y="958416"/>
            <a:ext cx="1224136" cy="3284984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0" y="0"/>
            <a:ext cx="9144000" cy="602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První plasty 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vycházejí z přírodních látek, především z celulosy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r. 1856 – Angličan Alexandr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Parkes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vynalezl </a:t>
            </a:r>
            <a:r>
              <a:rPr lang="cs-CZ" sz="2800" b="1" i="1" dirty="0" smtClean="0">
                <a:solidFill>
                  <a:schemeClr val="bg2">
                    <a:lumMod val="25000"/>
                  </a:schemeClr>
                </a:solidFill>
              </a:rPr>
              <a:t>celuloid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použití celuloidu: jako laciná náhrada slonoviny, k výrobě klasických fotografických filmů , nebo i míčků na stolní tenis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r. 1907 – Belgičan Leo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Hendrik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Baekeland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jako první připravil </a:t>
            </a:r>
            <a:r>
              <a:rPr lang="cs-CZ" sz="2800" b="1" i="1" dirty="0" smtClean="0">
                <a:solidFill>
                  <a:schemeClr val="bg2">
                    <a:lumMod val="25000"/>
                  </a:schemeClr>
                </a:solidFill>
              </a:rPr>
              <a:t>bakelit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bakelit je první průmyslově vyráběný plast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bakelit měl v minulosti velmi široké použití v domácnostech; obzvlášť kuchyňské přístroje, telefony, různé ozdobné předměty, bižuterie, kancelářské potřeby a elektroinstalační materiál</a:t>
            </a:r>
          </a:p>
        </p:txBody>
      </p:sp>
      <p:pic>
        <p:nvPicPr>
          <p:cNvPr id="3075" name="Picture 3" descr="C:\Users\Hanka\AppData\Local\Microsoft\Windows\Temporary Internet Files\Content.IE5\Y7MX1CNV\MC9000133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5517232"/>
            <a:ext cx="1214541" cy="1340768"/>
          </a:xfrm>
          <a:prstGeom prst="rect">
            <a:avLst/>
          </a:prstGeom>
          <a:noFill/>
        </p:spPr>
      </p:pic>
      <p:pic>
        <p:nvPicPr>
          <p:cNvPr id="3076" name="Picture 4" descr="C:\Users\Hanka\AppData\Local\Microsoft\Windows\Temporary Internet Files\Content.IE5\GT22ZPJK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297911">
            <a:off x="4647286" y="4933926"/>
            <a:ext cx="1504342" cy="2391947"/>
          </a:xfrm>
          <a:prstGeom prst="rect">
            <a:avLst/>
          </a:prstGeom>
          <a:noFill/>
        </p:spPr>
      </p:pic>
      <p:pic>
        <p:nvPicPr>
          <p:cNvPr id="3079" name="Picture 7" descr="C:\Users\Hanka\AppData\Local\Microsoft\Windows\Temporary Internet Files\Content.IE5\EEZ85VRS\MC90043706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8063134">
            <a:off x="5085988" y="1734811"/>
            <a:ext cx="1552686" cy="17145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ROZDĚLENÍ</a:t>
            </a:r>
          </a:p>
          <a:p>
            <a:r>
              <a:rPr lang="cs-CZ" sz="2800" b="1" dirty="0" smtClean="0"/>
              <a:t>termoplasty</a:t>
            </a:r>
            <a:r>
              <a:rPr lang="cs-CZ" sz="2800" dirty="0" smtClean="0"/>
              <a:t> – za tepla se dají tvarovat </a:t>
            </a:r>
          </a:p>
          <a:p>
            <a:pPr>
              <a:buFontTx/>
              <a:buNone/>
            </a:pPr>
            <a:r>
              <a:rPr lang="cs-CZ" sz="2800" dirty="0" smtClean="0"/>
              <a:t> – </a:t>
            </a:r>
            <a:r>
              <a:rPr lang="cs-CZ" sz="2800" dirty="0" err="1" smtClean="0"/>
              <a:t>polyethylen</a:t>
            </a:r>
            <a:r>
              <a:rPr lang="cs-CZ" sz="2800" dirty="0" smtClean="0"/>
              <a:t>, PVC, polystyren…</a:t>
            </a:r>
          </a:p>
          <a:p>
            <a:pPr>
              <a:buFontTx/>
              <a:buNone/>
            </a:pPr>
            <a:r>
              <a:rPr lang="cs-CZ" sz="2800" dirty="0" smtClean="0"/>
              <a:t>	</a:t>
            </a:r>
          </a:p>
          <a:p>
            <a:r>
              <a:rPr lang="cs-CZ" sz="2800" b="1" dirty="0" err="1" smtClean="0"/>
              <a:t>reaktoplasty</a:t>
            </a:r>
            <a:r>
              <a:rPr lang="cs-CZ" sz="2800" dirty="0" smtClean="0"/>
              <a:t> – pomocí tvrdidla a tepla se vytvrzují do konečné podoby, poté už se nedají tvarovat a teplem se ničí</a:t>
            </a:r>
          </a:p>
          <a:p>
            <a:pPr>
              <a:buFontTx/>
              <a:buNone/>
            </a:pPr>
            <a:r>
              <a:rPr lang="cs-CZ" sz="2800" dirty="0" smtClean="0"/>
              <a:t> – různé pryskyřice (lepidla,laky, </a:t>
            </a:r>
          </a:p>
          <a:p>
            <a:pPr>
              <a:buFontTx/>
              <a:buNone/>
            </a:pPr>
            <a:r>
              <a:rPr lang="cs-CZ" sz="2800" dirty="0" smtClean="0"/>
              <a:t>nárazníky aut...)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elastomery</a:t>
            </a:r>
            <a:r>
              <a:rPr lang="cs-CZ" sz="2800" dirty="0" smtClean="0"/>
              <a:t> – elastické plasty</a:t>
            </a:r>
          </a:p>
          <a:p>
            <a:pPr>
              <a:buFontTx/>
              <a:buNone/>
            </a:pPr>
            <a:r>
              <a:rPr lang="cs-CZ" sz="2800" dirty="0" smtClean="0"/>
              <a:t> – hovorově označované jako guma</a:t>
            </a:r>
          </a:p>
          <a:p>
            <a:pPr>
              <a:buFontTx/>
              <a:buNone/>
            </a:pPr>
            <a:r>
              <a:rPr lang="cs-CZ" sz="2800" dirty="0" smtClean="0"/>
              <a:t> – syntetický kaučuk (pneumatiky,</a:t>
            </a:r>
          </a:p>
          <a:p>
            <a:pPr>
              <a:buFontTx/>
              <a:buNone/>
            </a:pPr>
            <a:r>
              <a:rPr lang="cs-CZ" sz="2800" dirty="0" smtClean="0"/>
              <a:t>                                hadice…)</a:t>
            </a:r>
            <a:endParaRPr lang="cs-CZ" sz="2800" dirty="0"/>
          </a:p>
        </p:txBody>
      </p:sp>
      <p:pic>
        <p:nvPicPr>
          <p:cNvPr id="4099" name="Picture 3" descr="C:\Users\Hanka\AppData\Local\Microsoft\Windows\Temporary Internet Files\Content.IE5\PPV4F29P\MP9001634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636912"/>
            <a:ext cx="3347864" cy="42210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6877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/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POLYETHYLEN    </a:t>
            </a:r>
            <a:r>
              <a:rPr lang="cs-CZ" sz="3600" b="1" dirty="0" smtClean="0">
                <a:solidFill>
                  <a:srgbClr val="C00000"/>
                </a:solidFill>
              </a:rPr>
              <a:t>PE</a:t>
            </a:r>
          </a:p>
          <a:p>
            <a:r>
              <a:rPr lang="cs-CZ" sz="2800" dirty="0" smtClean="0"/>
              <a:t>připravuje polymerací </a:t>
            </a:r>
            <a:r>
              <a:rPr lang="cs-CZ" sz="2800" dirty="0" err="1" smtClean="0"/>
              <a:t>ethenu</a:t>
            </a:r>
            <a:r>
              <a:rPr lang="cs-CZ" sz="2800" dirty="0" smtClean="0"/>
              <a:t>:</a:t>
            </a:r>
          </a:p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    n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CH</a:t>
            </a:r>
            <a:r>
              <a:rPr lang="cs-CZ" sz="2800" b="1" baseline="-25000" dirty="0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═ </a:t>
            </a:r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</a:rPr>
              <a:t>CH</a:t>
            </a:r>
            <a:r>
              <a:rPr lang="cs-CZ" sz="2800" b="1" baseline="-25000" dirty="0" err="1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 →  [- </a:t>
            </a:r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</a:rPr>
              <a:t>CH</a:t>
            </a:r>
            <a:r>
              <a:rPr lang="cs-CZ" sz="2800" b="1" baseline="-25000" dirty="0" err="1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▬ </a:t>
            </a:r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</a:rPr>
              <a:t>CH</a:t>
            </a:r>
            <a:r>
              <a:rPr lang="cs-CZ" sz="2800" b="1" baseline="-25000" dirty="0" err="1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- ]</a:t>
            </a:r>
            <a:r>
              <a:rPr lang="cs-CZ" sz="2800" b="1" baseline="-25000" dirty="0" smtClean="0">
                <a:solidFill>
                  <a:schemeClr val="bg2">
                    <a:lumMod val="25000"/>
                  </a:schemeClr>
                </a:solidFill>
              </a:rPr>
              <a:t>n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         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ethylen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             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polyethylen</a:t>
            </a: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800" dirty="0" smtClean="0"/>
          </a:p>
          <a:p>
            <a:r>
              <a:rPr lang="cs-CZ" sz="2800" dirty="0" smtClean="0"/>
              <a:t>současnosti nejpoužívanějším polymerem na světě</a:t>
            </a:r>
          </a:p>
          <a:p>
            <a:r>
              <a:rPr lang="cs-CZ" sz="2800" dirty="0" smtClean="0"/>
              <a:t>za rok se ho vyrobí 60 milionů tun  </a:t>
            </a:r>
          </a:p>
          <a:p>
            <a:r>
              <a:rPr lang="cs-CZ" sz="2800" dirty="0" smtClean="0"/>
              <a:t>použití: </a:t>
            </a:r>
          </a:p>
          <a:p>
            <a:pPr lvl="1"/>
            <a:r>
              <a:rPr lang="cs-CZ" sz="2800" dirty="0" smtClean="0"/>
              <a:t>měkký – sáčky (mikroten), obaly na sešity, izolace elektrických kabelů, výroba hadic </a:t>
            </a:r>
          </a:p>
          <a:p>
            <a:pPr lvl="1"/>
            <a:r>
              <a:rPr lang="cs-CZ" sz="2800" dirty="0" smtClean="0"/>
              <a:t>tvrdý – hračky, kuchyňské potřeby</a:t>
            </a:r>
            <a:endParaRPr lang="cs-CZ" sz="2800" dirty="0"/>
          </a:p>
        </p:txBody>
      </p:sp>
      <p:pic>
        <p:nvPicPr>
          <p:cNvPr id="5125" name="Picture 5" descr="C:\Users\Hanka\AppData\Local\Microsoft\Windows\Temporary Internet Files\Content.IE5\Y2WII24Y\MC9003255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908720"/>
            <a:ext cx="2520280" cy="1440160"/>
          </a:xfrm>
          <a:prstGeom prst="rect">
            <a:avLst/>
          </a:prstGeom>
          <a:noFill/>
        </p:spPr>
      </p:pic>
      <p:pic>
        <p:nvPicPr>
          <p:cNvPr id="5127" name="Picture 7" descr="C:\Users\Hanka\AppData\Local\Microsoft\Windows\Temporary Internet Files\Content.IE5\OD3PGVON\MC9002395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725144"/>
            <a:ext cx="2448272" cy="158374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připravuje polymerací propenu</a:t>
            </a:r>
          </a:p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POLYPROPYLEN     PP</a:t>
            </a:r>
          </a:p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cs-CZ" sz="2800" dirty="0" smtClean="0">
                <a:solidFill>
                  <a:srgbClr val="7030A0"/>
                </a:solidFill>
              </a:rPr>
              <a:t>patří mezi nejběžnější plasty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celosvětová roční produkce činí 30 milionů tun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používá se v mnoha odvětvích potravinářského a textilního průmyslu a v laboratorních vybaveních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používá se k výrobě různých obalů, provázků … 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Users\Hanka\AppData\Local\Microsoft\Windows\Temporary Internet Files\Content.IE5\VVS8IQ19\MC9003125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170093">
            <a:off x="7230574" y="-35532"/>
            <a:ext cx="825703" cy="1841602"/>
          </a:xfrm>
          <a:prstGeom prst="rect">
            <a:avLst/>
          </a:prstGeom>
          <a:noFill/>
        </p:spPr>
      </p:pic>
      <p:pic>
        <p:nvPicPr>
          <p:cNvPr id="6152" name="Picture 8" descr="http://upload.wikimedia.org/wikipedia/commons/a/a6/Polypropylen.pn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861048"/>
            <a:ext cx="3030885" cy="1512167"/>
          </a:xfrm>
          <a:prstGeom prst="rect">
            <a:avLst/>
          </a:prstGeom>
          <a:noFill/>
        </p:spPr>
      </p:pic>
      <p:pic>
        <p:nvPicPr>
          <p:cNvPr id="6156" name="Picture 12" descr="http://upload.wikimedia.org/wikipedia/commons/f/f6/Red_Polypropylene_Chair_with_Stainless_Steel_Structure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3" y="3573016"/>
            <a:ext cx="2808312" cy="307228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80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 smtClean="0"/>
          </a:p>
          <a:p>
            <a:r>
              <a:rPr lang="cs-CZ" sz="4000" b="1" dirty="0" smtClean="0">
                <a:solidFill>
                  <a:srgbClr val="7030A0"/>
                </a:solidFill>
              </a:rPr>
              <a:t>Polyvinylchlorid   PVC</a:t>
            </a:r>
          </a:p>
          <a:p>
            <a:endParaRPr lang="cs-CZ" sz="2400" dirty="0" smtClean="0"/>
          </a:p>
          <a:p>
            <a:r>
              <a:rPr lang="cs-CZ" sz="2400" dirty="0" smtClean="0"/>
              <a:t>připravuje polymerací </a:t>
            </a:r>
            <a:r>
              <a:rPr lang="cs-CZ" sz="2400" dirty="0" err="1" smtClean="0"/>
              <a:t>chlorethenu</a:t>
            </a:r>
            <a:endParaRPr lang="cs-CZ" sz="2400" dirty="0" smtClean="0"/>
          </a:p>
          <a:p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    n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CH</a:t>
            </a:r>
            <a:r>
              <a:rPr lang="cs-CZ" sz="2400" b="1" baseline="-25000" dirty="0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═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CHCl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→  [- CH</a:t>
            </a:r>
            <a:r>
              <a:rPr lang="cs-CZ" sz="2400" b="1" baseline="-25000" dirty="0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▬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CHCl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- ]</a:t>
            </a:r>
            <a:r>
              <a:rPr lang="cs-CZ" sz="2400" b="1" baseline="-25000" dirty="0" smtClean="0">
                <a:solidFill>
                  <a:schemeClr val="bg2">
                    <a:lumMod val="25000"/>
                  </a:schemeClr>
                </a:solidFill>
              </a:rPr>
              <a:t>n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        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chlorethen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             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polyvinilchlorid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je velmi odolný vůči účinkům různých chemikálií </a:t>
            </a:r>
          </a:p>
          <a:p>
            <a:r>
              <a:rPr lang="cs-CZ" sz="2400" dirty="0" smtClean="0"/>
              <a:t>použití: </a:t>
            </a:r>
          </a:p>
          <a:p>
            <a:pPr lvl="1"/>
            <a:r>
              <a:rPr lang="cs-CZ" sz="2400" dirty="0" smtClean="0"/>
              <a:t>neměkčený PVC - novodur - potrubí, nádrže, obaly, součástí přístrojů </a:t>
            </a:r>
          </a:p>
          <a:p>
            <a:pPr lvl="1"/>
            <a:r>
              <a:rPr lang="cs-CZ" sz="2400" dirty="0" smtClean="0"/>
              <a:t>měkčený PVC - novoplast - podlahová </a:t>
            </a:r>
          </a:p>
          <a:p>
            <a:pPr lvl="1">
              <a:buFontTx/>
              <a:buNone/>
            </a:pPr>
            <a:r>
              <a:rPr lang="cs-CZ" sz="2400" dirty="0" smtClean="0"/>
              <a:t>krytina, ubrusovina, dopravníkové pásy </a:t>
            </a:r>
          </a:p>
          <a:p>
            <a:r>
              <a:rPr lang="cs-CZ" sz="2400" dirty="0" smtClean="0"/>
              <a:t>spalováním PVC vznikají nebezpečné látky</a:t>
            </a:r>
            <a:endParaRPr lang="cs-CZ" dirty="0"/>
          </a:p>
        </p:txBody>
      </p:sp>
      <p:pic>
        <p:nvPicPr>
          <p:cNvPr id="31746" name="Picture 2" descr="C:\Users\Hanka\AppData\Local\Microsoft\Windows\Temporary Internet Files\Content.IE5\HEMOSXUU\MC9000144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581128"/>
            <a:ext cx="1954073" cy="1454810"/>
          </a:xfrm>
          <a:prstGeom prst="rect">
            <a:avLst/>
          </a:prstGeom>
          <a:noFill/>
        </p:spPr>
      </p:pic>
      <p:pic>
        <p:nvPicPr>
          <p:cNvPr id="31747" name="Picture 3" descr="C:\Users\Hanka\AppData\Local\Microsoft\Windows\Temporary Internet Files\Content.IE5\HEMOSXUU\MC9004125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620688"/>
            <a:ext cx="2272420" cy="225431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NYLON</a:t>
            </a:r>
          </a:p>
          <a:p>
            <a:r>
              <a:rPr lang="cs-CZ" sz="2800" dirty="0" smtClean="0"/>
              <a:t>15. 5.1940 přichází na trh nylon (objevený r.1930), jako náhražka hedvábí na punčochy</a:t>
            </a:r>
            <a:r>
              <a:rPr lang="cs-CZ" sz="2800" smtClean="0"/>
              <a:t>. </a:t>
            </a:r>
            <a:endParaRPr lang="cs-CZ" sz="2800" dirty="0" smtClean="0"/>
          </a:p>
          <a:p>
            <a:r>
              <a:rPr lang="cs-CZ" sz="2800" dirty="0" smtClean="0"/>
              <a:t>použití: koberce, padáky, sítě, lana, punčochy, výplet tenisových raket…</a:t>
            </a:r>
            <a:endParaRPr lang="cs-CZ" sz="2800" dirty="0"/>
          </a:p>
        </p:txBody>
      </p:sp>
      <p:pic>
        <p:nvPicPr>
          <p:cNvPr id="32770" name="Picture 2" descr="C:\Users\Hanka\AppData\Local\Microsoft\Windows\Temporary Internet Files\Content.IE5\7AMOF15K\MM90035467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62476" y="2420888"/>
            <a:ext cx="3381524" cy="2457996"/>
          </a:xfrm>
          <a:prstGeom prst="rect">
            <a:avLst/>
          </a:prstGeom>
          <a:noFill/>
        </p:spPr>
      </p:pic>
      <p:pic>
        <p:nvPicPr>
          <p:cNvPr id="32771" name="Picture 3" descr="C:\Users\Hanka\AppData\Local\Microsoft\Windows\Temporary Internet Files\Content.IE5\HEMOSXUU\MC9002395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56992"/>
            <a:ext cx="1374343" cy="1839773"/>
          </a:xfrm>
          <a:prstGeom prst="rect">
            <a:avLst/>
          </a:prstGeom>
          <a:noFill/>
        </p:spPr>
      </p:pic>
      <p:pic>
        <p:nvPicPr>
          <p:cNvPr id="32772" name="Picture 4" descr="C:\Users\Hanka\AppData\Local\Microsoft\Windows\Temporary Internet Files\Content.IE5\SQX916CQ\MC9002871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3501008"/>
            <a:ext cx="2872865" cy="30541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"/>
            <a:ext cx="9144000" cy="39210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SILON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800" dirty="0" smtClean="0"/>
              <a:t>vlastnostmi podobný nylonu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800" dirty="0" smtClean="0"/>
              <a:t>v roce 1940 ve zlínské laboratoři firmy Baťa vynálezce </a:t>
            </a:r>
            <a:r>
              <a:rPr lang="cs-CZ" sz="2800" b="1" i="1" dirty="0" err="1" smtClean="0"/>
              <a:t>O</a:t>
            </a:r>
            <a:r>
              <a:rPr lang="cs-CZ" sz="2800" b="1" i="1" dirty="0" smtClean="0"/>
              <a:t>.</a:t>
            </a:r>
            <a:r>
              <a:rPr lang="cs-CZ" sz="2800" b="1" i="1" dirty="0" err="1" smtClean="0"/>
              <a:t>Wichterle</a:t>
            </a:r>
            <a:r>
              <a:rPr lang="cs-CZ" sz="2800" dirty="0" smtClean="0"/>
              <a:t> vypracoval výrobní postup k přípravě kaprolaktamu, základní sloučeniny k výrobě silonu. 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800" dirty="0" smtClean="0"/>
              <a:t>v roce 1941 byla na pokusném zařízení vyrobena první příze, ze které se zhotovily vzorky ponožek a punčoch </a:t>
            </a:r>
            <a:endParaRPr lang="cs-CZ" sz="2800" dirty="0"/>
          </a:p>
        </p:txBody>
      </p:sp>
      <p:pic>
        <p:nvPicPr>
          <p:cNvPr id="33794" name="Picture 2" descr="C:\Users\Hanka\AppData\Local\Microsoft\Windows\Temporary Internet Files\Content.IE5\R832Z334\MC9003512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789040"/>
            <a:ext cx="5688632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"/>
            <a:ext cx="9144000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buFontTx/>
              <a:buNone/>
            </a:pPr>
            <a:r>
              <a:rPr lang="cs-CZ" sz="3600" b="1" dirty="0" smtClean="0"/>
              <a:t>RECYKLACE PLASTŮ</a:t>
            </a:r>
          </a:p>
          <a:p>
            <a:pPr marL="609600" indent="-609600">
              <a:buFontTx/>
              <a:buNone/>
            </a:pPr>
            <a:r>
              <a:rPr lang="cs-CZ" sz="2800" dirty="0" smtClean="0"/>
              <a:t>Jak se odpad zpracovává?</a:t>
            </a:r>
          </a:p>
          <a:p>
            <a:pPr marL="609600" indent="-609600">
              <a:buFontTx/>
              <a:buAutoNum type="arabicPeriod"/>
            </a:pPr>
            <a:r>
              <a:rPr lang="cs-CZ" sz="2800" dirty="0" smtClean="0"/>
              <a:t>roztřídění podle materiálu</a:t>
            </a:r>
          </a:p>
          <a:p>
            <a:pPr marL="609600" indent="-609600">
              <a:buFontTx/>
              <a:buAutoNum type="arabicPeriod"/>
            </a:pPr>
            <a:r>
              <a:rPr lang="cs-CZ" sz="2800" dirty="0" smtClean="0"/>
              <a:t>odvoz ke zpracovateli</a:t>
            </a:r>
          </a:p>
          <a:p>
            <a:pPr marL="609600" indent="-609600">
              <a:buFontTx/>
              <a:buAutoNum type="arabicPeriod"/>
            </a:pPr>
            <a:r>
              <a:rPr lang="cs-CZ" sz="2800" dirty="0" smtClean="0"/>
              <a:t>roztřídí se podle typu výrobku</a:t>
            </a:r>
          </a:p>
          <a:p>
            <a:pPr marL="609600" indent="-609600">
              <a:buFontTx/>
              <a:buAutoNum type="arabicPeriod"/>
            </a:pPr>
            <a:r>
              <a:rPr lang="cs-CZ" sz="2800" dirty="0" smtClean="0"/>
              <a:t>mletí a drcení </a:t>
            </a:r>
          </a:p>
          <a:p>
            <a:pPr marL="609600" indent="-609600">
              <a:buFontTx/>
              <a:buAutoNum type="arabicPeriod"/>
            </a:pPr>
            <a:r>
              <a:rPr lang="cs-CZ" sz="2800" dirty="0" smtClean="0"/>
              <a:t>materiál projde různými stupni praní, při kterém je zbaven špíny, a nečistot jako je lepidlo, zbytky papíru a jiných příměsí</a:t>
            </a:r>
          </a:p>
          <a:p>
            <a:pPr marL="609600" indent="-609600">
              <a:buFontTx/>
              <a:buAutoNum type="arabicPeriod"/>
            </a:pPr>
            <a:r>
              <a:rPr lang="cs-CZ" sz="2800" dirty="0" smtClean="0"/>
              <a:t>sušení, granulace popř. barvení</a:t>
            </a:r>
          </a:p>
          <a:p>
            <a:pPr marL="609600" indent="-609600">
              <a:buFontTx/>
              <a:buNone/>
            </a:pPr>
            <a:r>
              <a:rPr lang="cs-CZ" sz="2800" dirty="0" smtClean="0"/>
              <a:t>Použití: nové PET lahve, textilní průmysl</a:t>
            </a:r>
          </a:p>
          <a:p>
            <a:pPr marL="609600" indent="-609600">
              <a:buFontTx/>
              <a:buNone/>
            </a:pPr>
            <a:r>
              <a:rPr lang="cs-CZ" sz="2800" dirty="0" smtClean="0"/>
              <a:t>(výplň spacáků, zimních bund), </a:t>
            </a:r>
          </a:p>
          <a:p>
            <a:pPr marL="609600" indent="-609600">
              <a:buFontTx/>
              <a:buNone/>
            </a:pPr>
            <a:r>
              <a:rPr lang="cs-CZ" sz="2800" dirty="0" smtClean="0"/>
              <a:t>stavební materiál, fólie….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Hanka\AppData\Local\Microsoft\Windows\Temporary Internet Files\Content.IE5\68F9J5XH\MC9004372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09329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344759" y="404664"/>
            <a:ext cx="8496944" cy="4216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>
              <a:buFontTx/>
              <a:buNone/>
            </a:pPr>
            <a:r>
              <a:rPr lang="cs-CZ" dirty="0"/>
              <a:t>Obrázky: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</a:t>
            </a:r>
            <a:r>
              <a:rPr lang="cs-CZ" dirty="0" smtClean="0">
                <a:cs typeface="Arial" charset="0"/>
              </a:rPr>
              <a:t>2012-5-3</a:t>
            </a:r>
            <a:r>
              <a:rPr lang="en-US" dirty="0" smtClean="0">
                <a:cs typeface="Arial" charset="0"/>
              </a:rPr>
              <a:t>]</a:t>
            </a:r>
            <a:endParaRPr lang="cs-CZ" dirty="0">
              <a:cs typeface="Arial" charset="0"/>
            </a:endParaRPr>
          </a:p>
          <a:p>
            <a:pPr>
              <a:buFontTx/>
              <a:buNone/>
            </a:pPr>
            <a:r>
              <a:rPr lang="cs-CZ" sz="1400" dirty="0" smtClean="0">
                <a:hlinkClick r:id="rId3"/>
              </a:rPr>
              <a:t>Kliparty Microsoft Office</a:t>
            </a:r>
          </a:p>
          <a:p>
            <a:pPr>
              <a:buFontTx/>
              <a:buNone/>
            </a:pPr>
            <a:r>
              <a:rPr lang="cs-CZ" sz="1400" dirty="0" smtClean="0">
                <a:hlinkClick r:id="rId3"/>
              </a:rPr>
              <a:t>http://upload.wikimedia.org/wikipedia/commons/a/a6/Polypropylen.png?uselang=cs</a:t>
            </a:r>
            <a:endParaRPr lang="cs-CZ" sz="1400" dirty="0" smtClean="0"/>
          </a:p>
          <a:p>
            <a:pPr>
              <a:buFontTx/>
              <a:buNone/>
            </a:pPr>
            <a:r>
              <a:rPr lang="cs-CZ" sz="1400" dirty="0" smtClean="0">
                <a:hlinkClick r:id="rId4"/>
              </a:rPr>
              <a:t>http://upload.wikimedia.org/wikipedia/commons/f/f6/Red_Polypropylene_Chair_with_Stainless_Steel_Structure.JPG?uselang=cs</a:t>
            </a:r>
            <a:endParaRPr lang="cs-CZ" sz="1400" dirty="0" smtClean="0"/>
          </a:p>
          <a:p>
            <a:pPr>
              <a:buFontTx/>
              <a:buNone/>
            </a:pPr>
            <a:endParaRPr lang="cs-CZ" sz="1400" dirty="0" smtClean="0"/>
          </a:p>
          <a:p>
            <a:pPr>
              <a:buFontTx/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664</TotalTime>
  <Words>786</Words>
  <Application>Microsoft Office PowerPoint</Application>
  <PresentationFormat>Předvádění na obrazovce (4:3)</PresentationFormat>
  <Paragraphs>177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Organická chemie, deriváty uhlovodíků, alkoholy</dc:title>
  <dc:subject>chemie</dc:subject>
  <dc:creator>Ing. Hana Zmrhalová</dc:creator>
  <cp:keywords>organická chemie, deriváty; alkoholy, fenoly</cp:keywords>
  <cp:lastModifiedBy>Hanka</cp:lastModifiedBy>
  <cp:revision>75</cp:revision>
  <dcterms:created xsi:type="dcterms:W3CDTF">2011-10-04T09:03:37Z</dcterms:created>
  <dcterms:modified xsi:type="dcterms:W3CDTF">2012-06-06T06:23:08Z</dcterms:modified>
</cp:coreProperties>
</file>