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9" r:id="rId6"/>
    <p:sldId id="258" r:id="rId7"/>
    <p:sldId id="260" r:id="rId8"/>
    <p:sldId id="262" r:id="rId9"/>
    <p:sldId id="261" r:id="rId10"/>
    <p:sldId id="265" r:id="rId11"/>
    <p:sldId id="267" r:id="rId12"/>
    <p:sldId id="266" r:id="rId13"/>
    <p:sldId id="268" r:id="rId14"/>
    <p:sldId id="270" r:id="rId15"/>
    <p:sldId id="269" r:id="rId16"/>
    <p:sldId id="271" r:id="rId17"/>
    <p:sldId id="273" r:id="rId18"/>
    <p:sldId id="272" r:id="rId19"/>
    <p:sldId id="274" r:id="rId20"/>
    <p:sldId id="276" r:id="rId21"/>
    <p:sldId id="275" r:id="rId22"/>
    <p:sldId id="277" r:id="rId23"/>
    <p:sldId id="279" r:id="rId24"/>
    <p:sldId id="278" r:id="rId25"/>
    <p:sldId id="280" r:id="rId26"/>
    <p:sldId id="281" r:id="rId27"/>
    <p:sldId id="283" r:id="rId28"/>
    <p:sldId id="282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4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500" b="1" dirty="0" smtClean="0"/>
            <a:t>NÁZEV:</a:t>
          </a:r>
          <a:r>
            <a:rPr lang="cs-CZ" sz="1500" b="1" baseline="0" dirty="0" smtClean="0"/>
            <a:t> VY_52_INOVACE_29_ FYZIKÁLNÍ VELIČINY </a:t>
          </a:r>
          <a:endParaRPr lang="cs-CZ" sz="1500" b="1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500" b="1" dirty="0" smtClean="0"/>
            <a:t>NÁZEV ŠKOLY: ZŠ a MŠ Osoblaha, příspěvková organizace</a:t>
          </a:r>
          <a:endParaRPr lang="cs-CZ" sz="1500" b="1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500" b="1" dirty="0" smtClean="0"/>
            <a:t>AUTOR: Mgr. Milada </a:t>
          </a:r>
          <a:r>
            <a:rPr lang="cs-CZ" sz="1500" b="1" dirty="0" err="1" smtClean="0"/>
            <a:t>Zetelová</a:t>
          </a:r>
          <a:endParaRPr lang="cs-CZ" sz="1500" b="1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b="1" dirty="0" smtClean="0"/>
            <a:t>TEMA:  VZTLAKOVÁ SÍLA</a:t>
          </a:r>
          <a:endParaRPr lang="cs-CZ" sz="15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500" b="1" dirty="0" smtClean="0"/>
            <a:t>ČÍSLO PROJEKTU: CZ.1.07/1.4.00/21.0816</a:t>
          </a:r>
          <a:endParaRPr lang="cs-CZ" sz="1500" b="1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8D17CBF-F551-4C75-BDD4-FD14D867C655}" type="presOf" srcId="{B651F6E3-6281-48DB-9319-2AEAFDAE7572}" destId="{619D679B-A015-4ECF-8348-D1034C574F40}" srcOrd="0" destOrd="0" presId="urn:microsoft.com/office/officeart/2005/8/layout/target3"/>
    <dgm:cxn modelId="{E8DD0018-7641-4E07-99C5-8DC5E04B364D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911C24B-9BF6-467B-AA84-86F9B0DF13CF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0FF53C2-D1EA-47B0-A615-C16571D39B33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E4D5587-A27E-4D2A-983E-C544355463EA}" type="presOf" srcId="{B651F6E3-6281-48DB-9319-2AEAFDAE7572}" destId="{6BB5E863-4638-4E1D-BFDE-399D028AC4ED}" srcOrd="1" destOrd="0" presId="urn:microsoft.com/office/officeart/2005/8/layout/target3"/>
    <dgm:cxn modelId="{3E8AD4E7-9179-4564-9DE4-6BAF3AA89DFC}" type="presOf" srcId="{D1D4F407-5343-4D3F-B5B9-D407B03CAEB4}" destId="{D005CE8C-CC26-4C3E-AC11-E15060ECD759}" srcOrd="0" destOrd="0" presId="urn:microsoft.com/office/officeart/2005/8/layout/target3"/>
    <dgm:cxn modelId="{D7B5D756-A53B-4C7E-8F61-DE1F6BE362CE}" type="presOf" srcId="{D8197B8C-B260-4A16-BDF4-0947B075E274}" destId="{25B08C86-7E15-44DC-BE7F-FFB55DD49D12}" srcOrd="0" destOrd="0" presId="urn:microsoft.com/office/officeart/2005/8/layout/target3"/>
    <dgm:cxn modelId="{75D72977-EDEA-49C2-ACC8-BEC3C3087F69}" type="presOf" srcId="{D1B46980-6531-4606-95E6-44980827E919}" destId="{6140AFEC-043D-4C43-A2F9-D0F5331DF3A3}" srcOrd="0" destOrd="0" presId="urn:microsoft.com/office/officeart/2005/8/layout/target3"/>
    <dgm:cxn modelId="{C45D050E-8CBE-4A0F-B89A-72DE4C1AC797}" type="presOf" srcId="{757F3AB3-0718-4624-B441-E567A8F0AB56}" destId="{333A1088-737F-45CB-B68E-254E46348037}" srcOrd="0" destOrd="0" presId="urn:microsoft.com/office/officeart/2005/8/layout/target3"/>
    <dgm:cxn modelId="{C52F89C7-EE27-473E-A9A6-EE82746DEEBC}" type="presOf" srcId="{4C35D32F-0EAB-4CD7-82EE-45574DC2A586}" destId="{8BEBB6EC-1DAA-4CAC-8A25-BC0FCBD5DBD5}" srcOrd="0" destOrd="0" presId="urn:microsoft.com/office/officeart/2005/8/layout/target3"/>
    <dgm:cxn modelId="{EB6E2399-DB11-47DF-80A7-94A94D931F5D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992F655-89FF-4248-A46F-AE3EB8933AE9}" type="presParOf" srcId="{333A1088-737F-45CB-B68E-254E46348037}" destId="{F5ABB229-8D3B-4694-996A-96F23CF14429}" srcOrd="0" destOrd="0" presId="urn:microsoft.com/office/officeart/2005/8/layout/target3"/>
    <dgm:cxn modelId="{D4C1CF2D-037F-4913-9F19-9917062215DC}" type="presParOf" srcId="{333A1088-737F-45CB-B68E-254E46348037}" destId="{F41139FD-01EE-4571-8B17-4FB00FC51163}" srcOrd="1" destOrd="0" presId="urn:microsoft.com/office/officeart/2005/8/layout/target3"/>
    <dgm:cxn modelId="{8A0559B3-D7E7-4062-8F60-DF7E870C0BF8}" type="presParOf" srcId="{333A1088-737F-45CB-B68E-254E46348037}" destId="{D005CE8C-CC26-4C3E-AC11-E15060ECD759}" srcOrd="2" destOrd="0" presId="urn:microsoft.com/office/officeart/2005/8/layout/target3"/>
    <dgm:cxn modelId="{5EB1ACC1-81E4-4FC0-9D2B-505FBD18FFA5}" type="presParOf" srcId="{333A1088-737F-45CB-B68E-254E46348037}" destId="{2C702D82-9B77-49B7-9568-BB8EB47C3372}" srcOrd="3" destOrd="0" presId="urn:microsoft.com/office/officeart/2005/8/layout/target3"/>
    <dgm:cxn modelId="{F46AF2D3-2198-429F-AC77-DC47F36BEC1C}" type="presParOf" srcId="{333A1088-737F-45CB-B68E-254E46348037}" destId="{A52A0455-90FF-4808-ABD0-F02540D31D5A}" srcOrd="4" destOrd="0" presId="urn:microsoft.com/office/officeart/2005/8/layout/target3"/>
    <dgm:cxn modelId="{242A8274-507D-45D1-80D9-14250A5F0791}" type="presParOf" srcId="{333A1088-737F-45CB-B68E-254E46348037}" destId="{6140AFEC-043D-4C43-A2F9-D0F5331DF3A3}" srcOrd="5" destOrd="0" presId="urn:microsoft.com/office/officeart/2005/8/layout/target3"/>
    <dgm:cxn modelId="{D26690DB-D6D2-4359-9D7E-2DDB792EA757}" type="presParOf" srcId="{333A1088-737F-45CB-B68E-254E46348037}" destId="{9358AC05-5D7D-4327-9F80-1AD486AEA664}" srcOrd="6" destOrd="0" presId="urn:microsoft.com/office/officeart/2005/8/layout/target3"/>
    <dgm:cxn modelId="{1133C805-14E1-4CFC-AA20-8A2D469767F8}" type="presParOf" srcId="{333A1088-737F-45CB-B68E-254E46348037}" destId="{313FC574-E1CD-4FB4-B054-0B805CE0447D}" srcOrd="7" destOrd="0" presId="urn:microsoft.com/office/officeart/2005/8/layout/target3"/>
    <dgm:cxn modelId="{BC5F7C4A-3D9E-4AFD-91B7-83ED2707273E}" type="presParOf" srcId="{333A1088-737F-45CB-B68E-254E46348037}" destId="{619D679B-A015-4ECF-8348-D1034C574F40}" srcOrd="8" destOrd="0" presId="urn:microsoft.com/office/officeart/2005/8/layout/target3"/>
    <dgm:cxn modelId="{1D378AC3-9AFC-44E9-A936-4A5DBF3F330B}" type="presParOf" srcId="{333A1088-737F-45CB-B68E-254E46348037}" destId="{322283A8-4A27-4CDA-BAE3-F381106A9174}" srcOrd="9" destOrd="0" presId="urn:microsoft.com/office/officeart/2005/8/layout/target3"/>
    <dgm:cxn modelId="{7E1B5C86-9044-4B24-B19B-3CED69EBFB15}" type="presParOf" srcId="{333A1088-737F-45CB-B68E-254E46348037}" destId="{FFC9F71D-1B4F-4AD9-A4A6-86ADEFC8AF5C}" srcOrd="10" destOrd="0" presId="urn:microsoft.com/office/officeart/2005/8/layout/target3"/>
    <dgm:cxn modelId="{D26072BA-F185-4841-B759-0AF2AC8C0167}" type="presParOf" srcId="{333A1088-737F-45CB-B68E-254E46348037}" destId="{25B08C86-7E15-44DC-BE7F-FFB55DD49D12}" srcOrd="11" destOrd="0" presId="urn:microsoft.com/office/officeart/2005/8/layout/target3"/>
    <dgm:cxn modelId="{516B6DC1-77DD-489E-A130-15F6DF91792F}" type="presParOf" srcId="{333A1088-737F-45CB-B68E-254E46348037}" destId="{76644BE8-9D7C-4C09-B250-3D10AF48CBB7}" srcOrd="12" destOrd="0" presId="urn:microsoft.com/office/officeart/2005/8/layout/target3"/>
    <dgm:cxn modelId="{8A7EA5C1-F420-47BF-B3C6-343BEAFB2F98}" type="presParOf" srcId="{333A1088-737F-45CB-B68E-254E46348037}" destId="{EE85B701-7295-41C0-BA7A-34D3756A2AE6}" srcOrd="13" destOrd="0" presId="urn:microsoft.com/office/officeart/2005/8/layout/target3"/>
    <dgm:cxn modelId="{893AED83-FFF0-415C-ABBB-207DAE03A96E}" type="presParOf" srcId="{333A1088-737F-45CB-B68E-254E46348037}" destId="{8BEBB6EC-1DAA-4CAC-8A25-BC0FCBD5DBD5}" srcOrd="14" destOrd="0" presId="urn:microsoft.com/office/officeart/2005/8/layout/target3"/>
    <dgm:cxn modelId="{2D85E4F2-8AA1-400F-9E9D-A4CF1F532D72}" type="presParOf" srcId="{333A1088-737F-45CB-B68E-254E46348037}" destId="{AED2198E-93D5-4001-81B4-73124B309672}" srcOrd="15" destOrd="0" presId="urn:microsoft.com/office/officeart/2005/8/layout/target3"/>
    <dgm:cxn modelId="{642F9CED-B1DE-49E9-B5A9-967353B94895}" type="presParOf" srcId="{333A1088-737F-45CB-B68E-254E46348037}" destId="{2BE915AB-18AA-4053-B92C-3BFC9ED204BB}" srcOrd="16" destOrd="0" presId="urn:microsoft.com/office/officeart/2005/8/layout/target3"/>
    <dgm:cxn modelId="{74A6E11D-BF3E-451E-A75E-F1EF2DE94717}" type="presParOf" srcId="{333A1088-737F-45CB-B68E-254E46348037}" destId="{6BB5E863-4638-4E1D-BFDE-399D028AC4ED}" srcOrd="17" destOrd="0" presId="urn:microsoft.com/office/officeart/2005/8/layout/target3"/>
    <dgm:cxn modelId="{5FF7E72C-C4AE-427E-AA02-AED7273FEA78}" type="presParOf" srcId="{333A1088-737F-45CB-B68E-254E46348037}" destId="{5A5FFA88-C948-4069-8E93-59FA12366E83}" srcOrd="18" destOrd="0" presId="urn:microsoft.com/office/officeart/2005/8/layout/target3"/>
    <dgm:cxn modelId="{D1D51DB5-734C-478B-BAEC-723F43DFCAD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 ŠKOLY: ZŠ a MŠ Osoblaha, příspěvková organizace</a:t>
          </a:r>
          <a:endParaRPr lang="cs-CZ" sz="1500" b="1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AUTOR: Mgr. Milada </a:t>
          </a:r>
          <a:r>
            <a:rPr lang="cs-CZ" sz="1500" b="1" kern="1200" dirty="0" err="1" smtClean="0"/>
            <a:t>Zetelová</a:t>
          </a:r>
          <a:endParaRPr lang="cs-CZ" sz="1500" b="1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NÁZEV:</a:t>
          </a:r>
          <a:r>
            <a:rPr lang="cs-CZ" sz="1500" b="1" kern="1200" baseline="0" dirty="0" smtClean="0"/>
            <a:t> VY_52_INOVACE_29_ FYZIKÁLNÍ VELIČINY </a:t>
          </a:r>
          <a:endParaRPr lang="cs-CZ" sz="1500" b="1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TEMA:  VZTLAKOVÁ SÍLA</a:t>
          </a:r>
          <a:endParaRPr lang="cs-CZ" sz="1500" b="1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ČÍSLO PROJEKTU: CZ.1.07/1.4.00/21.0816</a:t>
          </a:r>
          <a:endParaRPr lang="cs-CZ" sz="1500" b="1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3E0F-5BDC-4289-9560-9651526089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F6D8D-E7B3-4436-BC99-D9A4A394F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12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3E0F-5BDC-4289-9560-9651526089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F6D8D-E7B3-4436-BC99-D9A4A394F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99347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3E0F-5BDC-4289-9560-9651526089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F6D8D-E7B3-4436-BC99-D9A4A394F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7368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3E0F-5BDC-4289-9560-9651526089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F6D8D-E7B3-4436-BC99-D9A4A394F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464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3E0F-5BDC-4289-9560-9651526089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F6D8D-E7B3-4436-BC99-D9A4A394F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693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3E0F-5BDC-4289-9560-9651526089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F6D8D-E7B3-4436-BC99-D9A4A394F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66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3E0F-5BDC-4289-9560-9651526089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F6D8D-E7B3-4436-BC99-D9A4A394F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494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3E0F-5BDC-4289-9560-9651526089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F6D8D-E7B3-4436-BC99-D9A4A394F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553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3E0F-5BDC-4289-9560-9651526089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F6D8D-E7B3-4436-BC99-D9A4A394F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797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3E0F-5BDC-4289-9560-9651526089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F6D8D-E7B3-4436-BC99-D9A4A394F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497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63E0F-5BDC-4289-9560-9651526089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F6D8D-E7B3-4436-BC99-D9A4A394F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320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663E0F-5BDC-4289-9560-965152608983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6F6D8D-E7B3-4436-BC99-D9A4A394FF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955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b="1" dirty="0" smtClean="0"/>
              <a:t>VZTLAKOVÁ SÍLA - PROCVIČENÍ</a:t>
            </a:r>
            <a:endParaRPr lang="cs-CZ" b="1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3920492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70459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7265304"/>
              </p:ext>
            </p:extLst>
          </p:nvPr>
        </p:nvGraphicFramePr>
        <p:xfrm>
          <a:off x="457200" y="1600200"/>
          <a:ext cx="8363272" cy="33409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81636"/>
                <a:gridCol w="4181636"/>
              </a:tblGrid>
              <a:tr h="49987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Říjen 2011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49987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7.</a:t>
                      </a:r>
                      <a:endParaRPr lang="cs-CZ" sz="1800" dirty="0"/>
                    </a:p>
                  </a:txBody>
                  <a:tcPr marT="45740" marB="45740"/>
                </a:tc>
              </a:tr>
              <a:tr h="2341227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0" marB="4574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Žáci si procvičí vztlakovou sílu, kde a jak působí , na čem závisí, Archimédův zákon, jak se využívá, jak se vypočítá, kdy těleso plave, vznáší se, potopí se, jednotky.</a:t>
                      </a:r>
                      <a:endParaRPr lang="cs-CZ" sz="1800" dirty="0"/>
                    </a:p>
                  </a:txBody>
                  <a:tcPr marT="45740" marB="4574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4714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VZTLAKOVÁ SÍLA </a:t>
            </a:r>
            <a:br>
              <a:rPr lang="cs-CZ" b="1" dirty="0" smtClean="0"/>
            </a:br>
            <a:r>
              <a:rPr lang="cs-CZ" b="1" dirty="0" smtClean="0"/>
              <a:t>- procvičení -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2726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působí vztlaková 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A. všude kolem nás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B. v kapalinách a v plynech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8358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1432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SPRÁVNÁ ODPOVĚĎ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Student\Local Settings\Temporary Internet Files\Content.IE5\U9TIWNMA\MC900437978[1].wmf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276872"/>
            <a:ext cx="3026445" cy="25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7404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Vztlaková síla závisí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A. na hmotnosti tělesa a na hustotě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B. na objemu ponořené části tělesa a na   hustotě kapaliny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37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6197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SPRÁVNÁ ODPOVĚĎ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Documents and Settings\Student\Local Settings\Temporary Internet Files\Content.IE5\U9TIWNMA\MC90043797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276872"/>
            <a:ext cx="3026445" cy="25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1625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Archimédův zákon zní: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hlinkClick r:id="rId2" action="ppaction://hlinksldjump"/>
              </a:rPr>
              <a:t>A. </a:t>
            </a:r>
            <a:r>
              <a:rPr lang="cs-CZ" i="1" dirty="0" smtClean="0">
                <a:hlinkClick r:id="rId2" action="ppaction://hlinksldjump"/>
              </a:rPr>
              <a:t>Těleso ponořené do kapaliny je nadlehčováno silou, rovnající se tíze kapaliny stejného objemu jako je ponořená část tělesa.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hlinkClick r:id="rId3" action="ppaction://hlinksldjump"/>
              </a:rPr>
              <a:t>B.</a:t>
            </a:r>
            <a:r>
              <a:rPr lang="cs-CZ" i="1" dirty="0" smtClean="0">
                <a:hlinkClick r:id="rId3" action="ppaction://hlinksldjump"/>
              </a:rPr>
              <a:t> Těleso , které plave    v kapalině je nadlehčováno silou, rovnající se hmotnosti kapaliny stejného objemu jako je ponořená část tělesa.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305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3999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0855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SPRÁVNÁ ODPOVĚĎ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Documents and Settings\Student\Local Settings\Temporary Internet Files\Content.IE5\U9TIWNMA\MC900437978[1].wmf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060848"/>
            <a:ext cx="3600400" cy="3070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0969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Vzorec pro výpočet vztlakové síly 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A. </a:t>
            </a:r>
            <a:r>
              <a:rPr lang="cs-CZ" dirty="0">
                <a:hlinkClick r:id="rId2" action="ppaction://hlinksldjump"/>
              </a:rPr>
              <a:t>F </a:t>
            </a:r>
            <a:r>
              <a:rPr lang="cs-CZ" baseline="-25000" dirty="0" err="1">
                <a:hlinkClick r:id="rId2" action="ppaction://hlinksldjump"/>
              </a:rPr>
              <a:t>vz</a:t>
            </a:r>
            <a:r>
              <a:rPr lang="cs-CZ" dirty="0">
                <a:hlinkClick r:id="rId2" action="ppaction://hlinksldjump"/>
              </a:rPr>
              <a:t>= </a:t>
            </a:r>
            <a:r>
              <a:rPr lang="cs-CZ" dirty="0" smtClean="0">
                <a:hlinkClick r:id="rId2" action="ppaction://hlinksldjump"/>
              </a:rPr>
              <a:t>m. </a:t>
            </a:r>
            <a:r>
              <a:rPr lang="cs-CZ" dirty="0">
                <a:hlinkClick r:id="rId2" action="ppaction://hlinksldjump"/>
              </a:rPr>
              <a:t>ρ . </a:t>
            </a:r>
            <a:r>
              <a:rPr lang="cs-CZ" dirty="0" smtClean="0">
                <a:hlinkClick r:id="rId2" action="ppaction://hlinksldjump"/>
              </a:rPr>
              <a:t>G</a:t>
            </a:r>
            <a:endParaRPr lang="cs-CZ" dirty="0" smtClean="0"/>
          </a:p>
          <a:p>
            <a:r>
              <a:rPr lang="cs-CZ" dirty="0">
                <a:hlinkClick r:id="rId3" action="ppaction://hlinksldjump"/>
              </a:rPr>
              <a:t>B. F </a:t>
            </a:r>
            <a:r>
              <a:rPr lang="cs-CZ" baseline="-25000" dirty="0" err="1">
                <a:hlinkClick r:id="rId3" action="ppaction://hlinksldjump"/>
              </a:rPr>
              <a:t>vz</a:t>
            </a:r>
            <a:r>
              <a:rPr lang="cs-CZ" dirty="0">
                <a:hlinkClick r:id="rId3" action="ppaction://hlinksldjump"/>
              </a:rPr>
              <a:t>= V . ρ . g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615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903" y="-1"/>
            <a:ext cx="9143999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966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SPRÁVNÁ ODPOVĚĎ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Documents and Settings\Student\Local Settings\Temporary Internet Files\Content.IE5\TTIYBR1Q\MC900437978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636912"/>
            <a:ext cx="3242469" cy="2765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6662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Těleso plave když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A. má menší hustotu než kapalina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B. </a:t>
            </a:r>
            <a:r>
              <a:rPr lang="cs-CZ" dirty="0">
                <a:hlinkClick r:id="rId3" action="ppaction://hlinksldjump"/>
              </a:rPr>
              <a:t>m</a:t>
            </a:r>
            <a:r>
              <a:rPr lang="cs-CZ" dirty="0" smtClean="0">
                <a:hlinkClick r:id="rId3" action="ppaction://hlinksldjump"/>
              </a:rPr>
              <a:t>á větší hustotu než kapalina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C. má stejnou hustotu jako kapalina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1535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>
            <a:hlinkClick r:id="" action="ppaction://hlinkshowjump?jump=previous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3721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SPRÁVNÁ ODPOVĚĎ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933" y="1772816"/>
            <a:ext cx="3562817" cy="3040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9132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Těleso se vznáší když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A. má menší hustotu než kapalina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B. má stejnou hustotu jako kapalina</a:t>
            </a:r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C. má větší hustotu než kapalina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296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1429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SPRÁVNÁ ODPOVĚĎ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1662" y="1916832"/>
            <a:ext cx="3394088" cy="2896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25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Těleso se potopí když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 action="ppaction://hlinksldjump"/>
              </a:rPr>
              <a:t>A. má menší hustotu než kapalina</a:t>
            </a:r>
            <a:endParaRPr lang="cs-CZ" dirty="0"/>
          </a:p>
          <a:p>
            <a:r>
              <a:rPr lang="cs-CZ" dirty="0">
                <a:hlinkClick r:id="rId3" action="ppaction://hlinksldjump"/>
              </a:rPr>
              <a:t>B. má větší hustotu než kapalina</a:t>
            </a:r>
            <a:endParaRPr lang="cs-CZ" dirty="0"/>
          </a:p>
          <a:p>
            <a:r>
              <a:rPr lang="cs-CZ" dirty="0">
                <a:hlinkClick r:id="rId2" action="ppaction://hlinksldjump"/>
              </a:rPr>
              <a:t>C. má stejnou hustotu jako kapalina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66339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1276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Správná odpověď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204864"/>
            <a:ext cx="3647181" cy="3112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1235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Jednotka vztlakové síly 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A. 1 Pa</a:t>
            </a:r>
            <a:endParaRPr lang="cs-CZ" dirty="0" smtClean="0"/>
          </a:p>
          <a:p>
            <a:r>
              <a:rPr lang="cs-CZ" dirty="0" smtClean="0">
                <a:hlinkClick r:id="rId3" action="ppaction://hlinksldjump"/>
              </a:rPr>
              <a:t>B. </a:t>
            </a:r>
            <a:r>
              <a:rPr lang="cs-CZ" dirty="0" smtClean="0">
                <a:hlinkClick r:id="rId3" action="ppaction://hlinksldjump"/>
              </a:rPr>
              <a:t>1N</a:t>
            </a:r>
            <a:endParaRPr lang="cs-CZ" dirty="0" smtClean="0"/>
          </a:p>
          <a:p>
            <a:r>
              <a:rPr lang="cs-CZ" dirty="0" smtClean="0">
                <a:hlinkClick r:id="rId2" action="ppaction://hlinksldjump"/>
              </a:rPr>
              <a:t>C. 1 kg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2963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361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Správná odpověď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18" name="Picture 2">
            <a:hlinkClick r:id="rId2" action="ppaction://hlinksldjump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933" y="1772816"/>
            <a:ext cx="3562817" cy="3040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208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 PEZENTACE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</a:t>
            </a:r>
            <a:r>
              <a:rPr lang="cs-CZ" dirty="0"/>
              <a:t>ZDROJE</a:t>
            </a:r>
          </a:p>
          <a:p>
            <a:r>
              <a:rPr lang="cs-CZ" dirty="0"/>
              <a:t>Klipart MS Office 2010</a:t>
            </a:r>
          </a:p>
          <a:p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5539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312</Words>
  <Application>Microsoft Office PowerPoint</Application>
  <PresentationFormat>Předvádění na obrazovce (4:3)</PresentationFormat>
  <Paragraphs>60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Prezentace aplikace PowerPoint</vt:lpstr>
      <vt:lpstr>Prezentace aplikace PowerPoint</vt:lpstr>
      <vt:lpstr>VZTLAKOVÁ SÍLA  - procvičení -</vt:lpstr>
      <vt:lpstr>Kde působí vztlaková síla</vt:lpstr>
      <vt:lpstr>Prezentace aplikace PowerPoint</vt:lpstr>
      <vt:lpstr>SPRÁVNÁ ODPOVĚĎ</vt:lpstr>
      <vt:lpstr>Vztlaková síla závisí </vt:lpstr>
      <vt:lpstr>Prezentace aplikace PowerPoint</vt:lpstr>
      <vt:lpstr>SPRÁVNÁ ODPOVĚĎ</vt:lpstr>
      <vt:lpstr>Archimédův zákon zní:</vt:lpstr>
      <vt:lpstr>Prezentace aplikace PowerPoint</vt:lpstr>
      <vt:lpstr>SPRÁVNÁ ODPOVĚĎ</vt:lpstr>
      <vt:lpstr>Vzorec pro výpočet vztlakové síly je</vt:lpstr>
      <vt:lpstr>Prezentace aplikace PowerPoint</vt:lpstr>
      <vt:lpstr>SPRÁVNÁ ODPOVĚĎ</vt:lpstr>
      <vt:lpstr>Těleso plave když</vt:lpstr>
      <vt:lpstr>Prezentace aplikace PowerPoint</vt:lpstr>
      <vt:lpstr>SPRÁVNÁ ODPOVĚĎ</vt:lpstr>
      <vt:lpstr>Těleso se vznáší když</vt:lpstr>
      <vt:lpstr>Prezentace aplikace PowerPoint</vt:lpstr>
      <vt:lpstr>SPRÁVNÁ ODPOVĚĎ</vt:lpstr>
      <vt:lpstr>Těleso se potopí když</vt:lpstr>
      <vt:lpstr>Prezentace aplikace PowerPoint</vt:lpstr>
      <vt:lpstr>Správná odpověď</vt:lpstr>
      <vt:lpstr>Jednotka vztlakové síly je</vt:lpstr>
      <vt:lpstr>Prezentace aplikace PowerPoint</vt:lpstr>
      <vt:lpstr>Správná odpověď</vt:lpstr>
      <vt:lpstr>KONEC PEZENTACE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XXX</dc:creator>
  <cp:lastModifiedBy>JZ</cp:lastModifiedBy>
  <cp:revision>51</cp:revision>
  <dcterms:created xsi:type="dcterms:W3CDTF">2012-04-01T15:35:07Z</dcterms:created>
  <dcterms:modified xsi:type="dcterms:W3CDTF">2012-06-05T20:34:26Z</dcterms:modified>
</cp:coreProperties>
</file>