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92" r:id="rId3"/>
    <p:sldId id="293" r:id="rId4"/>
    <p:sldId id="294" r:id="rId5"/>
    <p:sldId id="300" r:id="rId6"/>
    <p:sldId id="302" r:id="rId7"/>
    <p:sldId id="295" r:id="rId8"/>
    <p:sldId id="301" r:id="rId9"/>
    <p:sldId id="297" r:id="rId10"/>
    <p:sldId id="296" r:id="rId11"/>
    <p:sldId id="304" r:id="rId12"/>
    <p:sldId id="306" r:id="rId13"/>
    <p:sldId id="308" r:id="rId14"/>
    <p:sldId id="309" r:id="rId15"/>
    <p:sldId id="310" r:id="rId16"/>
    <p:sldId id="307" r:id="rId17"/>
    <p:sldId id="303" r:id="rId18"/>
    <p:sldId id="298" r:id="rId19"/>
    <p:sldId id="264" r:id="rId20"/>
    <p:sldId id="291" r:id="rId21"/>
    <p:sldId id="299" r:id="rId22"/>
    <p:sldId id="30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akousk%C3%A1_c%C3%ADsa%C5%99sk%C3%A1_hymna" TargetMode="External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Documents%20and%20Settings\soldanova\Plocha\hymna.mp3" TargetMode="Externa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VY_32_INOVACE_12C_16_Vznik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Rakouska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-Uherska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28. 5. 2012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8.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učiva. DUM zobrazuje žákům situaci v 2. polovině 19. století v Rakousku – Uhersku i přes mapy, obrazové a zvukové vyjádření symbolů tohoto soustátí.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717032"/>
            <a:ext cx="7772400" cy="1500187"/>
          </a:xfrm>
        </p:spPr>
        <p:txBody>
          <a:bodyPr>
            <a:noAutofit/>
          </a:bodyPr>
          <a:lstStyle/>
          <a:p>
            <a:pPr algn="ctr"/>
            <a:r>
              <a:rPr lang="cs-CZ" sz="6600" i="1" dirty="0" smtClean="0">
                <a:solidFill>
                  <a:srgbClr val="C00000"/>
                </a:solidFill>
                <a:latin typeface="Bookman Old Style" pitchFamily="18" charset="0"/>
              </a:rPr>
              <a:t>Vznik Rakouska - Uherska    </a:t>
            </a:r>
          </a:p>
          <a:p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1960" y="1340768"/>
            <a:ext cx="4629200" cy="3456384"/>
          </a:xfrm>
        </p:spPr>
        <p:txBody>
          <a:bodyPr>
            <a:noAutofit/>
          </a:bodyPr>
          <a:lstStyle/>
          <a:p>
            <a:pPr lvl="0"/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>František Josef I. (1848- 1916)</a:t>
            </a:r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> </a:t>
            </a:r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>- v</a:t>
            </a:r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> čele rakouské monarchie </a:t>
            </a:r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/>
            </a:r>
            <a:b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</a:br>
            <a:endParaRPr lang="cs-CZ" sz="35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pic>
        <p:nvPicPr>
          <p:cNvPr id="6" name="Zástupný symbol pro obsah 5" descr="395px-Pietzner,_Carl_(1853-1927)_-_Emperor_Franz_Josef_I_-_ca_18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5" y="199634"/>
            <a:ext cx="3960440" cy="601585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1866 </a:t>
            </a:r>
            <a:r>
              <a:rPr lang="cs-CZ" dirty="0" err="1" smtClean="0">
                <a:solidFill>
                  <a:srgbClr val="C00000"/>
                </a:solidFill>
                <a:latin typeface="Bookman Old Style" pitchFamily="18" charset="0"/>
              </a:rPr>
              <a:t>prusko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- rakouská válka</a:t>
            </a:r>
            <a:endParaRPr lang="cs-CZ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cs-CZ" i="1" dirty="0" smtClean="0">
                <a:latin typeface="Bookman Old Style" pitchFamily="18" charset="0"/>
              </a:rPr>
              <a:t>prohra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smtClean="0">
                <a:latin typeface="Bookman Old Style" pitchFamily="18" charset="0"/>
              </a:rPr>
              <a:t>rakouské monarchie</a:t>
            </a:r>
          </a:p>
          <a:p>
            <a:pPr lvl="0" algn="just">
              <a:lnSpc>
                <a:spcPct val="150000"/>
              </a:lnSpc>
            </a:pPr>
            <a:r>
              <a:rPr lang="cs-CZ" i="1" dirty="0" smtClean="0">
                <a:latin typeface="Bookman Old Style" pitchFamily="18" charset="0"/>
              </a:rPr>
              <a:t>oslabení</a:t>
            </a:r>
            <a:r>
              <a:rPr lang="cs-CZ" dirty="0" smtClean="0">
                <a:latin typeface="Bookman Old Style" pitchFamily="18" charset="0"/>
              </a:rPr>
              <a:t> ekonomiky i císařské pozice 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Rakousko </a:t>
            </a:r>
            <a:r>
              <a:rPr lang="cs-CZ" dirty="0" smtClean="0">
                <a:latin typeface="Bookman Old Style" pitchFamily="18" charset="0"/>
              </a:rPr>
              <a:t>  nuceno    </a:t>
            </a:r>
            <a:r>
              <a:rPr lang="cs-CZ" i="1" dirty="0" smtClean="0">
                <a:latin typeface="Bookman Old Style" pitchFamily="18" charset="0"/>
              </a:rPr>
              <a:t>vystoupit </a:t>
            </a:r>
            <a:r>
              <a:rPr lang="cs-CZ" i="1" dirty="0" smtClean="0">
                <a:latin typeface="Bookman Old Style" pitchFamily="18" charset="0"/>
              </a:rPr>
              <a:t>z </a:t>
            </a:r>
            <a:r>
              <a:rPr lang="cs-CZ" i="1" dirty="0" smtClean="0">
                <a:latin typeface="Bookman Old Style" pitchFamily="18" charset="0"/>
              </a:rPr>
              <a:t>  Německého  spolku</a:t>
            </a:r>
            <a:endParaRPr lang="cs-CZ" i="1" dirty="0" smtClean="0">
              <a:latin typeface="Bookman Old Style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cs-CZ" i="1" dirty="0" smtClean="0">
                <a:latin typeface="Bookman Old Style" pitchFamily="18" charset="0"/>
              </a:rPr>
              <a:t>Rakousko </a:t>
            </a:r>
            <a:r>
              <a:rPr lang="cs-CZ" i="1" dirty="0" smtClean="0">
                <a:latin typeface="Bookman Old Style" pitchFamily="18" charset="0"/>
              </a:rPr>
              <a:t>– uherské vyrovnání </a:t>
            </a:r>
            <a:r>
              <a:rPr lang="cs-CZ" dirty="0" smtClean="0">
                <a:latin typeface="Bookman Old Style" pitchFamily="18" charset="0"/>
              </a:rPr>
              <a:t>= vznik Rakouska – Uherska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5000" r="-3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32656"/>
            <a:ext cx="4140877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500" b="1" i="1" dirty="0" smtClean="0">
                <a:latin typeface="Bookman Old Style" pitchFamily="18" charset="0"/>
              </a:rPr>
              <a:t>Prusko-rakouská válka</a:t>
            </a:r>
            <a:endParaRPr lang="cs-CZ" sz="2500" i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660232" y="4653136"/>
            <a:ext cx="24837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dirty="0" smtClean="0"/>
              <a:t>Válčící strany</a:t>
            </a:r>
            <a:r>
              <a:rPr lang="cs-CZ" sz="1500" dirty="0" smtClean="0"/>
              <a:t/>
            </a:r>
            <a:br>
              <a:rPr lang="cs-CZ" sz="1500" dirty="0" smtClean="0"/>
            </a:br>
            <a:r>
              <a:rPr lang="cs-CZ" sz="1500" b="1" dirty="0" smtClean="0"/>
              <a:t>Tmavá modrá</a:t>
            </a:r>
            <a:r>
              <a:rPr lang="cs-CZ" sz="1500" dirty="0" smtClean="0"/>
              <a:t>:Prusko</a:t>
            </a:r>
            <a:br>
              <a:rPr lang="cs-CZ" sz="1500" dirty="0" smtClean="0"/>
            </a:br>
            <a:r>
              <a:rPr lang="cs-CZ" sz="1500" b="1" dirty="0" smtClean="0"/>
              <a:t>Světle modrá</a:t>
            </a:r>
            <a:r>
              <a:rPr lang="cs-CZ" sz="1500" dirty="0" smtClean="0"/>
              <a:t>: Spojenci Pruska</a:t>
            </a:r>
            <a:br>
              <a:rPr lang="cs-CZ" sz="1500" dirty="0" smtClean="0"/>
            </a:br>
            <a:r>
              <a:rPr lang="cs-CZ" sz="1500" b="1" dirty="0" smtClean="0"/>
              <a:t>Červená</a:t>
            </a:r>
            <a:r>
              <a:rPr lang="cs-CZ" sz="1500" dirty="0" smtClean="0"/>
              <a:t>: Rakousko</a:t>
            </a:r>
            <a:br>
              <a:rPr lang="cs-CZ" sz="1500" dirty="0" smtClean="0"/>
            </a:br>
            <a:r>
              <a:rPr lang="cs-CZ" sz="1500" b="1" dirty="0" smtClean="0"/>
              <a:t>Růžová</a:t>
            </a:r>
            <a:r>
              <a:rPr lang="cs-CZ" sz="1500" dirty="0" smtClean="0"/>
              <a:t>: Spojenci Rakouska</a:t>
            </a:r>
            <a:br>
              <a:rPr lang="cs-CZ" sz="1500" dirty="0" smtClean="0"/>
            </a:br>
            <a:r>
              <a:rPr lang="cs-CZ" sz="1500" b="1" dirty="0" smtClean="0"/>
              <a:t>Zelená</a:t>
            </a:r>
            <a:r>
              <a:rPr lang="cs-CZ" sz="1500" dirty="0" smtClean="0"/>
              <a:t>: Neutrální</a:t>
            </a:r>
            <a:br>
              <a:rPr lang="cs-CZ" sz="1500" dirty="0" smtClean="0"/>
            </a:br>
            <a:r>
              <a:rPr lang="cs-CZ" sz="1500" b="1" dirty="0" smtClean="0"/>
              <a:t>Žlutá</a:t>
            </a:r>
            <a:r>
              <a:rPr lang="cs-CZ" sz="1500" dirty="0" smtClean="0"/>
              <a:t>: </a:t>
            </a:r>
            <a:r>
              <a:rPr lang="cs-CZ" sz="1500" dirty="0" err="1" smtClean="0"/>
              <a:t>Šlesvicko</a:t>
            </a:r>
            <a:r>
              <a:rPr lang="cs-CZ" sz="1500" dirty="0" smtClean="0"/>
              <a:t>-Holštýnsko</a:t>
            </a:r>
            <a:endParaRPr lang="cs-CZ" sz="1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Rakousko -  Uhersko</a:t>
            </a:r>
            <a:b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</a:br>
            <a:endParaRPr lang="cs-CZ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>
              <a:lnSpc>
                <a:spcPct val="170000"/>
              </a:lnSpc>
            </a:pPr>
            <a:r>
              <a:rPr lang="cs-CZ" sz="7500" dirty="0" smtClean="0">
                <a:latin typeface="Bookman Old Style" pitchFamily="18" charset="0"/>
              </a:rPr>
              <a:t>vznik 1867</a:t>
            </a:r>
          </a:p>
          <a:p>
            <a:pPr lvl="0">
              <a:lnSpc>
                <a:spcPct val="170000"/>
              </a:lnSpc>
            </a:pPr>
            <a:r>
              <a:rPr lang="cs-CZ" sz="7500" dirty="0" err="1" smtClean="0">
                <a:latin typeface="Bookman Old Style" pitchFamily="18" charset="0"/>
              </a:rPr>
              <a:t>dvoustátí</a:t>
            </a:r>
            <a:r>
              <a:rPr lang="cs-CZ" sz="7500" dirty="0" smtClean="0">
                <a:latin typeface="Bookman Old Style" pitchFamily="18" charset="0"/>
              </a:rPr>
              <a:t>: Předlitavsko a </a:t>
            </a:r>
            <a:r>
              <a:rPr lang="cs-CZ" sz="7500" dirty="0" smtClean="0">
                <a:latin typeface="Bookman Old Style" pitchFamily="18" charset="0"/>
              </a:rPr>
              <a:t>Zalitavsko  </a:t>
            </a:r>
            <a:r>
              <a:rPr lang="cs-CZ" sz="7500" i="1" dirty="0" smtClean="0">
                <a:latin typeface="Bookman Old Style" pitchFamily="18" charset="0"/>
              </a:rPr>
              <a:t>(řeka </a:t>
            </a:r>
            <a:r>
              <a:rPr lang="cs-CZ" sz="7500" i="1" dirty="0" err="1" smtClean="0">
                <a:latin typeface="Bookman Old Style" pitchFamily="18" charset="0"/>
              </a:rPr>
              <a:t>Litava</a:t>
            </a:r>
            <a:r>
              <a:rPr lang="cs-CZ" sz="7500" i="1" dirty="0" smtClean="0">
                <a:latin typeface="Bookman Old Style" pitchFamily="18" charset="0"/>
              </a:rPr>
              <a:t>)</a:t>
            </a:r>
          </a:p>
          <a:p>
            <a:pPr lvl="0">
              <a:lnSpc>
                <a:spcPct val="170000"/>
              </a:lnSpc>
            </a:pPr>
            <a:r>
              <a:rPr lang="cs-CZ" sz="7500" dirty="0" smtClean="0">
                <a:latin typeface="Bookman Old Style" pitchFamily="18" charset="0"/>
              </a:rPr>
              <a:t>2 samostatné státy – společný panovník, měna, armáda a zahraniční politika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23728" y="980728"/>
            <a:ext cx="1421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Předlitavsko  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780928"/>
            <a:ext cx="1099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Zalitavsko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Bosna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Rakousko -  Uhersko</a:t>
            </a:r>
            <a:b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000" b="0" i="1" dirty="0" smtClean="0">
                <a:latin typeface="Bookman Old Style" pitchFamily="18" charset="0"/>
              </a:rPr>
              <a:t>Předlitavsko</a:t>
            </a:r>
            <a:endParaRPr lang="cs-CZ" sz="3000" b="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lnSpc>
                <a:spcPct val="170000"/>
              </a:lnSpc>
            </a:pPr>
            <a:r>
              <a:rPr lang="cs-CZ" dirty="0" smtClean="0">
                <a:latin typeface="Bookman Old Style" pitchFamily="18" charset="0"/>
              </a:rPr>
              <a:t> Rakousko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latin typeface="Bookman Old Style" pitchFamily="18" charset="0"/>
              </a:rPr>
              <a:t> české </a:t>
            </a:r>
            <a:r>
              <a:rPr lang="cs-CZ" dirty="0" smtClean="0">
                <a:latin typeface="Bookman Old Style" pitchFamily="18" charset="0"/>
              </a:rPr>
              <a:t>země                                                 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latin typeface="Bookman Old Style" pitchFamily="18" charset="0"/>
              </a:rPr>
              <a:t> alpské země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Halič</a:t>
            </a:r>
            <a:endParaRPr lang="cs-CZ" dirty="0" smtClean="0">
              <a:latin typeface="Bookman Old Style" pitchFamily="18" charset="0"/>
            </a:endParaRPr>
          </a:p>
          <a:p>
            <a:pPr>
              <a:lnSpc>
                <a:spcPct val="170000"/>
              </a:lnSpc>
            </a:pPr>
            <a:r>
              <a:rPr lang="cs-CZ" dirty="0" smtClean="0">
                <a:latin typeface="Bookman Old Style" pitchFamily="18" charset="0"/>
              </a:rPr>
              <a:t> Bukovina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000" b="0" i="1" dirty="0" smtClean="0"/>
              <a:t>Zalitavsko</a:t>
            </a:r>
            <a:endParaRPr lang="cs-CZ" sz="3000" b="0" i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0">
              <a:lnSpc>
                <a:spcPct val="170000"/>
              </a:lnSpc>
            </a:pPr>
            <a:r>
              <a:rPr lang="cs-CZ" dirty="0" smtClean="0">
                <a:latin typeface="Bookman Old Style" pitchFamily="18" charset="0"/>
              </a:rPr>
              <a:t>Uherské království</a:t>
            </a:r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Rakousko -  Uhersko</a:t>
            </a:r>
            <a:b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</a:br>
            <a:endParaRPr lang="cs-CZ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2800" b="1" dirty="0" smtClean="0">
                <a:latin typeface="Bookman Old Style" pitchFamily="18" charset="0"/>
              </a:rPr>
              <a:t>1867 nová ústava</a:t>
            </a:r>
            <a:r>
              <a:rPr lang="cs-CZ" sz="2800" dirty="0" smtClean="0">
                <a:latin typeface="Bookman Old Style" pitchFamily="18" charset="0"/>
              </a:rPr>
              <a:t> pro Předlitavsko </a:t>
            </a:r>
            <a:endParaRPr lang="cs-CZ" sz="2800" dirty="0" smtClean="0">
              <a:latin typeface="Bookman Old Style" pitchFamily="18" charset="0"/>
            </a:endParaRPr>
          </a:p>
          <a:p>
            <a:pPr lvl="0">
              <a:buNone/>
            </a:pPr>
            <a:r>
              <a:rPr lang="cs-CZ" sz="2800" dirty="0" smtClean="0">
                <a:latin typeface="Bookman Old Style" pitchFamily="18" charset="0"/>
              </a:rPr>
              <a:t>	</a:t>
            </a:r>
            <a:r>
              <a:rPr lang="cs-CZ" sz="2800" dirty="0" smtClean="0">
                <a:latin typeface="Bookman Old Style" pitchFamily="18" charset="0"/>
              </a:rPr>
              <a:t>	   (platnost </a:t>
            </a:r>
            <a:r>
              <a:rPr lang="cs-CZ" sz="2800" dirty="0" smtClean="0">
                <a:latin typeface="Bookman Old Style" pitchFamily="18" charset="0"/>
              </a:rPr>
              <a:t>až do roku 1918)</a:t>
            </a:r>
          </a:p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                       </a:t>
            </a:r>
            <a:r>
              <a:rPr lang="cs-CZ" sz="2800" b="1" dirty="0" smtClean="0">
                <a:latin typeface="Bookman Old Style" pitchFamily="18" charset="0"/>
              </a:rPr>
              <a:t>↓   </a:t>
            </a:r>
            <a:r>
              <a:rPr lang="cs-CZ" sz="2800" dirty="0" smtClean="0">
                <a:latin typeface="Bookman Old Style" pitchFamily="18" charset="0"/>
              </a:rPr>
              <a:t>                           </a:t>
            </a:r>
          </a:p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	</a:t>
            </a:r>
            <a:r>
              <a:rPr lang="cs-CZ" sz="2800" dirty="0" smtClean="0">
                <a:latin typeface="Arial Black"/>
              </a:rPr>
              <a:t>◦ </a:t>
            </a:r>
            <a:r>
              <a:rPr lang="cs-CZ" sz="2800" dirty="0" smtClean="0">
                <a:latin typeface="Bookman Old Style" pitchFamily="18" charset="0"/>
              </a:rPr>
              <a:t>rovnost </a:t>
            </a:r>
            <a:r>
              <a:rPr lang="cs-CZ" sz="2800" dirty="0" smtClean="0">
                <a:latin typeface="Bookman Old Style" pitchFamily="18" charset="0"/>
              </a:rPr>
              <a:t>občanů před zákonem</a:t>
            </a:r>
          </a:p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 	</a:t>
            </a:r>
            <a:r>
              <a:rPr lang="cs-CZ" sz="2800" dirty="0" smtClean="0">
                <a:latin typeface="Arial Black"/>
              </a:rPr>
              <a:t>◦ </a:t>
            </a:r>
            <a:r>
              <a:rPr lang="cs-CZ" sz="2800" dirty="0" smtClean="0">
                <a:latin typeface="Bookman Old Style" pitchFamily="18" charset="0"/>
              </a:rPr>
              <a:t>náboženská svoboda</a:t>
            </a:r>
          </a:p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 </a:t>
            </a:r>
            <a:r>
              <a:rPr lang="cs-CZ" sz="2800" dirty="0" smtClean="0">
                <a:latin typeface="Bookman Old Style" pitchFamily="18" charset="0"/>
              </a:rPr>
              <a:t>	</a:t>
            </a:r>
            <a:r>
              <a:rPr lang="cs-CZ" sz="2800" dirty="0" smtClean="0">
                <a:latin typeface="Arial Black"/>
              </a:rPr>
              <a:t>◦</a:t>
            </a:r>
            <a:r>
              <a:rPr lang="cs-CZ" sz="2800" dirty="0" smtClean="0">
                <a:latin typeface="Bookman Old Style" pitchFamily="18" charset="0"/>
              </a:rPr>
              <a:t> volnost pohybu</a:t>
            </a:r>
          </a:p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 </a:t>
            </a:r>
            <a:r>
              <a:rPr lang="cs-CZ" sz="2800" dirty="0" smtClean="0">
                <a:latin typeface="Bookman Old Style" pitchFamily="18" charset="0"/>
              </a:rPr>
              <a:t>	</a:t>
            </a:r>
            <a:r>
              <a:rPr lang="cs-CZ" sz="2800" dirty="0" smtClean="0">
                <a:latin typeface="Arial Black"/>
              </a:rPr>
              <a:t>◦</a:t>
            </a:r>
            <a:r>
              <a:rPr lang="cs-CZ" sz="2800" dirty="0" smtClean="0">
                <a:latin typeface="Bookman Old Style" pitchFamily="18" charset="0"/>
              </a:rPr>
              <a:t> volební </a:t>
            </a:r>
            <a:r>
              <a:rPr lang="cs-CZ" sz="2800" dirty="0" smtClean="0">
                <a:latin typeface="Bookman Old Style" pitchFamily="18" charset="0"/>
              </a:rPr>
              <a:t>právo pro </a:t>
            </a:r>
            <a:r>
              <a:rPr lang="cs-CZ" sz="2800" dirty="0" smtClean="0">
                <a:latin typeface="Bookman Old Style" pitchFamily="18" charset="0"/>
              </a:rPr>
              <a:t>majetné</a:t>
            </a:r>
          </a:p>
          <a:p>
            <a:pPr>
              <a:buNone/>
            </a:pPr>
            <a:endParaRPr lang="cs-CZ" sz="2800" dirty="0" smtClean="0">
              <a:latin typeface="Bookman Old Style" pitchFamily="18" charset="0"/>
            </a:endParaRPr>
          </a:p>
          <a:p>
            <a:pPr lvl="0" algn="just"/>
            <a:r>
              <a:rPr lang="cs-CZ" sz="2800" i="1" dirty="0" smtClean="0">
                <a:latin typeface="Bookman Old Style" pitchFamily="18" charset="0"/>
              </a:rPr>
              <a:t>Zájem</a:t>
            </a:r>
            <a:r>
              <a:rPr lang="cs-CZ" sz="2800" dirty="0" smtClean="0">
                <a:latin typeface="Bookman Old Style" pitchFamily="18" charset="0"/>
              </a:rPr>
              <a:t> Rakouska – Uherska i Ruska </a:t>
            </a:r>
            <a:r>
              <a:rPr lang="cs-CZ" sz="2800" i="1" dirty="0" smtClean="0">
                <a:latin typeface="Bookman Old Style" pitchFamily="18" charset="0"/>
              </a:rPr>
              <a:t>o </a:t>
            </a:r>
            <a:r>
              <a:rPr lang="cs-CZ" sz="2800" i="1" dirty="0" smtClean="0">
                <a:latin typeface="Bookman Old Style" pitchFamily="18" charset="0"/>
              </a:rPr>
              <a:t>Balkán </a:t>
            </a:r>
            <a:r>
              <a:rPr lang="cs-CZ" sz="2800" dirty="0" smtClean="0">
                <a:latin typeface="Bookman Old Style" pitchFamily="18" charset="0"/>
              </a:rPr>
              <a:t>→ </a:t>
            </a:r>
            <a:r>
              <a:rPr lang="cs-CZ" sz="2800" i="1" dirty="0" smtClean="0">
                <a:latin typeface="Bookman Old Style" pitchFamily="18" charset="0"/>
              </a:rPr>
              <a:t>zhoršení</a:t>
            </a:r>
            <a:r>
              <a:rPr lang="cs-CZ" sz="2800" dirty="0" smtClean="0">
                <a:latin typeface="Bookman Old Style" pitchFamily="18" charset="0"/>
              </a:rPr>
              <a:t> </a:t>
            </a:r>
            <a:r>
              <a:rPr lang="cs-CZ" sz="2800" dirty="0" smtClean="0">
                <a:latin typeface="Bookman Old Style" pitchFamily="18" charset="0"/>
              </a:rPr>
              <a:t>vztahů s Ruskem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24128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Rakouska Uherska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38px-Smaller_Coat_of_Arms_of_Austria_(1815)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476672"/>
            <a:ext cx="4171950" cy="57054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429309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Bookman Old Style" pitchFamily="18" charset="0"/>
              </a:rPr>
              <a:t>Znak Rakouska Uherska</a:t>
            </a:r>
            <a:endParaRPr lang="cs-CZ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Velký a malý znak Rakouska Uherska</a:t>
            </a:r>
            <a:endParaRPr lang="cs-CZ" dirty="0"/>
          </a:p>
        </p:txBody>
      </p:sp>
      <p:pic>
        <p:nvPicPr>
          <p:cNvPr id="5" name="Zástupný symbol pro obsah 4" descr="1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74426" y="1600200"/>
            <a:ext cx="3604147" cy="4525963"/>
          </a:xfrm>
        </p:spPr>
      </p:pic>
      <p:pic>
        <p:nvPicPr>
          <p:cNvPr id="6" name="Zástupný symbol pro obsah 5" descr="2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06983" y="1600200"/>
            <a:ext cx="352103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a malý znak Předlitavska</a:t>
            </a:r>
            <a:endParaRPr lang="cs-CZ" dirty="0"/>
          </a:p>
        </p:txBody>
      </p:sp>
      <p:pic>
        <p:nvPicPr>
          <p:cNvPr id="5" name="Zástupný symbol pro obsah 4" descr="3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483196"/>
            <a:ext cx="4038600" cy="2759970"/>
          </a:xfrm>
        </p:spPr>
      </p:pic>
      <p:pic>
        <p:nvPicPr>
          <p:cNvPr id="6" name="Zástupný symbol pro obsah 5" descr="4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33198" y="1600200"/>
            <a:ext cx="386860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a malý znak Uher</a:t>
            </a:r>
            <a:endParaRPr lang="cs-CZ" dirty="0"/>
          </a:p>
        </p:txBody>
      </p:sp>
      <p:pic>
        <p:nvPicPr>
          <p:cNvPr id="5" name="Zástupný symbol pro obsah 4" descr="5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485795"/>
            <a:ext cx="4038600" cy="2754772"/>
          </a:xfrm>
        </p:spPr>
      </p:pic>
      <p:pic>
        <p:nvPicPr>
          <p:cNvPr id="6" name="Zástupný symbol pro obsah 5" descr="6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97976" y="1600200"/>
            <a:ext cx="2339048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  <a:t>Rakouská </a:t>
            </a:r>
            <a:b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  <a:t>císařská </a:t>
            </a:r>
            <a:b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8000" dirty="0" smtClean="0">
                <a:solidFill>
                  <a:srgbClr val="C00000"/>
                </a:solidFill>
                <a:latin typeface="Bookman Old Style" pitchFamily="18" charset="0"/>
              </a:rPr>
              <a:t>hymna</a:t>
            </a:r>
            <a:endParaRPr lang="cs-CZ" sz="80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>
            <a:normAutofit/>
          </a:bodyPr>
          <a:lstStyle/>
          <a:p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http://cs.wikipedia.org/wiki/Rakousk%C3%A1_c%C3%ADsa%C5%99sk%C3%A1_hymna</a:t>
            </a:r>
            <a:endParaRPr lang="cs-CZ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hymna.mp3">
            <a:hlinkClick r:id="" action="ppaction://media"/>
          </p:cNvPr>
          <p:cNvPicPr>
            <a:picLocks noGrp="1" noRot="1" noChangeAspect="1"/>
          </p:cNvPicPr>
          <p:nvPr>
            <p:ph idx="4294967295"/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6660232" y="429309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1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Rakouské císařské korunovační klenoty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800px-Sceptre_and_Orb_and_Imperial_Crown_of_Austri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772816"/>
            <a:ext cx="6012160" cy="4509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Svatoštěpánská 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koruna Království Uherského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zasvěcena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sv. Štěpánovi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nejdůležitější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dirty="0" smtClean="0">
                <a:latin typeface="Bookman Old Style" pitchFamily="18" charset="0"/>
              </a:rPr>
              <a:t> 	součástí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dirty="0" smtClean="0">
                <a:latin typeface="Bookman Old Style" pitchFamily="18" charset="0"/>
              </a:rPr>
              <a:t>	uherských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dirty="0" smtClean="0">
                <a:latin typeface="Bookman Old Style" pitchFamily="18" charset="0"/>
              </a:rPr>
              <a:t>	korunovačních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dirty="0" smtClean="0">
                <a:latin typeface="Bookman Old Style" pitchFamily="18" charset="0"/>
              </a:rPr>
              <a:t>	klenotů</a:t>
            </a:r>
            <a:endParaRPr lang="cs-CZ" dirty="0" smtClean="0">
              <a:latin typeface="Bookman Old Style" pitchFamily="18" charset="0"/>
            </a:endParaRPr>
          </a:p>
          <a:p>
            <a:pPr algn="just">
              <a:lnSpc>
                <a:spcPct val="150000"/>
              </a:lnSpc>
            </a:pPr>
            <a:endParaRPr lang="cs-CZ" dirty="0"/>
          </a:p>
        </p:txBody>
      </p:sp>
      <p:pic>
        <p:nvPicPr>
          <p:cNvPr id="4" name="Obrázek 3" descr="800px-Crown,_Sword_and_Globus_Cruciger_of_Hungary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2276872"/>
            <a:ext cx="6008362" cy="42325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075431"/>
          <a:ext cx="8280920" cy="3231007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9429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Znak Předlitavska (neboli Rakouska jako části </a:t>
                      </a:r>
                      <a:r>
                        <a:rPr lang="cs-CZ" sz="1100" dirty="0" err="1" smtClean="0"/>
                        <a:t>Rakousko</a:t>
                      </a:r>
                      <a:r>
                        <a:rPr lang="cs-CZ" sz="1100" dirty="0" smtClean="0"/>
                        <a:t>-Uherska).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http://cs.wikipedia.org/wiki/Soubor:Wappen_%C3%96sterreichische_L%C3%A4nder_1915_(Mittel).png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Předlitavsko, Zalitavsko, Bosna.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http://cs.wikipedia.org/wiki/Soubor:Cisleithanien_Transleithanien.png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František Josef I., předposlední rakouský císařem vládl od roku 1867 konstitučně.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http://cs.wikipedia.org/wiki/Soubor:Pietzner,_Carl_(1853-1927)_-_Emperor_Franz_Josef_I_-_ca_1885.jpg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Válčící strany </a:t>
                      </a:r>
                      <a:r>
                        <a:rPr lang="cs-CZ" sz="1100" dirty="0" err="1" smtClean="0"/>
                        <a:t>prusko</a:t>
                      </a:r>
                      <a:r>
                        <a:rPr lang="cs-CZ" sz="1100" dirty="0" smtClean="0"/>
                        <a:t> rakouské války.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http://cs.wikipedia.org/wiki/Soubor:Map-AustroPrussianWar.svg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3423793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15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98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Prusko-rakouská válka.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http://cs.wikipedia.org/wiki/Soubor:Schlacht-bei-koeniggraetz-von-georg-bleibtreu.jpg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Koruna sv. Štěpána.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http://cs.wikipedia.org/wiki/Soubor:Crown,_Sword_and_Globus_Cruciger_of_Hungary2.jpg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Malý znak Předlitavska.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http://cs.wikipedia.org/wiki/Soubor:Wappen_%C3%96sterreichische_L%C3%A4nder_1915_(Klein).png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Velký znak Uher.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http://cs.wikipedia.org/wiki/Soubor:Wappen_Ungarische_L%C3%A4nder_1915_(Mittel).png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17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3423793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15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98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Malý znak Uher.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http://cs.wikipedia.org/wiki/Soubor:Coat_of_Arms_of_Hungary_Historic_Design.png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Velký znak </a:t>
                      </a:r>
                      <a:r>
                        <a:rPr lang="cs-CZ" sz="1100" dirty="0" err="1" smtClean="0"/>
                        <a:t>Rakousko</a:t>
                      </a:r>
                      <a:r>
                        <a:rPr lang="cs-CZ" sz="1100" dirty="0" smtClean="0"/>
                        <a:t>-Uherska 1867-1915.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http://cs.wikipedia.org/wiki/Soubor:Wappen_Kaisertum_%C3%96sterreich_1867_(Mittel).png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Malý znak </a:t>
                      </a:r>
                      <a:r>
                        <a:rPr lang="cs-CZ" sz="1100" dirty="0" err="1" smtClean="0"/>
                        <a:t>Rakousko</a:t>
                      </a:r>
                      <a:r>
                        <a:rPr lang="cs-CZ" sz="1100" dirty="0" smtClean="0"/>
                        <a:t>-Uherska 1867-1915.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http://cs.wikipedia.org/wiki/Soubor:Wappen_Kaisertum_%C3%96sterreich_1815_(Klein).png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Rakouské císařské korunovační klenoty.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http://cs.wikipedia.org/wiki/Soubor:Sceptre_and_Orb_and_Imperial_Crown_of_Austria.jpg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17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2513655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15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98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Vlajka Rakousko Uherska.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http://cs.wikipedia.org/wiki/Soubor:Flag_of_Austria-Hungary_1869-1918.svg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Znak Rakouska Uherska.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http://cs.wikipedia.org/wiki/Soubor:Smaller_Coat_of_Arms_of_Austria_(1815).svg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Rakouská císařská hymna.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http://cs.wikipedia.org/wiki/Rakousk%C3%A1_c%C3%ADsa%C5%99sk%C3%A1_hymna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17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494</Words>
  <Application>Microsoft Office PowerPoint</Application>
  <PresentationFormat>Předvádění na obrazovce (4:3)</PresentationFormat>
  <Paragraphs>132</Paragraphs>
  <Slides>22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Snímek 2</vt:lpstr>
      <vt:lpstr> František Josef I. (1848- 1916) - v čele rakouské monarchie  </vt:lpstr>
      <vt:lpstr>1866 prusko- rakouská válka</vt:lpstr>
      <vt:lpstr>Snímek 5</vt:lpstr>
      <vt:lpstr>Snímek 6</vt:lpstr>
      <vt:lpstr>Rakousko -  Uhersko </vt:lpstr>
      <vt:lpstr>Snímek 8</vt:lpstr>
      <vt:lpstr>Rakousko -  Uhersko </vt:lpstr>
      <vt:lpstr>Rakousko -  Uhersko </vt:lpstr>
      <vt:lpstr>Snímek 11</vt:lpstr>
      <vt:lpstr>Snímek 12</vt:lpstr>
      <vt:lpstr>Velký a malý znak Rakouska Uherska</vt:lpstr>
      <vt:lpstr>Velký a malý znak Předlitavska</vt:lpstr>
      <vt:lpstr>Velký a malý znak Uher</vt:lpstr>
      <vt:lpstr>Rakouská  císařská  hymna</vt:lpstr>
      <vt:lpstr>Rakouské císařské korunovační klenoty </vt:lpstr>
      <vt:lpstr>Svatoštěpánská koruna</vt:lpstr>
      <vt:lpstr>Snímek 19</vt:lpstr>
      <vt:lpstr>Snímek 20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18</cp:revision>
  <dcterms:created xsi:type="dcterms:W3CDTF">2012-04-04T05:08:45Z</dcterms:created>
  <dcterms:modified xsi:type="dcterms:W3CDTF">2012-06-06T08:19:47Z</dcterms:modified>
</cp:coreProperties>
</file>