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7" r:id="rId5"/>
    <p:sldId id="269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64" r:id="rId28"/>
    <p:sldId id="292" r:id="rId29"/>
    <p:sldId id="293" r:id="rId30"/>
    <p:sldId id="29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Fulto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an_Vil%C3%ADmek_-_Prokop_Divi%C5%A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67012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923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23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23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VY_32_INOVACE_12C_20_Významné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osobnosti 17.-18. století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23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92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6. 6. 2012 ve třídě 8.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23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6073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procvičení, upevnění a ověření již nabytých znalostí   o osobnostech 17. a 18. století během osmého ročníku.Tento interaktivní materiál lze využít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 konci osmého ročníku při souhrnném opakování, případně na začátku devátého ročníku k oživení  již probraného učiva.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500" b="1" dirty="0" smtClean="0">
                <a:latin typeface="Arial Rounded MT Bold" pitchFamily="34" charset="0"/>
              </a:rPr>
              <a:t>Významné osobnosti </a:t>
            </a:r>
            <a:br>
              <a:rPr lang="cs-CZ" sz="5500" b="1" dirty="0" smtClean="0">
                <a:latin typeface="Arial Rounded MT Bold" pitchFamily="34" charset="0"/>
              </a:rPr>
            </a:br>
            <a:r>
              <a:rPr lang="cs-CZ" sz="5500" b="1" dirty="0" smtClean="0">
                <a:latin typeface="Arial Rounded MT Bold" pitchFamily="34" charset="0"/>
              </a:rPr>
              <a:t>17.-18. století</a:t>
            </a:r>
            <a:endParaRPr lang="cs-CZ" sz="5500" b="1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1. V čele jakobínů ve Francouzské revoluci stál: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Cromwell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Napoleon</a:t>
            </a:r>
          </a:p>
          <a:p>
            <a:pPr marL="1143000" indent="-1143000">
              <a:buAutoNum type="alphaLcPeriod"/>
            </a:pPr>
            <a:r>
              <a:rPr lang="cs-CZ" sz="7000" dirty="0" err="1" smtClean="0">
                <a:latin typeface="Arial Rounded MT Bold" pitchFamily="34" charset="0"/>
              </a:rPr>
              <a:t>Robespierre</a:t>
            </a:r>
            <a:endParaRPr lang="cs-CZ" sz="7000" dirty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c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b="1" dirty="0" err="1" smtClean="0"/>
              <a:t>Maximilien</a:t>
            </a:r>
            <a:r>
              <a:rPr lang="cs-CZ" sz="4500" b="1" dirty="0" smtClean="0"/>
              <a:t> </a:t>
            </a:r>
            <a:br>
              <a:rPr lang="cs-CZ" sz="4500" b="1" dirty="0" smtClean="0"/>
            </a:br>
            <a:r>
              <a:rPr lang="cs-CZ" sz="4500" b="1" dirty="0" err="1" smtClean="0"/>
              <a:t>Robespierre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473px-Robespier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404664"/>
            <a:ext cx="4688411" cy="616095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2. Američan Robert </a:t>
            </a:r>
            <a:r>
              <a:rPr lang="cs-CZ" sz="3200" u="sng" dirty="0" err="1" smtClean="0"/>
              <a:t>Fulton</a:t>
            </a:r>
            <a:r>
              <a:rPr lang="cs-CZ" sz="3200" u="sng" dirty="0" smtClean="0"/>
              <a:t> sestrojil: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první parník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první parní lokomotivu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parovůz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>a.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první parník</a:t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419px-Fult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476672"/>
            <a:ext cx="4204866" cy="602128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3. Konstruktérem bleskosvodu byl: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R. </a:t>
            </a:r>
            <a:r>
              <a:rPr lang="cs-CZ" sz="7000" dirty="0" err="1" smtClean="0">
                <a:latin typeface="Arial Rounded MT Bold" pitchFamily="34" charset="0"/>
              </a:rPr>
              <a:t>Fulton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P. Diviš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I. Newton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b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Prokop Diviš</a:t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diviš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476672"/>
            <a:ext cx="4758217" cy="611334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4. Králem „slunce“ byl nazýván: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Ludvík XVIII.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Ludvík XVI.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Ludvík XIV.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c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Ludvík XIV.</a:t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422px-Louis_XIV_of_Fra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60648"/>
            <a:ext cx="4459552" cy="634059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5. V období baroka působili tito umělci: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err="1" smtClean="0">
                <a:latin typeface="Arial Rounded MT Bold" pitchFamily="34" charset="0"/>
              </a:rPr>
              <a:t>Francisco</a:t>
            </a:r>
            <a:r>
              <a:rPr lang="cs-CZ" sz="7000" dirty="0" smtClean="0">
                <a:latin typeface="Arial Rounded MT Bold" pitchFamily="34" charset="0"/>
              </a:rPr>
              <a:t> de </a:t>
            </a:r>
            <a:r>
              <a:rPr lang="cs-CZ" sz="7000" dirty="0" err="1" smtClean="0">
                <a:latin typeface="Arial Rounded MT Bold" pitchFamily="34" charset="0"/>
              </a:rPr>
              <a:t>Goya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Rembrandt van </a:t>
            </a:r>
            <a:r>
              <a:rPr lang="cs-CZ" sz="7000" dirty="0" err="1" smtClean="0">
                <a:latin typeface="Arial Rounded MT Bold" pitchFamily="34" charset="0"/>
              </a:rPr>
              <a:t>Rijn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Petr Pavel </a:t>
            </a:r>
            <a:r>
              <a:rPr lang="cs-CZ" sz="7000" dirty="0" err="1" smtClean="0">
                <a:latin typeface="Arial Rounded MT Bold" pitchFamily="34" charset="0"/>
              </a:rPr>
              <a:t>Rubens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Josef Mánes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b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Rembrandt </a:t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van </a:t>
            </a:r>
            <a:r>
              <a:rPr lang="cs-CZ" sz="4500" dirty="0" err="1" smtClean="0">
                <a:latin typeface="Arial Rounded MT Bold" pitchFamily="34" charset="0"/>
              </a:rPr>
              <a:t>Rijn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487px-Rembrandt_Harmensz__van_Rijn_1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404664"/>
            <a:ext cx="5021302" cy="61760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6. Jan Kupecký byl významný český: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barokní malíř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barokní sochař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malíř v období národního obrození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>a.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barokní malíř</a:t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469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620688"/>
            <a:ext cx="4638713" cy="59343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7. Marie Antoinetta, manželka Ludvíka XVI., byla dcerou: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Josefa II.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Marie Terezie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Františka II.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b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Marie Terezie</a:t>
            </a:r>
            <a:endParaRPr lang="cs-CZ" sz="4500" u="sng" dirty="0"/>
          </a:p>
        </p:txBody>
      </p:sp>
      <p:pic>
        <p:nvPicPr>
          <p:cNvPr id="4" name="Obrázek 3" descr="Maria_Theresia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332656"/>
            <a:ext cx="4165432" cy="627954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8. </a:t>
            </a:r>
            <a:r>
              <a:rPr lang="cs-CZ" sz="3200" u="sng" dirty="0" smtClean="0"/>
              <a:t>Vyjmenuj významné bitvy Napoleona   </a:t>
            </a:r>
            <a:br>
              <a:rPr lang="cs-CZ" sz="3200" u="sng" dirty="0" smtClean="0"/>
            </a:br>
            <a:r>
              <a:rPr lang="cs-CZ" sz="3200" dirty="0" smtClean="0"/>
              <a:t>     </a:t>
            </a:r>
            <a:r>
              <a:rPr lang="cs-CZ" sz="3200" u="sng" dirty="0" smtClean="0"/>
              <a:t>Bonaparte:</a:t>
            </a:r>
            <a:endParaRPr lang="cs-CZ" sz="3200" u="sng" dirty="0"/>
          </a:p>
        </p:txBody>
      </p:sp>
      <p:pic>
        <p:nvPicPr>
          <p:cNvPr id="4" name="Zástupný symbol pro obsah 3" descr="448px-Napoleon_a_Cherbourg_bordercroppe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75856" y="908720"/>
            <a:ext cx="4285428" cy="572984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281339"/>
          </a:xfrm>
        </p:spPr>
        <p:txBody>
          <a:bodyPr>
            <a:noAutofit/>
          </a:bodyPr>
          <a:lstStyle/>
          <a:p>
            <a:r>
              <a:rPr lang="cs-CZ" sz="5500" dirty="0" smtClean="0">
                <a:latin typeface="Arial Rounded MT Bold" pitchFamily="34" charset="0"/>
              </a:rPr>
              <a:t>1805 bitva u Slavkova</a:t>
            </a:r>
          </a:p>
          <a:p>
            <a:r>
              <a:rPr lang="cs-CZ" sz="5500" dirty="0" smtClean="0">
                <a:latin typeface="Arial Rounded MT Bold" pitchFamily="34" charset="0"/>
              </a:rPr>
              <a:t>1813 bitva u Lipska</a:t>
            </a:r>
          </a:p>
          <a:p>
            <a:r>
              <a:rPr lang="cs-CZ" sz="5500" dirty="0" smtClean="0">
                <a:latin typeface="Arial Rounded MT Bold" pitchFamily="34" charset="0"/>
              </a:rPr>
              <a:t>1815 bitva u Waterloo</a:t>
            </a:r>
            <a:endParaRPr lang="cs-CZ" sz="55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9. Mezi významné barokní malíře nepatří: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Petr </a:t>
            </a:r>
            <a:r>
              <a:rPr lang="cs-CZ" sz="7000" dirty="0" err="1" smtClean="0">
                <a:latin typeface="Arial Rounded MT Bold" pitchFamily="34" charset="0"/>
              </a:rPr>
              <a:t>Brandl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Jan Kupecký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Josef Mysliveček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c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Josef Mysliveček</a:t>
            </a:r>
            <a:endParaRPr lang="cs-CZ" sz="4500" u="sng" dirty="0"/>
          </a:p>
        </p:txBody>
      </p:sp>
      <p:pic>
        <p:nvPicPr>
          <p:cNvPr id="6" name="Obrázek 5" descr="Myslivecek_josef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60648"/>
            <a:ext cx="3724374" cy="62303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10. </a:t>
            </a:r>
            <a:r>
              <a:rPr lang="cs-CZ" sz="3200" u="sng" dirty="0" err="1" smtClean="0"/>
              <a:t>Kutuzov</a:t>
            </a:r>
            <a:r>
              <a:rPr lang="cs-CZ" sz="3200" u="sng" dirty="0" smtClean="0"/>
              <a:t> byl významný: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ruský generál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anglický generál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francouzský generál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>a.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ruský generál</a:t>
            </a:r>
            <a:endParaRPr lang="cs-CZ" sz="4500" u="sng" dirty="0"/>
          </a:p>
        </p:txBody>
      </p:sp>
      <p:pic>
        <p:nvPicPr>
          <p:cNvPr id="4" name="Obrázek 3" descr="Kutuzov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476672"/>
            <a:ext cx="4574873" cy="591161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11. Angličan </a:t>
            </a:r>
            <a:r>
              <a:rPr lang="cs-CZ" sz="3200" u="sng" dirty="0" err="1" smtClean="0"/>
              <a:t>George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Stephenson</a:t>
            </a:r>
            <a:r>
              <a:rPr lang="cs-CZ" sz="3200" u="sng" dirty="0" smtClean="0"/>
              <a:t> je vynálezcem: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lodního šroubu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parníku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parní lokomotivy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err="1" smtClean="0">
                <a:latin typeface="Arial Rounded MT Bold" pitchFamily="34" charset="0"/>
              </a:rPr>
              <a:t>c</a:t>
            </a:r>
            <a:r>
              <a:rPr lang="cs-CZ" sz="10000" dirty="0" smtClean="0">
                <a:latin typeface="Arial Rounded MT Bold" pitchFamily="34" charset="0"/>
              </a:rPr>
              <a:t>. </a:t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parní </a:t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lokomotivy</a:t>
            </a:r>
            <a:endParaRPr lang="cs-CZ" sz="4500" u="sng" dirty="0"/>
          </a:p>
        </p:txBody>
      </p:sp>
      <p:pic>
        <p:nvPicPr>
          <p:cNvPr id="6" name="Obrázek 5" descr="Stephenson's_Rocket_draw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620688"/>
            <a:ext cx="6948264" cy="48546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12. Autorem pětidílného Slovníku česko-německého je: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J. </a:t>
            </a:r>
            <a:r>
              <a:rPr lang="cs-CZ" sz="7000" dirty="0" err="1" smtClean="0">
                <a:latin typeface="Arial Rounded MT Bold" pitchFamily="34" charset="0"/>
              </a:rPr>
              <a:t>Jungmann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V. M. Kramerius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J. Dobrovský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>a. </a:t>
            </a:r>
            <a:r>
              <a:rPr lang="cs-CZ" sz="10000" dirty="0" smtClean="0">
                <a:latin typeface="Arial Black"/>
              </a:rPr>
              <a:t>☺</a:t>
            </a: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>Josef </a:t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err="1" smtClean="0">
                <a:latin typeface="Arial Rounded MT Bold" pitchFamily="34" charset="0"/>
              </a:rPr>
              <a:t>Jungmann</a:t>
            </a:r>
            <a:r>
              <a:rPr lang="cs-CZ" sz="4500" dirty="0" smtClean="0">
                <a:latin typeface="Arial Rounded MT Bold" pitchFamily="34" charset="0"/>
              </a:rPr>
              <a:t> </a:t>
            </a:r>
            <a:endParaRPr lang="cs-CZ" sz="4500" u="sng" dirty="0"/>
          </a:p>
        </p:txBody>
      </p:sp>
      <p:pic>
        <p:nvPicPr>
          <p:cNvPr id="6" name="Obrázek 5" descr="Josef_Jungmann_C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548680"/>
            <a:ext cx="4360115" cy="554197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83568" y="3233738"/>
          <a:ext cx="8136904" cy="322415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33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5618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Portrét </a:t>
                      </a:r>
                      <a:r>
                        <a:rPr lang="cs-CZ" sz="1400" dirty="0" err="1" smtClean="0"/>
                        <a:t>of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Maximilien</a:t>
                      </a:r>
                      <a:r>
                        <a:rPr lang="cs-CZ" sz="1400" dirty="0" smtClean="0"/>
                        <a:t> de </a:t>
                      </a:r>
                      <a:r>
                        <a:rPr lang="cs-CZ" sz="1400" dirty="0" err="1" smtClean="0"/>
                        <a:t>Robespierre</a:t>
                      </a:r>
                      <a:r>
                        <a:rPr lang="cs-CZ" sz="1400" dirty="0" smtClean="0"/>
                        <a:t> (1758-1794).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http://cs.wikipedia.org/wiki/Soubor:Robespierre.jpg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Robert Fulton. In: </a:t>
                      </a:r>
                      <a:r>
                        <a:rPr lang="en-US" sz="1400" i="1" dirty="0" smtClean="0"/>
                        <a:t>Wikipedia</a:t>
                      </a:r>
                      <a:r>
                        <a:rPr lang="en-US" sz="1400" dirty="0" smtClean="0"/>
                        <a:t>: </a:t>
                      </a:r>
                      <a:r>
                        <a:rPr lang="en-US" sz="1400" i="1" dirty="0" smtClean="0"/>
                        <a:t>the free encyclopedia</a:t>
                      </a:r>
                      <a:r>
                        <a:rPr lang="en-US" sz="1400" dirty="0" smtClean="0"/>
                        <a:t> [online]. San Francisco (CA): Wikimedia Foundation, 2001- [cit. 2012-05-21]. </a:t>
                      </a:r>
                      <a:r>
                        <a:rPr lang="en-US" sz="1400" dirty="0" err="1" smtClean="0"/>
                        <a:t>Dostupné</a:t>
                      </a:r>
                      <a:r>
                        <a:rPr lang="en-US" sz="1400" dirty="0" smtClean="0"/>
                        <a:t> z: </a:t>
                      </a:r>
                      <a:r>
                        <a:rPr lang="en-US" sz="1400" dirty="0" smtClean="0">
                          <a:hlinkClick r:id="rId2"/>
                        </a:rPr>
                        <a:t>http://cs.wikipedia.org/wiki/Soubor:Fulton.jpg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Mysliveček Josef.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http://cs.wikipedia.org/wiki/Soubor:Myslivecek_josef1.jpg </a:t>
                      </a:r>
                      <a:r>
                        <a:rPr lang="en-US" sz="1400" dirty="0" smtClean="0"/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56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83568" y="3233738"/>
          <a:ext cx="8136904" cy="3324922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33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539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Prokop Diviš.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8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</a:t>
                      </a:r>
                      <a:r>
                        <a:rPr lang="cs-CZ" sz="1400" dirty="0" smtClean="0">
                          <a:hlinkClick r:id="rId2"/>
                        </a:rPr>
                        <a:t>http://cs.wikipedia.org/wiki/Soubor:Jan_Vil%C3%ADmek_-_Prokop_Divi%C5%A1.jpg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Ludvík XIV.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</a:t>
                      </a:r>
                      <a:r>
                        <a:rPr lang="cs-CZ" sz="1400" dirty="0" err="1" smtClean="0"/>
                        <a:t>hhttp</a:t>
                      </a:r>
                      <a:r>
                        <a:rPr lang="cs-CZ" sz="1400" dirty="0" smtClean="0"/>
                        <a:t>://</a:t>
                      </a:r>
                      <a:r>
                        <a:rPr lang="cs-CZ" sz="1400" dirty="0" err="1" smtClean="0"/>
                        <a:t>cs.wikipedia.org</a:t>
                      </a:r>
                      <a:r>
                        <a:rPr lang="cs-CZ" sz="1400" dirty="0" smtClean="0"/>
                        <a:t>/</a:t>
                      </a:r>
                      <a:r>
                        <a:rPr lang="cs-CZ" sz="1400" dirty="0" err="1" smtClean="0"/>
                        <a:t>wiki</a:t>
                      </a:r>
                      <a:r>
                        <a:rPr lang="cs-CZ" sz="1400" dirty="0" smtClean="0"/>
                        <a:t>/Soubor:Louis_XIV_</a:t>
                      </a:r>
                      <a:r>
                        <a:rPr lang="cs-CZ" sz="1400" dirty="0" err="1" smtClean="0"/>
                        <a:t>of</a:t>
                      </a:r>
                      <a:r>
                        <a:rPr lang="cs-CZ" sz="1400" dirty="0" smtClean="0"/>
                        <a:t>_France.</a:t>
                      </a:r>
                      <a:r>
                        <a:rPr lang="cs-CZ" sz="1400" dirty="0" err="1" smtClean="0"/>
                        <a:t>jpg</a:t>
                      </a:r>
                      <a:r>
                        <a:rPr lang="cs-CZ" sz="1400" dirty="0" smtClean="0"/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Rembrandt van </a:t>
                      </a:r>
                      <a:r>
                        <a:rPr lang="cs-CZ" sz="1400" dirty="0" err="1" smtClean="0"/>
                        <a:t>Rijn</a:t>
                      </a:r>
                      <a:r>
                        <a:rPr lang="cs-CZ" sz="1400" dirty="0" smtClean="0"/>
                        <a:t>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http://cs.wikipedia.org/wiki/Soubor:Rembrandt_Harmensz._van_Rijn_132.jpg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76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395536" y="3068960"/>
          <a:ext cx="8424936" cy="3583296"/>
        </p:xfrm>
        <a:graphic>
          <a:graphicData uri="http://schemas.openxmlformats.org/drawingml/2006/table">
            <a:tbl>
              <a:tblPr firstRow="1" firstCol="1" bandRow="1"/>
              <a:tblGrid>
                <a:gridCol w="1581125"/>
                <a:gridCol w="150325"/>
                <a:gridCol w="6693486"/>
              </a:tblGrid>
              <a:tr h="6891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351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Jan Kupecký.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http://cs.wikipedia.org/wiki/Soubor:Jan_Kupeck%C3%BD_005.jpg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Marie Terezie.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http://cs.wikipedia.org/wiki/Soubor:Maria_Theresia11.jpg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Napoleon Bonaparte.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http://cs.wikipedia.org/wiki/Soubor:Napoleon_a_Cherbourg_bordercropped.jpg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48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83568" y="3233738"/>
          <a:ext cx="8136904" cy="325481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33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2380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/>
                        <a:t>Kutuzov</a:t>
                      </a:r>
                      <a:r>
                        <a:rPr lang="cs-CZ" sz="1400" dirty="0" smtClean="0"/>
                        <a:t>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http://cs.wikipedia.org/wiki/Soubor:Kutuzov1.jpg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George Stephenson. In: </a:t>
                      </a:r>
                      <a:r>
                        <a:rPr lang="en-US" sz="1400" i="1" dirty="0" smtClean="0"/>
                        <a:t>Wikipedia</a:t>
                      </a:r>
                      <a:r>
                        <a:rPr lang="en-US" sz="1400" dirty="0" smtClean="0"/>
                        <a:t>: </a:t>
                      </a:r>
                      <a:r>
                        <a:rPr lang="en-US" sz="1400" i="1" dirty="0" smtClean="0"/>
                        <a:t>the free encyclopedia</a:t>
                      </a:r>
                      <a:r>
                        <a:rPr lang="en-US" sz="1400" dirty="0" smtClean="0"/>
                        <a:t> [online]. San Francisco (CA): Wikimedia Foundation, 2001- [cit. 2012-05-21]. </a:t>
                      </a:r>
                      <a:r>
                        <a:rPr lang="en-US" sz="1400" dirty="0" err="1" smtClean="0"/>
                        <a:t>Dostupné</a:t>
                      </a:r>
                      <a:r>
                        <a:rPr lang="en-US" sz="1400" dirty="0" smtClean="0"/>
                        <a:t> z: http://cs.wikipedia.org/wiki/Soubor:Stephenson%27s_Rocket_drawing.jpg 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Josef </a:t>
                      </a:r>
                      <a:r>
                        <a:rPr lang="cs-CZ" sz="1400" dirty="0" err="1" smtClean="0"/>
                        <a:t>Jungmann</a:t>
                      </a:r>
                      <a:r>
                        <a:rPr lang="cs-CZ" sz="1400" dirty="0" smtClean="0"/>
                        <a:t>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2012-05-21]. Dostupné z: http://cs.wikipedia.org/wiki/Soubor:Josef_Jungmann_CT.jpg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02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749</Words>
  <Application>Microsoft Office PowerPoint</Application>
  <PresentationFormat>Předvádění na obrazovce (4:3)</PresentationFormat>
  <Paragraphs>139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Snímek 1</vt:lpstr>
      <vt:lpstr>Významné osobnosti  17.-18. století</vt:lpstr>
      <vt:lpstr>1. V čele jakobínů ve Francouzské revoluci stál:</vt:lpstr>
      <vt:lpstr> c. ☺   Maximilien  Robespierre </vt:lpstr>
      <vt:lpstr>2. Američan Robert Fulton sestrojil:</vt:lpstr>
      <vt:lpstr> a. ☺   první parník </vt:lpstr>
      <vt:lpstr>3. Konstruktérem bleskosvodu byl:</vt:lpstr>
      <vt:lpstr> b. ☺   Prokop Diviš </vt:lpstr>
      <vt:lpstr>4. Králem „slunce“ byl nazýván:</vt:lpstr>
      <vt:lpstr> c. ☺   Ludvík XIV. </vt:lpstr>
      <vt:lpstr>5. V období baroka působili tito umělci:</vt:lpstr>
      <vt:lpstr> b. ☺   Rembrandt  van Rijn </vt:lpstr>
      <vt:lpstr>6. Jan Kupecký byl významný český:</vt:lpstr>
      <vt:lpstr> a. ☺   barokní malíř </vt:lpstr>
      <vt:lpstr>7. Marie Antoinetta, manželka Ludvíka XVI., byla dcerou:</vt:lpstr>
      <vt:lpstr> b. ☺   Marie Terezie</vt:lpstr>
      <vt:lpstr>8. Vyjmenuj významné bitvy Napoleona         Bonaparte:</vt:lpstr>
      <vt:lpstr>Snímek 18</vt:lpstr>
      <vt:lpstr>9. Mezi významné barokní malíře nepatří:</vt:lpstr>
      <vt:lpstr> c. ☺   Josef Mysliveček</vt:lpstr>
      <vt:lpstr>10. Kutuzov byl významný:</vt:lpstr>
      <vt:lpstr> a. ☺   ruský generál</vt:lpstr>
      <vt:lpstr>11. Angličan George Stephenson je vynálezcem:</vt:lpstr>
      <vt:lpstr> c.  ☺  parní  lokomotivy</vt:lpstr>
      <vt:lpstr>12. Autorem pětidílného Slovníku česko-německého je:</vt:lpstr>
      <vt:lpstr> a. ☺   Josef  Jungmann </vt:lpstr>
      <vt:lpstr>Snímek 27</vt:lpstr>
      <vt:lpstr>Snímek 28</vt:lpstr>
      <vt:lpstr>Snímek 29</vt:lpstr>
      <vt:lpstr>Snímek 30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16</cp:revision>
  <dcterms:created xsi:type="dcterms:W3CDTF">2012-04-04T05:08:45Z</dcterms:created>
  <dcterms:modified xsi:type="dcterms:W3CDTF">2012-06-01T10:53:25Z</dcterms:modified>
</cp:coreProperties>
</file>