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6"/>
  </p:notesMasterIdLst>
  <p:sldIdLst>
    <p:sldId id="260" r:id="rId2"/>
    <p:sldId id="267" r:id="rId3"/>
    <p:sldId id="268" r:id="rId4"/>
    <p:sldId id="269" r:id="rId5"/>
    <p:sldId id="270" r:id="rId6"/>
    <p:sldId id="271" r:id="rId7"/>
    <p:sldId id="272" r:id="rId8"/>
    <p:sldId id="256" r:id="rId9"/>
    <p:sldId id="261" r:id="rId10"/>
    <p:sldId id="257" r:id="rId11"/>
    <p:sldId id="262" r:id="rId12"/>
    <p:sldId id="258" r:id="rId13"/>
    <p:sldId id="259" r:id="rId14"/>
    <p:sldId id="273" r:id="rId15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050" name="Rectangle 2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-11798300" y="-11796713"/>
            <a:ext cx="11796712" cy="124904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2051" name="Rectangle 3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3225" cy="411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78841804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</p:spPr>
      </p:sp>
      <p:sp>
        <p:nvSpPr>
          <p:cNvPr id="21507" name="Rectangle 3"/>
          <p:cNvSpPr txBox="1"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</p:spPr>
      </p:sp>
      <p:sp>
        <p:nvSpPr>
          <p:cNvPr id="25603" name="Rectangle 3"/>
          <p:cNvSpPr txBox="1"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</p:spPr>
      </p:sp>
      <p:sp>
        <p:nvSpPr>
          <p:cNvPr id="27651" name="Rectangle 3"/>
          <p:cNvSpPr txBox="1"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</p:spPr>
      </p:sp>
      <p:sp>
        <p:nvSpPr>
          <p:cNvPr id="29699" name="Rectangle 3"/>
          <p:cNvSpPr txBox="1"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170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194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18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242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88AFEE3A-2868-4447-9197-0F99147EE80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9295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E271DADE-A1D2-447A-96B7-FF547382F7C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9976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F17799FB-60AC-4C14-9622-9461C7C9E8D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109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27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5227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6DD4C759-7313-414F-8F9A-7AA8D3EDE0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6667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D92925DB-B8EC-4CF4-8C8D-E02CCA42AEC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1565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66817BD0-66E5-4E4D-AB12-2D306C44C02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1375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92CBEA5B-B997-4016-8BA1-26C922BE13F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66570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5A60CCE1-0240-4AE7-9105-375A7F24EA1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2921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8B155189-9E0B-42BD-BF86-B7DC126A689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7828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ED3FE18F-E6CD-4CC9-9EA1-EEF93B0794D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795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7813" y="128588"/>
            <a:ext cx="2055812" cy="5994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8213" cy="5994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539D288F-1324-4330-980C-CA076FF3DBA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904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8588"/>
            <a:ext cx="8226425" cy="143351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>
          <a:xfrm>
            <a:off x="457200" y="6245225"/>
            <a:ext cx="2130425" cy="473075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2425" cy="473075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>
          <a:xfrm>
            <a:off x="6553200" y="6245225"/>
            <a:ext cx="2130425" cy="473075"/>
          </a:xfrm>
        </p:spPr>
        <p:txBody>
          <a:bodyPr/>
          <a:lstStyle>
            <a:lvl1pPr>
              <a:defRPr/>
            </a:lvl1pPr>
          </a:lstStyle>
          <a:p>
            <a:fld id="{72C8559F-E8B1-4ADE-B6FE-D1205CB0A06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955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6425" cy="1433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522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5225"/>
            <a:ext cx="2130425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5225"/>
            <a:ext cx="2892425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5225"/>
            <a:ext cx="2130425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</a:defRPr>
            </a:lvl1pPr>
          </a:lstStyle>
          <a:p>
            <a:fld id="{BBBED132-76B7-4E60-8132-3F1924C37840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" charset="0"/>
        </a:defRPr>
      </a:lvl2pPr>
      <a:lvl3pPr marL="1143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" charset="0"/>
        </a:defRPr>
      </a:lvl3pPr>
      <a:lvl4pPr marL="1600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" charset="0"/>
        </a:defRPr>
      </a:lvl4pPr>
      <a:lvl5pPr marL="20574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" charset="0"/>
        </a:defRPr>
      </a:lvl5pPr>
      <a:lvl6pPr marL="25146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" charset="0"/>
        </a:defRPr>
      </a:lvl6pPr>
      <a:lvl7pPr marL="29718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" charset="0"/>
        </a:defRPr>
      </a:lvl7pPr>
      <a:lvl8pPr marL="3429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" charset="0"/>
        </a:defRPr>
      </a:lvl8pPr>
      <a:lvl9pPr marL="3886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Arial" charset="0"/>
        </a:defRPr>
      </a:lvl9pPr>
    </p:titleStyle>
    <p:bodyStyle>
      <a:lvl1pPr marL="342900" indent="-342900" algn="l" defTabSz="449263" rtl="0" fontAlgn="base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cs typeface="+mn-cs"/>
        </a:defRPr>
      </a:lvl2pPr>
      <a:lvl3pPr marL="1143000" indent="-228600" algn="l" defTabSz="449263" rtl="0" fontAlgn="base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cs typeface="+mn-cs"/>
        </a:defRPr>
      </a:lvl3pPr>
      <a:lvl4pPr marL="1600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4pPr>
      <a:lvl5pPr marL="20574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reefoto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1307" name="Group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5469618"/>
              </p:ext>
            </p:extLst>
          </p:nvPr>
        </p:nvGraphicFramePr>
        <p:xfrm>
          <a:off x="1665288" y="2414588"/>
          <a:ext cx="5813425" cy="300926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Mgr. Ivana Trembulaková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VY_22_INOVACE_2160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Present simple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Přítomný čas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prostý - opakování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Anglický jazyk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6.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ročníky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Materiál obsahuje materiály na procvičování přítomného času prostého, jež jsou částečně zpracovány ve formě doplňování za pomoci sloves a tvoření vět za pomoci nápovědy. Žáci v nich řeší formou procvičování znalost přítomného času prostého.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Řeší jednoduché praktické úlohy a problémy, jejichž řešení je do značné míry nezávislé na obvyklých postupech školského anglického jazyka.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Pracovní list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15888"/>
            <a:ext cx="7772400" cy="1219200"/>
          </a:xfrm>
          <a:solidFill>
            <a:srgbClr val="00FFFF"/>
          </a:solidFill>
          <a:ln/>
        </p:spPr>
        <p:txBody>
          <a:bodyPr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b="1" u="sng">
                <a:solidFill>
                  <a:srgbClr val="FF0066"/>
                </a:solidFill>
              </a:rPr>
              <a:t>PRESENT SIMPLE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subTitle" idx="4294967295"/>
          </p:nvPr>
        </p:nvSpPr>
        <p:spPr bwMode="auto">
          <a:xfrm>
            <a:off x="533400" y="1600200"/>
            <a:ext cx="7772400" cy="51054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/>
          <a:lstStyle/>
          <a:p>
            <a:pPr marL="0" indent="0" algn="ctr"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r>
              <a:rPr lang="cs-CZ" b="1" u="sng">
                <a:solidFill>
                  <a:srgbClr val="660066"/>
                </a:solidFill>
              </a:rPr>
              <a:t>Possitive form :</a:t>
            </a:r>
            <a:endParaRPr lang="cs-CZ"/>
          </a:p>
          <a:p>
            <a:pPr marL="0" indent="0" algn="ctr"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r>
              <a:rPr lang="cs-CZ"/>
              <a:t>3rd person, singular </a:t>
            </a:r>
            <a:endParaRPr lang="cs-CZ" sz="2400"/>
          </a:p>
          <a:p>
            <a:pPr marL="0" indent="0" algn="ctr"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r>
              <a:rPr lang="cs-CZ" sz="4400">
                <a:solidFill>
                  <a:schemeClr val="accent2"/>
                </a:solidFill>
              </a:rPr>
              <a:t>- S </a:t>
            </a:r>
          </a:p>
          <a:p>
            <a:pPr marL="0" indent="0" algn="ctr"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r>
              <a:rPr lang="cs-CZ" sz="2400" u="sng"/>
              <a:t>Examples</a:t>
            </a:r>
            <a:r>
              <a:rPr lang="cs-CZ" sz="2400"/>
              <a:t> :</a:t>
            </a:r>
            <a:r>
              <a:rPr lang="cs-CZ"/>
              <a:t> he </a:t>
            </a:r>
            <a:r>
              <a:rPr lang="cs-CZ" b="1"/>
              <a:t>work</a:t>
            </a:r>
            <a:r>
              <a:rPr lang="cs-CZ" b="1">
                <a:solidFill>
                  <a:schemeClr val="accent2"/>
                </a:solidFill>
              </a:rPr>
              <a:t>s, </a:t>
            </a:r>
            <a:r>
              <a:rPr lang="cs-CZ">
                <a:solidFill>
                  <a:schemeClr val="tx1"/>
                </a:solidFill>
              </a:rPr>
              <a:t>she</a:t>
            </a:r>
            <a:r>
              <a:rPr lang="cs-CZ" b="1">
                <a:solidFill>
                  <a:schemeClr val="tx1"/>
                </a:solidFill>
              </a:rPr>
              <a:t> play</a:t>
            </a:r>
            <a:r>
              <a:rPr lang="cs-CZ" b="1">
                <a:solidFill>
                  <a:schemeClr val="accent2"/>
                </a:solidFill>
              </a:rPr>
              <a:t>s</a:t>
            </a:r>
            <a:endParaRPr lang="cs-CZ" sz="2800"/>
          </a:p>
          <a:p>
            <a:pPr marL="0" indent="0" algn="ctr"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endParaRPr lang="cs-CZ" sz="2800">
              <a:solidFill>
                <a:srgbClr val="FF0000"/>
              </a:solidFill>
            </a:endParaRPr>
          </a:p>
          <a:p>
            <a:pPr marL="0" indent="0" algn="ctr"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r>
              <a:rPr lang="cs-CZ" sz="2800">
                <a:solidFill>
                  <a:srgbClr val="FF0000"/>
                </a:solidFill>
              </a:rPr>
              <a:t>!!!!!!!!!!!!!!!!!!!!!!!!!!!!!!!!!!!</a:t>
            </a:r>
          </a:p>
          <a:p>
            <a:pPr marL="0" indent="0" algn="ctr"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r>
              <a:rPr lang="cs-CZ"/>
              <a:t>go</a:t>
            </a:r>
            <a:r>
              <a:rPr lang="cs-CZ">
                <a:solidFill>
                  <a:schemeClr val="accent2"/>
                </a:solidFill>
              </a:rPr>
              <a:t>es,</a:t>
            </a:r>
            <a:r>
              <a:rPr lang="cs-CZ">
                <a:solidFill>
                  <a:schemeClr val="tx1"/>
                </a:solidFill>
              </a:rPr>
              <a:t>do</a:t>
            </a:r>
            <a:r>
              <a:rPr lang="cs-CZ">
                <a:solidFill>
                  <a:schemeClr val="accent2"/>
                </a:solidFill>
              </a:rPr>
              <a:t>es</a:t>
            </a:r>
            <a:endParaRPr lang="cs-CZ"/>
          </a:p>
          <a:p>
            <a:pPr marL="0" indent="0" algn="ctr"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r>
              <a:rPr lang="cs-CZ">
                <a:solidFill>
                  <a:schemeClr val="tx1"/>
                </a:solidFill>
              </a:rPr>
              <a:t>say – say</a:t>
            </a:r>
            <a:r>
              <a:rPr lang="cs-CZ">
                <a:solidFill>
                  <a:schemeClr val="accent2"/>
                </a:solidFill>
              </a:rPr>
              <a:t>s,  </a:t>
            </a:r>
            <a:r>
              <a:rPr lang="cs-CZ">
                <a:solidFill>
                  <a:schemeClr val="tx1"/>
                </a:solidFill>
              </a:rPr>
              <a:t>try - tr</a:t>
            </a:r>
            <a:r>
              <a:rPr lang="cs-CZ">
                <a:solidFill>
                  <a:schemeClr val="accent2"/>
                </a:solidFill>
              </a:rPr>
              <a:t>ies</a:t>
            </a:r>
            <a:endParaRPr lang="cs-CZ">
              <a:solidFill>
                <a:schemeClr val="tx1"/>
              </a:solidFill>
            </a:endParaRPr>
          </a:p>
          <a:p>
            <a:pPr marL="0" indent="0" algn="ctr"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ts val="500"/>
              </a:spcBef>
            </a:pPr>
            <a:r>
              <a:rPr lang="cs-CZ" b="1" u="sng">
                <a:solidFill>
                  <a:srgbClr val="660066"/>
                </a:solidFill>
              </a:rPr>
              <a:t>Negative :       </a:t>
            </a:r>
            <a:r>
              <a:rPr lang="cs-CZ" sz="4400" b="1" u="sng">
                <a:solidFill>
                  <a:schemeClr val="accent2"/>
                </a:solidFill>
              </a:rPr>
              <a:t>do not = don´t </a:t>
            </a:r>
          </a:p>
          <a:p>
            <a:pPr>
              <a:spcBef>
                <a:spcPts val="500"/>
              </a:spcBef>
            </a:pPr>
            <a:r>
              <a:rPr lang="cs-CZ" sz="4400" b="1">
                <a:solidFill>
                  <a:schemeClr val="accent2"/>
                </a:solidFill>
              </a:rPr>
              <a:t>                </a:t>
            </a:r>
            <a:r>
              <a:rPr lang="cs-CZ" sz="4400" b="1" u="sng">
                <a:solidFill>
                  <a:schemeClr val="accent2"/>
                </a:solidFill>
              </a:rPr>
              <a:t> does not = doesn´t</a:t>
            </a:r>
            <a:endParaRPr lang="cs-CZ" b="1" u="sng">
              <a:solidFill>
                <a:srgbClr val="660066"/>
              </a:solidFill>
            </a:endParaRPr>
          </a:p>
          <a:p>
            <a:endParaRPr lang="cs-CZ" sz="2800"/>
          </a:p>
          <a:p>
            <a:r>
              <a:rPr lang="cs-CZ" sz="2800"/>
              <a:t>Examples : Y</a:t>
            </a:r>
            <a:r>
              <a:rPr lang="cs-CZ" sz="2800">
                <a:solidFill>
                  <a:schemeClr val="tx1"/>
                </a:solidFill>
              </a:rPr>
              <a:t>ou </a:t>
            </a:r>
            <a:r>
              <a:rPr lang="cs-CZ" sz="2800">
                <a:solidFill>
                  <a:schemeClr val="accent2"/>
                </a:solidFill>
              </a:rPr>
              <a:t>don´t</a:t>
            </a:r>
            <a:r>
              <a:rPr lang="cs-CZ" sz="2800">
                <a:solidFill>
                  <a:schemeClr val="tx1"/>
                </a:solidFill>
              </a:rPr>
              <a:t> work</a:t>
            </a:r>
            <a:r>
              <a:rPr lang="cs-CZ" sz="2800">
                <a:solidFill>
                  <a:schemeClr val="accent2"/>
                </a:solidFill>
              </a:rPr>
              <a:t> </a:t>
            </a:r>
            <a:r>
              <a:rPr lang="cs-CZ" sz="2800">
                <a:solidFill>
                  <a:schemeClr val="tx1"/>
                </a:solidFill>
              </a:rPr>
              <a:t>in an office .</a:t>
            </a:r>
          </a:p>
          <a:p>
            <a:r>
              <a:rPr lang="cs-CZ"/>
              <a:t>                 </a:t>
            </a:r>
            <a:r>
              <a:rPr lang="cs-CZ" sz="2800"/>
              <a:t>He </a:t>
            </a:r>
            <a:r>
              <a:rPr lang="cs-CZ" sz="2800">
                <a:solidFill>
                  <a:schemeClr val="accent2"/>
                </a:solidFill>
              </a:rPr>
              <a:t>doesn´t </a:t>
            </a:r>
            <a:r>
              <a:rPr lang="cs-CZ" sz="2800">
                <a:solidFill>
                  <a:schemeClr val="tx1"/>
                </a:solidFill>
              </a:rPr>
              <a:t>work in an office.</a:t>
            </a:r>
            <a:r>
              <a:rPr lang="cs-CZ"/>
              <a:t> 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title"/>
          </p:nvPr>
        </p:nvSpPr>
        <p:spPr>
          <a:solidFill>
            <a:srgbClr val="00FFFF"/>
          </a:solidFill>
          <a:ln/>
        </p:spPr>
        <p:txBody>
          <a:bodyPr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b="1" u="sng"/>
              <a:t>PRESENT SIMPLE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ts val="500"/>
              </a:spcBef>
            </a:pPr>
            <a:r>
              <a:rPr lang="cs-CZ" b="1" u="sng">
                <a:solidFill>
                  <a:srgbClr val="660066"/>
                </a:solidFill>
              </a:rPr>
              <a:t>Question :       </a:t>
            </a:r>
            <a:r>
              <a:rPr lang="cs-CZ" sz="4400" b="1" u="sng">
                <a:solidFill>
                  <a:schemeClr val="accent2"/>
                </a:solidFill>
              </a:rPr>
              <a:t>do/ does</a:t>
            </a:r>
            <a:endParaRPr lang="cs-CZ" b="1" u="sng">
              <a:solidFill>
                <a:srgbClr val="660066"/>
              </a:solidFill>
            </a:endParaRPr>
          </a:p>
          <a:p>
            <a:endParaRPr lang="cs-CZ" sz="2800"/>
          </a:p>
          <a:p>
            <a:r>
              <a:rPr lang="cs-CZ" sz="2800"/>
              <a:t>Examples : </a:t>
            </a:r>
            <a:r>
              <a:rPr lang="cs-CZ" sz="2800">
                <a:solidFill>
                  <a:schemeClr val="accent2"/>
                </a:solidFill>
              </a:rPr>
              <a:t>Do </a:t>
            </a:r>
            <a:r>
              <a:rPr lang="cs-CZ" sz="2800">
                <a:solidFill>
                  <a:schemeClr val="tx1"/>
                </a:solidFill>
              </a:rPr>
              <a:t>you </a:t>
            </a:r>
            <a:r>
              <a:rPr lang="cs-CZ" sz="2800">
                <a:solidFill>
                  <a:schemeClr val="accent2"/>
                </a:solidFill>
              </a:rPr>
              <a:t>work </a:t>
            </a:r>
            <a:r>
              <a:rPr lang="cs-CZ" sz="2800">
                <a:solidFill>
                  <a:schemeClr val="tx1"/>
                </a:solidFill>
              </a:rPr>
              <a:t>in an office ?</a:t>
            </a:r>
          </a:p>
          <a:p>
            <a:r>
              <a:rPr lang="cs-CZ" sz="2800">
                <a:solidFill>
                  <a:schemeClr val="tx1"/>
                </a:solidFill>
              </a:rPr>
              <a:t>Answer : Yes, I </a:t>
            </a:r>
            <a:r>
              <a:rPr lang="cs-CZ" sz="2800">
                <a:solidFill>
                  <a:schemeClr val="accent2"/>
                </a:solidFill>
              </a:rPr>
              <a:t>do.</a:t>
            </a:r>
            <a:r>
              <a:rPr lang="cs-CZ" sz="2800">
                <a:solidFill>
                  <a:schemeClr val="tx1"/>
                </a:solidFill>
              </a:rPr>
              <a:t>    No, I </a:t>
            </a:r>
            <a:r>
              <a:rPr lang="cs-CZ" sz="2800">
                <a:solidFill>
                  <a:schemeClr val="accent2"/>
                </a:solidFill>
              </a:rPr>
              <a:t>don´t.</a:t>
            </a:r>
          </a:p>
          <a:p>
            <a:endParaRPr lang="cs-CZ" sz="2800">
              <a:solidFill>
                <a:schemeClr val="accent2"/>
              </a:solidFill>
            </a:endParaRPr>
          </a:p>
          <a:p>
            <a:r>
              <a:rPr lang="cs-CZ" sz="2800">
                <a:solidFill>
                  <a:schemeClr val="accent2"/>
                </a:solidFill>
              </a:rPr>
              <a:t>Does </a:t>
            </a:r>
            <a:r>
              <a:rPr lang="cs-CZ" sz="2800">
                <a:solidFill>
                  <a:schemeClr val="tx1"/>
                </a:solidFill>
              </a:rPr>
              <a:t>he </a:t>
            </a:r>
            <a:r>
              <a:rPr lang="cs-CZ" sz="2800">
                <a:solidFill>
                  <a:schemeClr val="accent2"/>
                </a:solidFill>
              </a:rPr>
              <a:t>work </a:t>
            </a:r>
            <a:r>
              <a:rPr lang="cs-CZ" sz="2800">
                <a:solidFill>
                  <a:schemeClr val="tx1"/>
                </a:solidFill>
              </a:rPr>
              <a:t>in an office ?</a:t>
            </a:r>
          </a:p>
          <a:p>
            <a:r>
              <a:rPr lang="cs-CZ" sz="2800">
                <a:solidFill>
                  <a:schemeClr val="tx1"/>
                </a:solidFill>
              </a:rPr>
              <a:t>Answer : Yes, he </a:t>
            </a:r>
            <a:r>
              <a:rPr lang="cs-CZ" sz="2800">
                <a:solidFill>
                  <a:schemeClr val="accent2"/>
                </a:solidFill>
              </a:rPr>
              <a:t>does.    </a:t>
            </a:r>
            <a:r>
              <a:rPr lang="cs-CZ" sz="2800">
                <a:solidFill>
                  <a:schemeClr val="tx1"/>
                </a:solidFill>
              </a:rPr>
              <a:t>No, he </a:t>
            </a:r>
            <a:r>
              <a:rPr lang="cs-CZ" sz="2800">
                <a:solidFill>
                  <a:schemeClr val="accent2"/>
                </a:solidFill>
              </a:rPr>
              <a:t>doesn´t.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title"/>
          </p:nvPr>
        </p:nvSpPr>
        <p:spPr>
          <a:solidFill>
            <a:srgbClr val="00FFFF"/>
          </a:solidFill>
          <a:ln/>
        </p:spPr>
        <p:txBody>
          <a:bodyPr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b="1" u="sng"/>
              <a:t>PRESENT SIMPLE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7772400" cy="1219200"/>
          </a:xfrm>
          <a:solidFill>
            <a:srgbClr val="00FFFF"/>
          </a:solidFill>
          <a:ln/>
        </p:spPr>
        <p:txBody>
          <a:bodyPr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b="1" u="sng">
                <a:solidFill>
                  <a:srgbClr val="FF0066"/>
                </a:solidFill>
              </a:rPr>
              <a:t>PRESENT SIMPLE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subTitle" idx="4294967295"/>
          </p:nvPr>
        </p:nvSpPr>
        <p:spPr bwMode="auto">
          <a:xfrm>
            <a:off x="533400" y="1600200"/>
            <a:ext cx="7772400" cy="51054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/>
          <a:lstStyle/>
          <a:p>
            <a:pPr marL="0" indent="0" algn="ctr">
              <a:lnSpc>
                <a:spcPct val="80000"/>
              </a:lnSpc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endParaRPr lang="cs-CZ" sz="2000"/>
          </a:p>
          <a:p>
            <a:pPr marL="0" indent="0">
              <a:lnSpc>
                <a:spcPct val="80000"/>
              </a:lnSpc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r>
              <a:rPr lang="cs-CZ" sz="2000" b="1" u="sng">
                <a:solidFill>
                  <a:srgbClr val="660066"/>
                </a:solidFill>
              </a:rPr>
              <a:t>1. Set up sentences :</a:t>
            </a:r>
          </a:p>
          <a:p>
            <a:pPr marL="0" indent="0" algn="ctr">
              <a:lnSpc>
                <a:spcPct val="80000"/>
              </a:lnSpc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endParaRPr lang="cs-CZ" sz="2000"/>
          </a:p>
          <a:p>
            <a:pPr marL="0" indent="0" algn="ctr">
              <a:lnSpc>
                <a:spcPct val="80000"/>
              </a:lnSpc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r>
              <a:rPr lang="cs-CZ" sz="2000"/>
              <a:t>verb </a:t>
            </a:r>
            <a:r>
              <a:rPr lang="cs-CZ" sz="2000" b="1"/>
              <a:t>play </a:t>
            </a:r>
            <a:r>
              <a:rPr lang="cs-CZ" sz="2000"/>
              <a:t>– 3.person, plural, question</a:t>
            </a:r>
          </a:p>
          <a:p>
            <a:pPr marL="0" indent="0" algn="ctr">
              <a:lnSpc>
                <a:spcPct val="80000"/>
              </a:lnSpc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endParaRPr lang="cs-CZ" sz="2000"/>
          </a:p>
          <a:p>
            <a:pPr marL="0" indent="0" algn="ctr">
              <a:lnSpc>
                <a:spcPct val="80000"/>
              </a:lnSpc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r>
              <a:rPr lang="cs-CZ" sz="2000"/>
              <a:t>…………………………………………………………………………….</a:t>
            </a:r>
          </a:p>
          <a:p>
            <a:pPr marL="0" indent="0" algn="ctr">
              <a:lnSpc>
                <a:spcPct val="80000"/>
              </a:lnSpc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r>
              <a:rPr lang="cs-CZ" sz="2000"/>
              <a:t>verb </a:t>
            </a:r>
            <a:r>
              <a:rPr lang="cs-CZ" sz="2000" b="1"/>
              <a:t>work </a:t>
            </a:r>
            <a:r>
              <a:rPr lang="cs-CZ" sz="2000"/>
              <a:t>– 1.person, singular, negative</a:t>
            </a:r>
          </a:p>
          <a:p>
            <a:pPr marL="0" indent="0" algn="ctr">
              <a:lnSpc>
                <a:spcPct val="80000"/>
              </a:lnSpc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endParaRPr lang="cs-CZ" sz="2000"/>
          </a:p>
          <a:p>
            <a:pPr marL="0" indent="0" algn="ctr">
              <a:lnSpc>
                <a:spcPct val="80000"/>
              </a:lnSpc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r>
              <a:rPr lang="cs-CZ" sz="2000"/>
              <a:t>……………………………………………………………………………</a:t>
            </a:r>
          </a:p>
          <a:p>
            <a:pPr marL="0" indent="0" algn="ctr">
              <a:lnSpc>
                <a:spcPct val="80000"/>
              </a:lnSpc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r>
              <a:rPr lang="cs-CZ" sz="2000"/>
              <a:t>verb </a:t>
            </a:r>
            <a:r>
              <a:rPr lang="cs-CZ" sz="2000" b="1"/>
              <a:t>sit </a:t>
            </a:r>
            <a:r>
              <a:rPr lang="cs-CZ" sz="2000"/>
              <a:t> - 3. person, singular, question</a:t>
            </a:r>
          </a:p>
          <a:p>
            <a:pPr marL="0" indent="0" algn="ctr">
              <a:lnSpc>
                <a:spcPct val="80000"/>
              </a:lnSpc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endParaRPr lang="cs-CZ" sz="2000"/>
          </a:p>
          <a:p>
            <a:pPr marL="0" indent="0" algn="ctr">
              <a:lnSpc>
                <a:spcPct val="80000"/>
              </a:lnSpc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r>
              <a:rPr lang="cs-CZ" sz="2000"/>
              <a:t>…………………………………………………………………………….</a:t>
            </a:r>
          </a:p>
          <a:p>
            <a:pPr marL="0" indent="0" algn="ctr">
              <a:lnSpc>
                <a:spcPct val="80000"/>
              </a:lnSpc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r>
              <a:rPr lang="cs-CZ" sz="2000"/>
              <a:t>verb </a:t>
            </a:r>
            <a:r>
              <a:rPr lang="cs-CZ" sz="2000" b="1"/>
              <a:t>go swimming </a:t>
            </a:r>
            <a:r>
              <a:rPr lang="cs-CZ" sz="2000"/>
              <a:t>– 2. person, plural, positive sentence</a:t>
            </a:r>
          </a:p>
          <a:p>
            <a:pPr marL="0" indent="0" algn="ctr">
              <a:lnSpc>
                <a:spcPct val="80000"/>
              </a:lnSpc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endParaRPr lang="cs-CZ" sz="2000"/>
          </a:p>
          <a:p>
            <a:pPr marL="0" indent="0" algn="ctr">
              <a:lnSpc>
                <a:spcPct val="80000"/>
              </a:lnSpc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r>
              <a:rPr lang="cs-CZ" sz="2000"/>
              <a:t>…………………………………………………………………………….</a:t>
            </a:r>
          </a:p>
          <a:p>
            <a:pPr marL="0" indent="0" algn="ctr">
              <a:lnSpc>
                <a:spcPct val="80000"/>
              </a:lnSpc>
              <a:spcBef>
                <a:spcPts val="500"/>
              </a:spcBef>
              <a:tabLst>
                <a:tab pos="609600" algn="l"/>
                <a:tab pos="1524000" algn="l"/>
                <a:tab pos="2438400" algn="l"/>
                <a:tab pos="3352800" algn="l"/>
                <a:tab pos="4267200" algn="l"/>
                <a:tab pos="5181600" algn="l"/>
                <a:tab pos="6096000" algn="l"/>
                <a:tab pos="7010400" algn="l"/>
                <a:tab pos="7924800" algn="l"/>
                <a:tab pos="8839200" algn="l"/>
                <a:tab pos="9753600" algn="l"/>
                <a:tab pos="10668000" algn="l"/>
              </a:tabLst>
            </a:pPr>
            <a:endParaRPr lang="cs-CZ" sz="200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-9525"/>
            <a:ext cx="8229600" cy="763588"/>
          </a:xfrm>
          <a:ln/>
        </p:spPr>
        <p:txBody>
          <a:bodyPr/>
          <a:lstStyle/>
          <a:p>
            <a:r>
              <a:rPr lang="cs-CZ"/>
              <a:t>Questions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765175"/>
            <a:ext cx="7931150" cy="5864225"/>
          </a:xfrm>
          <a:ln/>
        </p:spPr>
        <p:txBody>
          <a:bodyPr/>
          <a:lstStyle/>
          <a:p>
            <a:pPr>
              <a:spcBef>
                <a:spcPts val="1000"/>
              </a:spcBef>
            </a:pPr>
            <a:r>
              <a:rPr lang="cs-CZ" sz="2000" b="1" u="sng">
                <a:solidFill>
                  <a:srgbClr val="660066"/>
                </a:solidFill>
              </a:rPr>
              <a:t>2. Set up questions : </a:t>
            </a:r>
            <a:r>
              <a:rPr lang="cs-CZ" sz="2000" b="1">
                <a:solidFill>
                  <a:srgbClr val="660066"/>
                </a:solidFill>
              </a:rPr>
              <a:t>                                                                </a:t>
            </a:r>
            <a:r>
              <a:rPr lang="cs-CZ" sz="4000" b="1">
                <a:solidFill>
                  <a:srgbClr val="660066"/>
                </a:solidFill>
              </a:rPr>
              <a:t>?</a:t>
            </a:r>
          </a:p>
          <a:p>
            <a:pPr>
              <a:spcBef>
                <a:spcPts val="500"/>
              </a:spcBef>
            </a:pPr>
            <a:r>
              <a:rPr lang="cs-CZ" sz="2000">
                <a:solidFill>
                  <a:srgbClr val="660066"/>
                </a:solidFill>
              </a:rPr>
              <a:t>                                                                                           </a:t>
            </a:r>
          </a:p>
          <a:p>
            <a:pPr>
              <a:buFont typeface="Arial" charset="0"/>
              <a:buChar char="•"/>
            </a:pPr>
            <a:r>
              <a:rPr lang="cs-CZ"/>
              <a:t>We write the books for the children. </a:t>
            </a:r>
          </a:p>
          <a:p>
            <a:pPr>
              <a:buFont typeface="Arial" charset="0"/>
              <a:buChar char="•"/>
            </a:pPr>
            <a:r>
              <a:rPr lang="cs-CZ"/>
              <a:t>She visits Scotland in November. </a:t>
            </a:r>
          </a:p>
          <a:p>
            <a:pPr>
              <a:buFont typeface="Arial" charset="0"/>
              <a:buChar char="•"/>
            </a:pPr>
            <a:r>
              <a:rPr lang="cs-CZ"/>
              <a:t>You listen a radio in the evening. </a:t>
            </a:r>
          </a:p>
          <a:p>
            <a:pPr>
              <a:buFont typeface="Arial" charset="0"/>
              <a:buChar char="•"/>
            </a:pPr>
            <a:r>
              <a:rPr lang="cs-CZ"/>
              <a:t>He lives on a farm.</a:t>
            </a:r>
          </a:p>
          <a:p>
            <a:pPr>
              <a:buFont typeface="Arial" charset="0"/>
              <a:buChar char="•"/>
            </a:pPr>
            <a:r>
              <a:rPr lang="cs-CZ"/>
              <a:t>Open ………………………………………</a:t>
            </a:r>
          </a:p>
          <a:p>
            <a:pPr>
              <a:buFont typeface="Arial" charset="0"/>
              <a:buChar char="•"/>
            </a:pPr>
            <a:r>
              <a:rPr lang="cs-CZ"/>
              <a:t>Read …………………………………….</a:t>
            </a:r>
          </a:p>
          <a:p>
            <a:pPr>
              <a:buFont typeface="Arial" charset="0"/>
              <a:buChar char="•"/>
            </a:pPr>
            <a:r>
              <a:rPr lang="cs-CZ"/>
              <a:t>Give ..…………………………….……….</a:t>
            </a:r>
          </a:p>
          <a:p>
            <a:pPr>
              <a:buFont typeface="Arial" charset="0"/>
              <a:buChar char="•"/>
            </a:pPr>
            <a:r>
              <a:rPr lang="cs-CZ"/>
              <a:t>……………………………………………..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-9525"/>
            <a:ext cx="8229600" cy="763588"/>
          </a:xfrm>
          <a:ln/>
        </p:spPr>
        <p:txBody>
          <a:bodyPr/>
          <a:lstStyle/>
          <a:p>
            <a:r>
              <a:rPr lang="cs-CZ"/>
              <a:t>Negatives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765175"/>
            <a:ext cx="8002588" cy="5864225"/>
          </a:xfrm>
          <a:ln/>
        </p:spPr>
        <p:txBody>
          <a:bodyPr/>
          <a:lstStyle/>
          <a:p>
            <a:pPr>
              <a:lnSpc>
                <a:spcPct val="90000"/>
              </a:lnSpc>
              <a:spcBef>
                <a:spcPts val="900"/>
              </a:spcBef>
            </a:pPr>
            <a:r>
              <a:rPr lang="cs-CZ" sz="2400" b="1" u="sng">
                <a:solidFill>
                  <a:srgbClr val="660066"/>
                </a:solidFill>
              </a:rPr>
              <a:t>3. Set up negatives :</a:t>
            </a:r>
            <a:r>
              <a:rPr lang="cs-CZ" sz="2400" b="1">
                <a:solidFill>
                  <a:srgbClr val="660066"/>
                </a:solidFill>
              </a:rPr>
              <a:t>                                                 </a:t>
            </a:r>
            <a:r>
              <a:rPr lang="cs-CZ" sz="3600" b="1">
                <a:solidFill>
                  <a:srgbClr val="660066"/>
                </a:solidFill>
              </a:rPr>
              <a:t>_</a:t>
            </a:r>
          </a:p>
          <a:p>
            <a:pPr>
              <a:lnSpc>
                <a:spcPct val="90000"/>
              </a:lnSpc>
              <a:spcBef>
                <a:spcPts val="700"/>
              </a:spcBef>
            </a:pPr>
            <a:endParaRPr lang="cs-CZ" sz="2800">
              <a:solidFill>
                <a:srgbClr val="660066"/>
              </a:solidFill>
            </a:endParaRPr>
          </a:p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/>
              <a:t>She goes to school. </a:t>
            </a:r>
          </a:p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/>
              <a:t>It rains a lot in March.</a:t>
            </a:r>
          </a:p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/>
              <a:t>I get up at seven o´clock.</a:t>
            </a:r>
          </a:p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/>
              <a:t>They play football. </a:t>
            </a:r>
          </a:p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/>
              <a:t>She visits her grandparents .</a:t>
            </a:r>
          </a:p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/>
              <a:t>close………………………………………</a:t>
            </a:r>
          </a:p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/>
              <a:t>clean……………………………………</a:t>
            </a:r>
          </a:p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/>
              <a:t>……..……………………………………</a:t>
            </a:r>
            <a:r>
              <a:rPr lang="cs-CZ" b="1" u="sng"/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7772400" cy="1219200"/>
          </a:xfrm>
          <a:solidFill>
            <a:srgbClr val="00FFFF"/>
          </a:solidFill>
          <a:ln/>
        </p:spPr>
        <p:txBody>
          <a:bodyPr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u="sng">
                <a:solidFill>
                  <a:srgbClr val="FF0066"/>
                </a:solidFill>
              </a:rPr>
              <a:t>PRESENT SIMPLE</a:t>
            </a:r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subTitle" idx="4294967295"/>
          </p:nvPr>
        </p:nvSpPr>
        <p:spPr bwMode="auto">
          <a:xfrm>
            <a:off x="533400" y="1600200"/>
            <a:ext cx="7772400" cy="520858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/>
          <a:lstStyle/>
          <a:p>
            <a:pPr marL="0" indent="0" algn="ctr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000"/>
          </a:p>
          <a:p>
            <a:pPr marL="0" indent="0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 b="1" u="sng">
                <a:solidFill>
                  <a:srgbClr val="660066"/>
                </a:solidFill>
              </a:rPr>
              <a:t>1. Make good an omission ( doplň chybějící ):</a:t>
            </a:r>
          </a:p>
          <a:p>
            <a:pPr marL="0" indent="0" algn="ctr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000"/>
          </a:p>
          <a:p>
            <a:pPr marL="0" indent="0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200"/>
              <a:t>I……breakfast in the kitchen.</a:t>
            </a:r>
          </a:p>
          <a:p>
            <a:pPr marL="0" indent="0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200"/>
              <a:t>My mum and dad ...... to bed at half past eleven p.m.</a:t>
            </a:r>
          </a:p>
          <a:p>
            <a:pPr marL="0" indent="0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200"/>
              <a:t>He ………books and comics in bed.</a:t>
            </a:r>
          </a:p>
          <a:p>
            <a:pPr marL="0" indent="0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200"/>
              <a:t>Becky and I ................ TV on Saturday morning.</a:t>
            </a:r>
          </a:p>
          <a:p>
            <a:pPr marL="0" indent="0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200"/>
              <a:t>On Thursday I ......... a piano lesson.</a:t>
            </a:r>
          </a:p>
          <a:p>
            <a:pPr marL="0" indent="0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200"/>
              <a:t>Lessons .......... at nine o´clock.</a:t>
            </a:r>
          </a:p>
          <a:p>
            <a:pPr marL="0" indent="0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200"/>
              <a:t>At the weekend she .......... up at half past eight a.m.</a:t>
            </a:r>
          </a:p>
          <a:p>
            <a:pPr marL="0" indent="0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200"/>
              <a:t>We ............. the bus to school.</a:t>
            </a:r>
          </a:p>
          <a:p>
            <a:pPr marL="0" indent="0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200"/>
              <a:t>They .......... their homework from three to four o´clok p.m.</a:t>
            </a:r>
          </a:p>
          <a:p>
            <a:pPr marL="0" indent="0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200"/>
              <a:t>I .......... to sleep at ten o´clock p.m.</a:t>
            </a:r>
          </a:p>
          <a:p>
            <a:pPr marL="0" indent="0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200"/>
              <a:t>She ........... to the radio.</a:t>
            </a:r>
          </a:p>
          <a:p>
            <a:pPr marL="0" indent="0" algn="ctr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000"/>
          </a:p>
          <a:p>
            <a:pPr marL="0" indent="0" algn="ctr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00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827088" y="128588"/>
            <a:ext cx="7856537" cy="923925"/>
          </a:xfrm>
        </p:spPr>
        <p:txBody>
          <a:bodyPr/>
          <a:lstStyle/>
          <a:p>
            <a:r>
              <a:rPr lang="cs-CZ" sz="4000" u="sng"/>
              <a:t>Výsledky :</a:t>
            </a:r>
            <a:br>
              <a:rPr lang="cs-CZ" sz="4000" u="sng"/>
            </a:br>
            <a:endParaRPr lang="cs-CZ" sz="4000" u="sng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ts val="500"/>
              </a:spcBef>
            </a:pPr>
            <a:endParaRPr lang="cs-CZ" sz="1800"/>
          </a:p>
          <a:p>
            <a:pPr>
              <a:lnSpc>
                <a:spcPct val="80000"/>
              </a:lnSpc>
              <a:spcBef>
                <a:spcPts val="500"/>
              </a:spcBef>
            </a:pPr>
            <a:r>
              <a:rPr lang="cs-CZ" sz="1800" b="1" u="sng">
                <a:solidFill>
                  <a:srgbClr val="660066"/>
                </a:solidFill>
              </a:rPr>
              <a:t>1. Make good an omission ( doplň chybějící ):</a:t>
            </a:r>
          </a:p>
          <a:p>
            <a:pPr>
              <a:lnSpc>
                <a:spcPct val="80000"/>
              </a:lnSpc>
              <a:spcBef>
                <a:spcPts val="500"/>
              </a:spcBef>
            </a:pPr>
            <a:endParaRPr lang="cs-CZ" sz="1800"/>
          </a:p>
          <a:p>
            <a:pPr>
              <a:lnSpc>
                <a:spcPct val="80000"/>
              </a:lnSpc>
              <a:spcBef>
                <a:spcPts val="500"/>
              </a:spcBef>
            </a:pPr>
            <a:r>
              <a:rPr lang="cs-CZ" sz="2000"/>
              <a:t>I</a:t>
            </a:r>
            <a:r>
              <a:rPr lang="cs-CZ" sz="2000">
                <a:solidFill>
                  <a:srgbClr val="FF0000"/>
                </a:solidFill>
              </a:rPr>
              <a:t> have </a:t>
            </a:r>
            <a:r>
              <a:rPr lang="cs-CZ" sz="2000">
                <a:solidFill>
                  <a:schemeClr val="tx1"/>
                </a:solidFill>
              </a:rPr>
              <a:t>b</a:t>
            </a:r>
            <a:r>
              <a:rPr lang="cs-CZ" sz="2000"/>
              <a:t>reakfast in the kitchen.</a:t>
            </a:r>
          </a:p>
          <a:p>
            <a:pPr>
              <a:lnSpc>
                <a:spcPct val="80000"/>
              </a:lnSpc>
              <a:spcBef>
                <a:spcPts val="500"/>
              </a:spcBef>
            </a:pPr>
            <a:r>
              <a:rPr lang="cs-CZ" sz="2000"/>
              <a:t>My mum and dad </a:t>
            </a:r>
            <a:r>
              <a:rPr lang="cs-CZ" sz="2000">
                <a:solidFill>
                  <a:srgbClr val="FF0000"/>
                </a:solidFill>
              </a:rPr>
              <a:t>go</a:t>
            </a:r>
            <a:r>
              <a:rPr lang="cs-CZ" sz="2000"/>
              <a:t> to bed at half past eleven p.m.</a:t>
            </a:r>
          </a:p>
          <a:p>
            <a:pPr>
              <a:lnSpc>
                <a:spcPct val="80000"/>
              </a:lnSpc>
              <a:spcBef>
                <a:spcPts val="500"/>
              </a:spcBef>
            </a:pPr>
            <a:r>
              <a:rPr lang="cs-CZ" sz="2000"/>
              <a:t>He </a:t>
            </a:r>
            <a:r>
              <a:rPr lang="cs-CZ" sz="2000">
                <a:solidFill>
                  <a:srgbClr val="FF0000"/>
                </a:solidFill>
              </a:rPr>
              <a:t>reads </a:t>
            </a:r>
            <a:r>
              <a:rPr lang="cs-CZ" sz="2000"/>
              <a:t>books and comics in bed.</a:t>
            </a:r>
          </a:p>
          <a:p>
            <a:pPr>
              <a:lnSpc>
                <a:spcPct val="80000"/>
              </a:lnSpc>
              <a:spcBef>
                <a:spcPts val="500"/>
              </a:spcBef>
            </a:pPr>
            <a:r>
              <a:rPr lang="cs-CZ" sz="2000"/>
              <a:t>Becky and I </a:t>
            </a:r>
            <a:r>
              <a:rPr lang="cs-CZ" sz="2000">
                <a:solidFill>
                  <a:srgbClr val="FF0000"/>
                </a:solidFill>
              </a:rPr>
              <a:t>watch</a:t>
            </a:r>
            <a:r>
              <a:rPr lang="cs-CZ" sz="2000"/>
              <a:t> TV on Saturday morning.</a:t>
            </a:r>
          </a:p>
          <a:p>
            <a:pPr>
              <a:lnSpc>
                <a:spcPct val="80000"/>
              </a:lnSpc>
              <a:spcBef>
                <a:spcPts val="500"/>
              </a:spcBef>
            </a:pPr>
            <a:r>
              <a:rPr lang="cs-CZ" sz="2000"/>
              <a:t>On Thursday I </a:t>
            </a:r>
            <a:r>
              <a:rPr lang="cs-CZ" sz="2000">
                <a:solidFill>
                  <a:srgbClr val="FF0000"/>
                </a:solidFill>
              </a:rPr>
              <a:t>have</a:t>
            </a:r>
            <a:r>
              <a:rPr lang="cs-CZ" sz="2000"/>
              <a:t> a piano lesson.</a:t>
            </a:r>
          </a:p>
          <a:p>
            <a:pPr>
              <a:lnSpc>
                <a:spcPct val="80000"/>
              </a:lnSpc>
              <a:spcBef>
                <a:spcPts val="500"/>
              </a:spcBef>
            </a:pPr>
            <a:r>
              <a:rPr lang="cs-CZ" sz="2000"/>
              <a:t>Lessons </a:t>
            </a:r>
            <a:r>
              <a:rPr lang="cs-CZ" sz="2000">
                <a:solidFill>
                  <a:srgbClr val="FF0000"/>
                </a:solidFill>
              </a:rPr>
              <a:t>start</a:t>
            </a:r>
            <a:r>
              <a:rPr lang="cs-CZ" sz="2000"/>
              <a:t> at nine o´clock.</a:t>
            </a:r>
          </a:p>
          <a:p>
            <a:pPr>
              <a:lnSpc>
                <a:spcPct val="80000"/>
              </a:lnSpc>
              <a:spcBef>
                <a:spcPts val="500"/>
              </a:spcBef>
            </a:pPr>
            <a:r>
              <a:rPr lang="cs-CZ" sz="2000"/>
              <a:t>At the weekend she </a:t>
            </a:r>
            <a:r>
              <a:rPr lang="cs-CZ" sz="2000">
                <a:solidFill>
                  <a:srgbClr val="FF0000"/>
                </a:solidFill>
              </a:rPr>
              <a:t>gets</a:t>
            </a:r>
            <a:r>
              <a:rPr lang="cs-CZ" sz="2000"/>
              <a:t> up at half past eight a.m.</a:t>
            </a:r>
          </a:p>
          <a:p>
            <a:pPr>
              <a:lnSpc>
                <a:spcPct val="80000"/>
              </a:lnSpc>
              <a:spcBef>
                <a:spcPts val="500"/>
              </a:spcBef>
            </a:pPr>
            <a:r>
              <a:rPr lang="cs-CZ" sz="2000"/>
              <a:t>We </a:t>
            </a:r>
            <a:r>
              <a:rPr lang="cs-CZ" sz="2000">
                <a:solidFill>
                  <a:srgbClr val="FF0000"/>
                </a:solidFill>
              </a:rPr>
              <a:t>take</a:t>
            </a:r>
            <a:r>
              <a:rPr lang="cs-CZ" sz="2000"/>
              <a:t> the bus to school.</a:t>
            </a:r>
          </a:p>
          <a:p>
            <a:pPr>
              <a:lnSpc>
                <a:spcPct val="80000"/>
              </a:lnSpc>
              <a:spcBef>
                <a:spcPts val="500"/>
              </a:spcBef>
            </a:pPr>
            <a:r>
              <a:rPr lang="cs-CZ" sz="2000"/>
              <a:t>They </a:t>
            </a:r>
            <a:r>
              <a:rPr lang="cs-CZ" sz="2000">
                <a:solidFill>
                  <a:srgbClr val="FF0000"/>
                </a:solidFill>
              </a:rPr>
              <a:t>do</a:t>
            </a:r>
            <a:r>
              <a:rPr lang="cs-CZ" sz="2000"/>
              <a:t> their homework from three to four o´clok p.m.</a:t>
            </a:r>
          </a:p>
          <a:p>
            <a:pPr>
              <a:lnSpc>
                <a:spcPct val="80000"/>
              </a:lnSpc>
              <a:spcBef>
                <a:spcPts val="500"/>
              </a:spcBef>
            </a:pPr>
            <a:r>
              <a:rPr lang="cs-CZ" sz="2000"/>
              <a:t>I </a:t>
            </a:r>
            <a:r>
              <a:rPr lang="cs-CZ" sz="2000">
                <a:solidFill>
                  <a:srgbClr val="FF0000"/>
                </a:solidFill>
              </a:rPr>
              <a:t>go</a:t>
            </a:r>
            <a:r>
              <a:rPr lang="cs-CZ" sz="2000"/>
              <a:t> to sleep at ten o´clock p.m.</a:t>
            </a:r>
          </a:p>
          <a:p>
            <a:pPr>
              <a:lnSpc>
                <a:spcPct val="80000"/>
              </a:lnSpc>
              <a:spcBef>
                <a:spcPts val="500"/>
              </a:spcBef>
            </a:pPr>
            <a:r>
              <a:rPr lang="cs-CZ" sz="2000"/>
              <a:t>She </a:t>
            </a:r>
            <a:r>
              <a:rPr lang="cs-CZ" sz="2000">
                <a:solidFill>
                  <a:srgbClr val="FF0000"/>
                </a:solidFill>
              </a:rPr>
              <a:t>listens</a:t>
            </a:r>
            <a:r>
              <a:rPr lang="cs-CZ" sz="2000"/>
              <a:t> to the radio.</a:t>
            </a:r>
          </a:p>
          <a:p>
            <a:pPr>
              <a:lnSpc>
                <a:spcPct val="80000"/>
              </a:lnSpc>
            </a:pPr>
            <a:endParaRPr lang="cs-CZ" sz="18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Grp="1" noChangeArrowheads="1"/>
          </p:cNvSpPr>
          <p:nvPr>
            <p:ph type="body"/>
          </p:nvPr>
        </p:nvSpPr>
        <p:spPr>
          <a:xfrm>
            <a:off x="468313" y="476250"/>
            <a:ext cx="8229600" cy="6172200"/>
          </a:xfrm>
          <a:ln/>
        </p:spPr>
        <p:txBody>
          <a:bodyPr anchor="t"/>
          <a:lstStyle/>
          <a:p>
            <a:pPr marL="341313" indent="-341313" algn="l">
              <a:spcBef>
                <a:spcPts val="10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 b="1" u="sng">
                <a:solidFill>
                  <a:srgbClr val="660066"/>
                </a:solidFill>
              </a:rPr>
              <a:t>2. Set up questions : </a:t>
            </a:r>
            <a:r>
              <a:rPr lang="cs-CZ" sz="2000" b="1">
                <a:solidFill>
                  <a:srgbClr val="660066"/>
                </a:solidFill>
              </a:rPr>
              <a:t>                                                                </a:t>
            </a:r>
            <a:r>
              <a:rPr lang="cs-CZ" sz="4000" b="1">
                <a:solidFill>
                  <a:srgbClr val="660066"/>
                </a:solidFill>
              </a:rPr>
              <a:t>?</a:t>
            </a:r>
          </a:p>
          <a:p>
            <a:pPr marL="341313" indent="-341313" algn="l"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>
                <a:solidFill>
                  <a:srgbClr val="660066"/>
                </a:solidFill>
              </a:rPr>
              <a:t>                                                                                           </a:t>
            </a:r>
          </a:p>
          <a:p>
            <a:pPr marL="341313" indent="-341313" algn="l">
              <a:spcBef>
                <a:spcPts val="800"/>
              </a:spcBef>
              <a:buFont typeface="Arial" charset="0"/>
              <a:buChar char="•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/>
              <a:t>............................. in  bed ?  </a:t>
            </a:r>
            <a:r>
              <a:rPr lang="cs-CZ" sz="3200" i="1"/>
              <a:t>read</a:t>
            </a:r>
          </a:p>
          <a:p>
            <a:pPr marL="341313" indent="-341313" algn="l">
              <a:spcBef>
                <a:spcPts val="800"/>
              </a:spcBef>
              <a:buFont typeface="Arial" charset="0"/>
              <a:buChar char="•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/>
              <a:t>.................. TV after dinner ?    </a:t>
            </a:r>
            <a:r>
              <a:rPr lang="cs-CZ" sz="3200" i="1"/>
              <a:t>watch</a:t>
            </a:r>
            <a:r>
              <a:rPr lang="cs-CZ" sz="3200"/>
              <a:t> </a:t>
            </a:r>
          </a:p>
          <a:p>
            <a:pPr marL="341313" indent="-341313" algn="l">
              <a:spcBef>
                <a:spcPts val="800"/>
              </a:spcBef>
              <a:buFont typeface="Arial" charset="0"/>
              <a:buChar char="•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/>
              <a:t>.....................  lunch at school ?  </a:t>
            </a:r>
            <a:r>
              <a:rPr lang="cs-CZ" sz="3200" i="1"/>
              <a:t>have</a:t>
            </a:r>
            <a:r>
              <a:rPr lang="cs-CZ" sz="3200"/>
              <a:t> </a:t>
            </a:r>
          </a:p>
          <a:p>
            <a:pPr marL="341313" indent="-341313" algn="l">
              <a:spcBef>
                <a:spcPts val="800"/>
              </a:spcBef>
              <a:buFont typeface="Arial" charset="0"/>
              <a:buChar char="•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/>
              <a:t>....................  in Třeboň ?      </a:t>
            </a:r>
            <a:r>
              <a:rPr lang="cs-CZ" sz="3200" i="1"/>
              <a:t>live</a:t>
            </a:r>
          </a:p>
          <a:p>
            <a:pPr marL="341313" indent="-341313" algn="l">
              <a:spcBef>
                <a:spcPts val="800"/>
              </a:spcBef>
              <a:buFont typeface="Arial" charset="0"/>
              <a:buChar char="•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/>
              <a:t>...............school at three o´clock ?  </a:t>
            </a:r>
            <a:r>
              <a:rPr lang="cs-CZ" sz="3200" i="1"/>
              <a:t>finish</a:t>
            </a:r>
          </a:p>
          <a:p>
            <a:pPr marL="341313" indent="-341313" algn="l">
              <a:spcBef>
                <a:spcPts val="800"/>
              </a:spcBef>
              <a:buFont typeface="Arial" charset="0"/>
              <a:buChar char="•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/>
              <a:t>................ to Radio Impuls ?      </a:t>
            </a:r>
            <a:r>
              <a:rPr lang="cs-CZ" sz="3200" i="1"/>
              <a:t>listen</a:t>
            </a:r>
          </a:p>
          <a:p>
            <a:pPr marL="341313" indent="-341313" algn="l">
              <a:spcBef>
                <a:spcPts val="800"/>
              </a:spcBef>
              <a:buFont typeface="Arial" charset="0"/>
              <a:buChar char="•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/>
              <a:t>..…………the bus to school ?  </a:t>
            </a:r>
            <a:r>
              <a:rPr lang="cs-CZ" sz="3200" i="1"/>
              <a:t>take</a:t>
            </a:r>
          </a:p>
          <a:p>
            <a:pPr marL="341313" indent="-341313" algn="l">
              <a:spcBef>
                <a:spcPts val="800"/>
              </a:spcBef>
              <a:buFont typeface="Arial" charset="0"/>
              <a:buChar char="•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/>
              <a:t>………breakfast in the kitchen ?  </a:t>
            </a:r>
            <a:r>
              <a:rPr lang="cs-CZ" sz="3200" i="1"/>
              <a:t>have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128588"/>
            <a:ext cx="8072437" cy="636587"/>
          </a:xfrm>
        </p:spPr>
        <p:txBody>
          <a:bodyPr/>
          <a:lstStyle/>
          <a:p>
            <a:r>
              <a:rPr lang="cs-CZ" sz="4000" u="sng"/>
              <a:t>Výsledky :</a:t>
            </a:r>
            <a:r>
              <a:rPr lang="cs-CZ" sz="1800"/>
              <a:t> například :</a:t>
            </a:r>
            <a:endParaRPr lang="cs-CZ" sz="4000" u="sng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6425" cy="5545138"/>
          </a:xfrm>
        </p:spPr>
        <p:txBody>
          <a:bodyPr/>
          <a:lstStyle/>
          <a:p>
            <a:pPr>
              <a:spcBef>
                <a:spcPts val="1000"/>
              </a:spcBef>
            </a:pPr>
            <a:r>
              <a:rPr lang="cs-CZ" sz="1800" b="1" u="sng">
                <a:solidFill>
                  <a:srgbClr val="660066"/>
                </a:solidFill>
              </a:rPr>
              <a:t>2. Set up questions : </a:t>
            </a:r>
            <a:r>
              <a:rPr lang="cs-CZ" sz="1800" b="1">
                <a:solidFill>
                  <a:srgbClr val="660066"/>
                </a:solidFill>
              </a:rPr>
              <a:t>                                                                </a:t>
            </a:r>
            <a:r>
              <a:rPr lang="cs-CZ" sz="3600" b="1">
                <a:solidFill>
                  <a:srgbClr val="660066"/>
                </a:solidFill>
              </a:rPr>
              <a:t>?</a:t>
            </a:r>
            <a:r>
              <a:rPr lang="cs-CZ" sz="1800">
                <a:solidFill>
                  <a:srgbClr val="660066"/>
                </a:solidFill>
              </a:rPr>
              <a:t>                                                                                           </a:t>
            </a:r>
          </a:p>
          <a:p>
            <a:pPr>
              <a:buFont typeface="Arial" charset="0"/>
              <a:buChar char="•"/>
            </a:pPr>
            <a:r>
              <a:rPr lang="cs-CZ" sz="2800">
                <a:solidFill>
                  <a:srgbClr val="FF0000"/>
                </a:solidFill>
              </a:rPr>
              <a:t>Does she read/ Do you read</a:t>
            </a:r>
            <a:r>
              <a:rPr lang="cs-CZ" sz="2800"/>
              <a:t> in  bed ?  </a:t>
            </a:r>
            <a:endParaRPr lang="cs-CZ" sz="2800" i="1"/>
          </a:p>
          <a:p>
            <a:pPr>
              <a:buFont typeface="Arial" charset="0"/>
              <a:buChar char="•"/>
            </a:pPr>
            <a:r>
              <a:rPr lang="cs-CZ" sz="2800">
                <a:solidFill>
                  <a:srgbClr val="FF0000"/>
                </a:solidFill>
              </a:rPr>
              <a:t>Does he watch /Do they watch </a:t>
            </a:r>
            <a:r>
              <a:rPr lang="cs-CZ" sz="2800"/>
              <a:t>TV after dinner ? </a:t>
            </a:r>
            <a:r>
              <a:rPr lang="cs-CZ" sz="2800">
                <a:solidFill>
                  <a:srgbClr val="FF0000"/>
                </a:solidFill>
              </a:rPr>
              <a:t>Do we have / Does Jane have</a:t>
            </a:r>
            <a:r>
              <a:rPr lang="cs-CZ" sz="2800"/>
              <a:t> lunch at school ? </a:t>
            </a:r>
            <a:r>
              <a:rPr lang="cs-CZ" sz="2800">
                <a:solidFill>
                  <a:srgbClr val="FF0000"/>
                </a:solidFill>
              </a:rPr>
              <a:t>Do you live /Does Peter live</a:t>
            </a:r>
            <a:r>
              <a:rPr lang="cs-CZ" sz="2800"/>
              <a:t> in Třeboň ? </a:t>
            </a:r>
          </a:p>
          <a:p>
            <a:pPr>
              <a:buFont typeface="Arial" charset="0"/>
              <a:buChar char="•"/>
            </a:pPr>
            <a:r>
              <a:rPr lang="cs-CZ" sz="2800">
                <a:solidFill>
                  <a:srgbClr val="FF0000"/>
                </a:solidFill>
              </a:rPr>
              <a:t>Do they finish/Does she finish </a:t>
            </a:r>
            <a:r>
              <a:rPr lang="cs-CZ" sz="2800"/>
              <a:t>school at three o´clock ?</a:t>
            </a:r>
          </a:p>
          <a:p>
            <a:pPr>
              <a:buFont typeface="Arial" charset="0"/>
              <a:buChar char="•"/>
            </a:pPr>
            <a:r>
              <a:rPr lang="cs-CZ" sz="2800">
                <a:solidFill>
                  <a:srgbClr val="FF0000"/>
                </a:solidFill>
              </a:rPr>
              <a:t>Do you listen/Does Mary listen</a:t>
            </a:r>
            <a:r>
              <a:rPr lang="cs-CZ" sz="2800"/>
              <a:t> to Radio Impuls ?</a:t>
            </a:r>
          </a:p>
          <a:p>
            <a:pPr>
              <a:buFont typeface="Arial" charset="0"/>
              <a:buChar char="•"/>
            </a:pPr>
            <a:r>
              <a:rPr lang="cs-CZ" sz="2800">
                <a:solidFill>
                  <a:srgbClr val="FF0000"/>
                </a:solidFill>
              </a:rPr>
              <a:t>Does Aneta take /Do we take </a:t>
            </a:r>
            <a:r>
              <a:rPr lang="cs-CZ" sz="2800"/>
              <a:t>the bus to school ?</a:t>
            </a:r>
          </a:p>
          <a:p>
            <a:pPr>
              <a:buFont typeface="Arial" charset="0"/>
              <a:buChar char="•"/>
            </a:pPr>
            <a:r>
              <a:rPr lang="cs-CZ" sz="2800">
                <a:solidFill>
                  <a:srgbClr val="FF0000"/>
                </a:solidFill>
              </a:rPr>
              <a:t>Do you have </a:t>
            </a:r>
            <a:r>
              <a:rPr lang="cs-CZ" sz="2800"/>
              <a:t>breakfast in the kitchen ? 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ChangeArrowheads="1"/>
          </p:cNvSpPr>
          <p:nvPr>
            <p:ph type="body"/>
          </p:nvPr>
        </p:nvSpPr>
        <p:spPr>
          <a:xfrm>
            <a:off x="457200" y="533400"/>
            <a:ext cx="8229600" cy="6457950"/>
          </a:xfrm>
          <a:ln/>
        </p:spPr>
        <p:txBody>
          <a:bodyPr anchor="t"/>
          <a:lstStyle/>
          <a:p>
            <a:pPr marL="341313" indent="-341313" algn="l">
              <a:spcBef>
                <a:spcPts val="9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b="1" u="sng">
                <a:solidFill>
                  <a:srgbClr val="660066"/>
                </a:solidFill>
              </a:rPr>
              <a:t>3. Make the questions :</a:t>
            </a:r>
            <a:r>
              <a:rPr lang="cs-CZ" sz="2800">
                <a:solidFill>
                  <a:srgbClr val="660066"/>
                </a:solidFill>
              </a:rPr>
              <a:t>                                                                                                       </a:t>
            </a:r>
            <a:r>
              <a:rPr lang="cs-CZ" sz="2000" b="1">
                <a:solidFill>
                  <a:srgbClr val="660066"/>
                </a:solidFill>
              </a:rPr>
              <a:t>?</a:t>
            </a:r>
            <a:r>
              <a:rPr lang="cs-CZ" sz="2000">
                <a:solidFill>
                  <a:srgbClr val="660066"/>
                </a:solidFill>
              </a:rPr>
              <a:t> </a:t>
            </a:r>
          </a:p>
          <a:p>
            <a:pPr marL="341313" indent="-341313" algn="l">
              <a:spcBef>
                <a:spcPts val="800"/>
              </a:spcBef>
              <a:buFont typeface="Arial" charset="0"/>
              <a:buChar char="•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/>
              <a:t>When/have breakfast </a:t>
            </a:r>
          </a:p>
          <a:p>
            <a:pPr marL="341313" indent="-341313" algn="l">
              <a:spcBef>
                <a:spcPts val="800"/>
              </a:spcBef>
              <a:buFont typeface="Arial" charset="0"/>
              <a:buChar char="•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/>
              <a:t>Where/do your homework</a:t>
            </a:r>
          </a:p>
          <a:p>
            <a:pPr marL="341313" indent="-341313" algn="l">
              <a:spcBef>
                <a:spcPts val="800"/>
              </a:spcBef>
              <a:buFont typeface="Arial" charset="0"/>
              <a:buChar char="•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/>
              <a:t>When/go to school</a:t>
            </a:r>
          </a:p>
          <a:p>
            <a:pPr marL="341313" indent="-341313" algn="l">
              <a:spcBef>
                <a:spcPts val="800"/>
              </a:spcBef>
              <a:buFont typeface="Arial" charset="0"/>
              <a:buChar char="•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/>
              <a:t>Where/have lunch </a:t>
            </a:r>
          </a:p>
          <a:p>
            <a:pPr marL="341313" indent="-341313" algn="l">
              <a:spcBef>
                <a:spcPts val="800"/>
              </a:spcBef>
              <a:buFont typeface="Arial" charset="0"/>
              <a:buChar char="•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/>
              <a:t>When/go home</a:t>
            </a:r>
          </a:p>
          <a:p>
            <a:pPr marL="341313" indent="-341313" algn="l">
              <a:spcBef>
                <a:spcPts val="800"/>
              </a:spcBef>
              <a:buFont typeface="Arial" charset="0"/>
              <a:buChar char="•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/>
              <a:t>When/ watch TV</a:t>
            </a:r>
          </a:p>
          <a:p>
            <a:pPr marL="341313" indent="-341313" algn="l">
              <a:spcBef>
                <a:spcPts val="800"/>
              </a:spcBef>
              <a:buFont typeface="Arial" charset="0"/>
              <a:buChar char="•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/>
              <a:t>When/ read books</a:t>
            </a:r>
          </a:p>
          <a:p>
            <a:pPr marL="341313" indent="-341313" algn="l">
              <a:spcBef>
                <a:spcPts val="800"/>
              </a:spcBef>
              <a:buFont typeface="Arial" charset="0"/>
              <a:buChar char="•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/>
              <a:t>Where/read books</a:t>
            </a:r>
          </a:p>
          <a:p>
            <a:pPr marL="341313" indent="-341313" algn="l">
              <a:spcBef>
                <a:spcPts val="800"/>
              </a:spcBef>
              <a:buFont typeface="Arial" charset="0"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20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190500"/>
            <a:ext cx="8229600" cy="581025"/>
          </a:xfrm>
          <a:solidFill>
            <a:srgbClr val="FFFF99"/>
          </a:solidFill>
          <a:ln/>
        </p:spPr>
        <p:txBody>
          <a:bodyPr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>
                <a:solidFill>
                  <a:srgbClr val="003300"/>
                </a:solidFill>
              </a:rPr>
              <a:t>Set up all sentences :</a:t>
            </a:r>
          </a:p>
        </p:txBody>
      </p:sp>
      <p:pic>
        <p:nvPicPr>
          <p:cNvPr id="6153" name="Picture 9" descr="činnos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1196975"/>
            <a:ext cx="1944687" cy="153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činnos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1268413"/>
            <a:ext cx="1323975" cy="1655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činnost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88" y="1484313"/>
            <a:ext cx="1800225" cy="1439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činnost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838" y="3860800"/>
            <a:ext cx="1800225" cy="1439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činnost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588" y="3644900"/>
            <a:ext cx="1655762" cy="132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činnost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3933825"/>
            <a:ext cx="1800225" cy="1439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9" name="Picture 15" descr="činnost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5157788"/>
            <a:ext cx="1439863" cy="1223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činnost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5445125"/>
            <a:ext cx="1512887" cy="120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76672"/>
            <a:ext cx="6102424" cy="27084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>
                <a:solidFill>
                  <a:srgbClr val="000000"/>
                </a:solidFill>
              </a:rPr>
              <a:t>Citace :</a:t>
            </a:r>
          </a:p>
          <a:p>
            <a:r>
              <a:rPr lang="cs-CZ" b="1" dirty="0">
                <a:solidFill>
                  <a:srgbClr val="000000"/>
                </a:solidFill>
              </a:rPr>
              <a:t>Archiv autora</a:t>
            </a:r>
          </a:p>
          <a:p>
            <a:pPr>
              <a:buFontTx/>
              <a:buNone/>
            </a:pPr>
            <a:endParaRPr lang="cs-CZ" b="1" u="sng" dirty="0">
              <a:solidFill>
                <a:srgbClr val="000000"/>
              </a:solidFill>
            </a:endParaRPr>
          </a:p>
          <a:p>
            <a:r>
              <a:rPr lang="cs-CZ" b="1" u="sng" dirty="0">
                <a:solidFill>
                  <a:srgbClr val="000000"/>
                </a:solidFill>
              </a:rPr>
              <a:t>Obrázkový materiál </a:t>
            </a:r>
            <a:r>
              <a:rPr lang="cs-CZ" dirty="0">
                <a:solidFill>
                  <a:srgbClr val="000000"/>
                </a:solidFill>
              </a:rPr>
              <a:t>:</a:t>
            </a:r>
          </a:p>
          <a:p>
            <a:endParaRPr lang="cs-CZ" dirty="0"/>
          </a:p>
          <a:p>
            <a:r>
              <a:rPr lang="cs-CZ" sz="1600" dirty="0">
                <a:hlinkClick r:id="rId2"/>
              </a:rPr>
              <a:t>http://www.freefoto.com/</a:t>
            </a:r>
            <a:endParaRPr lang="cs-CZ" sz="1600" dirty="0"/>
          </a:p>
          <a:p>
            <a:pPr marL="0" indent="0">
              <a:buNone/>
            </a:pPr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375361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750</Words>
  <Application>Microsoft Office PowerPoint</Application>
  <PresentationFormat>Předvádění na obrazovce (4:3)</PresentationFormat>
  <Paragraphs>147</Paragraphs>
  <Slides>14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Výchozí návrh</vt:lpstr>
      <vt:lpstr>Prezentace aplikace PowerPoint</vt:lpstr>
      <vt:lpstr>PRESENT SIMPLE</vt:lpstr>
      <vt:lpstr>PRESENT SIMPLE</vt:lpstr>
      <vt:lpstr>PRESENT SIMPLE</vt:lpstr>
      <vt:lpstr>PRESENT SIMPLE</vt:lpstr>
      <vt:lpstr>Questions</vt:lpstr>
      <vt:lpstr>Negatives</vt:lpstr>
      <vt:lpstr>PRESENT SIMPLE</vt:lpstr>
      <vt:lpstr>Výsledky : </vt:lpstr>
      <vt:lpstr>Prezentace aplikace PowerPoint</vt:lpstr>
      <vt:lpstr>Výsledky : například :</vt:lpstr>
      <vt:lpstr>Prezentace aplikace PowerPoint</vt:lpstr>
      <vt:lpstr>Set up all sentences 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Trembulaci</dc:creator>
  <cp:lastModifiedBy>install</cp:lastModifiedBy>
  <cp:revision>21</cp:revision>
  <cp:lastPrinted>1601-01-01T00:00:00Z</cp:lastPrinted>
  <dcterms:created xsi:type="dcterms:W3CDTF">2008-09-18T18:34:54Z</dcterms:created>
  <dcterms:modified xsi:type="dcterms:W3CDTF">2012-03-20T20:55:45Z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