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56" r:id="rId4"/>
    <p:sldId id="262" r:id="rId5"/>
    <p:sldId id="258" r:id="rId6"/>
    <p:sldId id="263" r:id="rId7"/>
    <p:sldId id="257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FFFF00"/>
    <a:srgbClr val="FF0000"/>
    <a:srgbClr val="33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1EAE4C1-1E86-4B20-8AA3-02B86E1C88B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12612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38B2F69-D272-4DAF-9D23-C091A78AA8F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15606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1B9114-EDE4-499D-BEE9-CC8078AC77D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17700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467EC59-C4E0-49AB-AAD9-3B07217BB7F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79086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E746C00-B88D-46FA-B4AC-E3D95B4E561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41460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467CB2E-1D2E-4AFC-8997-E141E7F0333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62392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EB4A730-1AAD-45FA-934E-4A348DD079F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6149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1D2642C-0EC4-41A2-884A-C293B49264A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80023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FE5141-17A8-4EB9-9C04-FBC92BF2B44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5215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ED45CF-BF38-474A-8306-1A456815D1E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51406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342A279-F73E-49C5-857F-4677FB42DBF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06261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11127A54-36F4-4212-B248-66E8EF22DAA7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8234" name="Group 4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3642979"/>
              </p:ext>
            </p:extLst>
          </p:nvPr>
        </p:nvGraphicFramePr>
        <p:xfrm>
          <a:off x="1665288" y="2414588"/>
          <a:ext cx="5813425" cy="2826385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Arial" charset="0"/>
                        <a:cs typeface="Times New Roman" pitchFamily="16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ZŠ Třeboň, Sokolská 296, 379 01 Třeboň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Arial" charset="0"/>
                        <a:cs typeface="Times New Roman" pitchFamily="16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Mgr. Ivana Trembulaková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Arial" charset="0"/>
                        <a:cs typeface="Times New Roman" pitchFamily="16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VY_22_INOVACE_2161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+mj-lt"/>
                        <a:cs typeface="Times New Roman" pitchFamily="16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Arial" charset="0"/>
                        <a:cs typeface="Times New Roman" pitchFamily="16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Pronouns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Arial" charset="0"/>
                        <a:cs typeface="Times New Roman" pitchFamily="16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Arial" charset="0"/>
                        <a:cs typeface="Times New Roman" pitchFamily="16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Zájmena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Arial" charset="0"/>
                        <a:cs typeface="Times New Roman" pitchFamily="16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Anglický jazyk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Arial" charset="0"/>
                        <a:cs typeface="Times New Roman" pitchFamily="16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6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.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ročníky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Arial" charset="0"/>
                        <a:cs typeface="Times New Roman" pitchFamily="16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Arial" charset="0"/>
                        <a:cs typeface="Times New Roman" pitchFamily="16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Materiál obsahuje materiály na procvičování zájmen, jež jsou částečně zpracovány ve formě doplňování. Žáci v nich řeší formou procvičování znalost zájmen.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Arial" charset="0"/>
                        <a:cs typeface="Times New Roman" pitchFamily="16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Řeší jednoduché praktické úlohy a problémy, jejichž řešení je do značné míry nezávislé na obvyklých postupech školského anglického jazyka.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Arial" charset="0"/>
                        <a:cs typeface="Times New Roman" pitchFamily="16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Pracovní list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115888"/>
            <a:ext cx="8229600" cy="561975"/>
          </a:xfrm>
          <a:solidFill>
            <a:srgbClr val="FF99CC"/>
          </a:solidFill>
        </p:spPr>
        <p:txBody>
          <a:bodyPr/>
          <a:lstStyle/>
          <a:p>
            <a:r>
              <a:rPr lang="cs-CZ" sz="3200" b="1">
                <a:solidFill>
                  <a:srgbClr val="336600"/>
                </a:solidFill>
              </a:rPr>
              <a:t>PRONOUNS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765175"/>
            <a:ext cx="8713787" cy="5903913"/>
          </a:xfrm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cs-CZ" sz="2400">
                <a:solidFill>
                  <a:srgbClr val="FF0000"/>
                </a:solidFill>
              </a:rPr>
              <a:t>SUBJECT (Po):   POSSESSIVE ADJECTIVES:  OBJECT (Pt):  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800">
                <a:solidFill>
                  <a:srgbClr val="FF0000"/>
                </a:solidFill>
              </a:rPr>
              <a:t>                                                   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/>
              <a:t>Singular, persons :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2400"/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/>
              <a:t>1.os.j.č.   -      I       (já)       -         my (moje)         -         me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/>
              <a:t>2.os.j.č.</a:t>
            </a:r>
            <a:r>
              <a:rPr lang="cs-CZ" sz="1800">
                <a:solidFill>
                  <a:srgbClr val="FF0000"/>
                </a:solidFill>
              </a:rPr>
              <a:t>    </a:t>
            </a:r>
            <a:r>
              <a:rPr lang="cs-CZ" sz="2400"/>
              <a:t>-</a:t>
            </a:r>
            <a:r>
              <a:rPr lang="cs-CZ" sz="1800"/>
              <a:t>       </a:t>
            </a:r>
            <a:r>
              <a:rPr lang="cs-CZ" sz="2400"/>
              <a:t>you  (ty)       -         your  (tvoje)      -         you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/>
              <a:t>3.os.j.č.   -      he    (on)      -         his  (jeho)         -         him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/>
              <a:t>                      she   (ona)    -         her (její)            -         her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/>
              <a:t>                        it     (ono)    -         its  (jeho)           -         it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2400"/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/>
              <a:t>Plural, persons :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2400"/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/>
              <a:t>1.os.mn.č.-     we    (my)   -        our  (naše)         -      us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/>
              <a:t>2.os.mn.č. = 2.os.j.č.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/>
              <a:t>3.os.mn.č. -     they  (oni)  -        their  (jejich)       -      them   </a:t>
            </a:r>
            <a:endParaRPr lang="cs-CZ" sz="1800">
              <a:solidFill>
                <a:srgbClr val="FF0000"/>
              </a:solidFill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>
                <a:solidFill>
                  <a:srgbClr val="FF0000"/>
                </a:solidFill>
              </a:rPr>
              <a:t>                 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23850" y="188913"/>
            <a:ext cx="7772400" cy="503237"/>
          </a:xfrm>
          <a:solidFill>
            <a:srgbClr val="0000FF"/>
          </a:solidFill>
        </p:spPr>
        <p:txBody>
          <a:bodyPr/>
          <a:lstStyle/>
          <a:p>
            <a:r>
              <a:rPr lang="cs-CZ" sz="2800">
                <a:solidFill>
                  <a:srgbClr val="FFFF00"/>
                </a:solidFill>
              </a:rPr>
              <a:t>SUBJECT (Po)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50825" y="908050"/>
            <a:ext cx="8569325" cy="5616575"/>
          </a:xfrm>
        </p:spPr>
        <p:txBody>
          <a:bodyPr/>
          <a:lstStyle/>
          <a:p>
            <a:pPr algn="l"/>
            <a:r>
              <a:rPr lang="cs-CZ" sz="2800" u="sng"/>
              <a:t>Complete and translate:</a:t>
            </a:r>
          </a:p>
          <a:p>
            <a:pPr algn="l"/>
            <a:endParaRPr lang="cs-CZ" sz="2800" u="sng"/>
          </a:p>
          <a:p>
            <a:pPr algn="l"/>
            <a:r>
              <a:rPr lang="cs-CZ" sz="2400"/>
              <a:t>….</a:t>
            </a:r>
            <a:r>
              <a:rPr lang="cs-CZ" sz="2400">
                <a:solidFill>
                  <a:srgbClr val="FF0000"/>
                </a:solidFill>
              </a:rPr>
              <a:t>(já)</a:t>
            </a:r>
            <a:r>
              <a:rPr lang="cs-CZ" sz="2400"/>
              <a:t> am at the garden. …….</a:t>
            </a:r>
            <a:r>
              <a:rPr lang="cs-CZ" sz="2400">
                <a:solidFill>
                  <a:srgbClr val="FF0000"/>
                </a:solidFill>
              </a:rPr>
              <a:t>(oni)</a:t>
            </a:r>
            <a:r>
              <a:rPr lang="cs-CZ" sz="2400"/>
              <a:t> are at work on Mondays.</a:t>
            </a:r>
          </a:p>
          <a:p>
            <a:pPr algn="l"/>
            <a:r>
              <a:rPr lang="cs-CZ" sz="2400"/>
              <a:t>….</a:t>
            </a:r>
            <a:r>
              <a:rPr lang="cs-CZ" sz="2400">
                <a:solidFill>
                  <a:srgbClr val="FF0000"/>
                </a:solidFill>
              </a:rPr>
              <a:t>(my)</a:t>
            </a:r>
            <a:r>
              <a:rPr lang="cs-CZ" sz="2400"/>
              <a:t> are learning English. ……</a:t>
            </a:r>
            <a:r>
              <a:rPr lang="cs-CZ" sz="2400">
                <a:solidFill>
                  <a:srgbClr val="FF0000"/>
                </a:solidFill>
              </a:rPr>
              <a:t>(on)</a:t>
            </a:r>
            <a:r>
              <a:rPr lang="cs-CZ" sz="2400"/>
              <a:t> isn´t writting a letter.</a:t>
            </a:r>
          </a:p>
          <a:p>
            <a:pPr algn="l"/>
            <a:r>
              <a:rPr lang="cs-CZ" sz="2400"/>
              <a:t>….</a:t>
            </a:r>
            <a:r>
              <a:rPr lang="cs-CZ" sz="2400">
                <a:solidFill>
                  <a:srgbClr val="FF0000"/>
                </a:solidFill>
              </a:rPr>
              <a:t>(ona)</a:t>
            </a:r>
            <a:r>
              <a:rPr lang="cs-CZ" sz="2400"/>
              <a:t> has got two weeks´ holiday in August. Do …… </a:t>
            </a:r>
            <a:r>
              <a:rPr lang="cs-CZ" sz="2400">
                <a:solidFill>
                  <a:srgbClr val="FF0000"/>
                </a:solidFill>
              </a:rPr>
              <a:t>(ty)</a:t>
            </a:r>
          </a:p>
          <a:p>
            <a:pPr algn="l"/>
            <a:r>
              <a:rPr lang="cs-CZ" sz="2400"/>
              <a:t>play football ? Does ….</a:t>
            </a:r>
            <a:r>
              <a:rPr lang="cs-CZ" sz="2400">
                <a:solidFill>
                  <a:srgbClr val="FF0000"/>
                </a:solidFill>
              </a:rPr>
              <a:t>(on)</a:t>
            </a:r>
            <a:r>
              <a:rPr lang="cs-CZ" sz="2400"/>
              <a:t> live on a farm ? Where do ……</a:t>
            </a:r>
          </a:p>
          <a:p>
            <a:pPr algn="l"/>
            <a:r>
              <a:rPr lang="cs-CZ" sz="2400">
                <a:solidFill>
                  <a:srgbClr val="FF0000"/>
                </a:solidFill>
              </a:rPr>
              <a:t>(oni)</a:t>
            </a:r>
            <a:r>
              <a:rPr lang="cs-CZ" sz="2400"/>
              <a:t> live ? ….. </a:t>
            </a:r>
            <a:r>
              <a:rPr lang="cs-CZ" sz="2400">
                <a:solidFill>
                  <a:srgbClr val="FF0000"/>
                </a:solidFill>
              </a:rPr>
              <a:t>(ona)</a:t>
            </a:r>
            <a:r>
              <a:rPr lang="cs-CZ" sz="2400"/>
              <a:t> is reading a magazine. …….</a:t>
            </a:r>
            <a:r>
              <a:rPr lang="cs-CZ" sz="2400">
                <a:solidFill>
                  <a:srgbClr val="FF0000"/>
                </a:solidFill>
              </a:rPr>
              <a:t>(my)</a:t>
            </a:r>
            <a:r>
              <a:rPr lang="cs-CZ" sz="2400"/>
              <a:t> buy</a:t>
            </a:r>
          </a:p>
          <a:p>
            <a:pPr algn="l"/>
            <a:r>
              <a:rPr lang="cs-CZ" sz="2400"/>
              <a:t>presents for the children. ……</a:t>
            </a:r>
            <a:r>
              <a:rPr lang="cs-CZ" sz="2400">
                <a:solidFill>
                  <a:srgbClr val="FF0000"/>
                </a:solidFill>
              </a:rPr>
              <a:t>(já)</a:t>
            </a:r>
            <a:r>
              <a:rPr lang="cs-CZ" sz="2400"/>
              <a:t> don´t play the violin. ….</a:t>
            </a:r>
            <a:r>
              <a:rPr lang="cs-CZ" sz="2400">
                <a:solidFill>
                  <a:srgbClr val="FF0000"/>
                </a:solidFill>
              </a:rPr>
              <a:t>(on)</a:t>
            </a:r>
          </a:p>
          <a:p>
            <a:pPr algn="l"/>
            <a:r>
              <a:rPr lang="cs-CZ" sz="2400"/>
              <a:t>goes swimming every day. Are …. </a:t>
            </a:r>
            <a:r>
              <a:rPr lang="cs-CZ" sz="2400">
                <a:solidFill>
                  <a:srgbClr val="FF0000"/>
                </a:solidFill>
              </a:rPr>
              <a:t>(vy)</a:t>
            </a:r>
            <a:r>
              <a:rPr lang="cs-CZ" sz="2400"/>
              <a:t> doing the homework ?</a:t>
            </a:r>
          </a:p>
          <a:p>
            <a:pPr algn="l"/>
            <a:r>
              <a:rPr lang="cs-CZ" sz="2400"/>
              <a:t>…….</a:t>
            </a:r>
            <a:r>
              <a:rPr lang="cs-CZ" sz="2400">
                <a:solidFill>
                  <a:srgbClr val="FF0000"/>
                </a:solidFill>
              </a:rPr>
              <a:t>(otec-?)</a:t>
            </a:r>
            <a:r>
              <a:rPr lang="cs-CZ" sz="2400"/>
              <a:t> isn´t sleeping. ………</a:t>
            </a:r>
            <a:r>
              <a:rPr lang="cs-CZ" sz="2400">
                <a:solidFill>
                  <a:srgbClr val="FF0000"/>
                </a:solidFill>
              </a:rPr>
              <a:t>(Zuzana a Jana - ?)</a:t>
            </a:r>
            <a:r>
              <a:rPr lang="cs-CZ" sz="2400"/>
              <a:t> visit</a:t>
            </a:r>
          </a:p>
          <a:p>
            <a:pPr algn="l"/>
            <a:r>
              <a:rPr lang="cs-CZ" sz="2400"/>
              <a:t>Slovakia in May. …….. </a:t>
            </a:r>
            <a:r>
              <a:rPr lang="cs-CZ" sz="2400">
                <a:solidFill>
                  <a:srgbClr val="FF0000"/>
                </a:solidFill>
              </a:rPr>
              <a:t>(Prokopovi - ?)</a:t>
            </a:r>
            <a:r>
              <a:rPr lang="cs-CZ" sz="2400"/>
              <a:t> have got a nice flat.</a:t>
            </a:r>
          </a:p>
          <a:p>
            <a:pPr algn="l"/>
            <a:r>
              <a:rPr lang="cs-CZ" sz="2400"/>
              <a:t>…….</a:t>
            </a:r>
            <a:r>
              <a:rPr lang="cs-CZ" sz="2400">
                <a:solidFill>
                  <a:srgbClr val="FF0000"/>
                </a:solidFill>
              </a:rPr>
              <a:t>(Michal - ?)</a:t>
            </a:r>
            <a:r>
              <a:rPr lang="cs-CZ" sz="2400"/>
              <a:t> is at home. …….</a:t>
            </a:r>
            <a:r>
              <a:rPr lang="cs-CZ" sz="2400">
                <a:solidFill>
                  <a:srgbClr val="FF0000"/>
                </a:solidFill>
              </a:rPr>
              <a:t>(tento dům- ?)</a:t>
            </a:r>
            <a:r>
              <a:rPr lang="cs-CZ" sz="2400"/>
              <a:t> is a very big.</a:t>
            </a:r>
            <a:endParaRPr lang="cs-CZ" sz="28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08050"/>
            <a:ext cx="8229600" cy="5545138"/>
          </a:xfrm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cs-CZ" sz="2000">
                <a:solidFill>
                  <a:srgbClr val="336600"/>
                </a:solidFill>
              </a:rPr>
              <a:t>I </a:t>
            </a:r>
            <a:r>
              <a:rPr lang="cs-CZ" sz="2000">
                <a:solidFill>
                  <a:srgbClr val="FF0000"/>
                </a:solidFill>
              </a:rPr>
              <a:t>(já)</a:t>
            </a:r>
            <a:r>
              <a:rPr lang="cs-CZ" sz="2000"/>
              <a:t> am at the garden.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000">
                <a:solidFill>
                  <a:srgbClr val="336600"/>
                </a:solidFill>
              </a:rPr>
              <a:t>They</a:t>
            </a:r>
            <a:r>
              <a:rPr lang="cs-CZ" sz="2000"/>
              <a:t> </a:t>
            </a:r>
            <a:r>
              <a:rPr lang="cs-CZ" sz="2000">
                <a:solidFill>
                  <a:srgbClr val="FF0000"/>
                </a:solidFill>
              </a:rPr>
              <a:t>(oni)</a:t>
            </a:r>
            <a:r>
              <a:rPr lang="cs-CZ" sz="2000"/>
              <a:t> are at work on Mondays.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000">
                <a:solidFill>
                  <a:srgbClr val="336600"/>
                </a:solidFill>
              </a:rPr>
              <a:t>We </a:t>
            </a:r>
            <a:r>
              <a:rPr lang="cs-CZ" sz="2000">
                <a:solidFill>
                  <a:srgbClr val="FF0000"/>
                </a:solidFill>
              </a:rPr>
              <a:t>(my)</a:t>
            </a:r>
            <a:r>
              <a:rPr lang="cs-CZ" sz="2000"/>
              <a:t> are learning English.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000">
                <a:solidFill>
                  <a:srgbClr val="336600"/>
                </a:solidFill>
              </a:rPr>
              <a:t>He </a:t>
            </a:r>
            <a:r>
              <a:rPr lang="cs-CZ" sz="2000">
                <a:solidFill>
                  <a:srgbClr val="FF0000"/>
                </a:solidFill>
              </a:rPr>
              <a:t>(on)</a:t>
            </a:r>
            <a:r>
              <a:rPr lang="cs-CZ" sz="2000"/>
              <a:t> isn´t writting a letter.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000">
                <a:solidFill>
                  <a:srgbClr val="336600"/>
                </a:solidFill>
              </a:rPr>
              <a:t>She </a:t>
            </a:r>
            <a:r>
              <a:rPr lang="cs-CZ" sz="2000">
                <a:solidFill>
                  <a:srgbClr val="FF0000"/>
                </a:solidFill>
              </a:rPr>
              <a:t>(ona)</a:t>
            </a:r>
            <a:r>
              <a:rPr lang="cs-CZ" sz="2000"/>
              <a:t> has got two weeks´ holiday in August.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000"/>
              <a:t>Do </a:t>
            </a:r>
            <a:r>
              <a:rPr lang="cs-CZ" sz="2000">
                <a:solidFill>
                  <a:srgbClr val="336600"/>
                </a:solidFill>
              </a:rPr>
              <a:t>you </a:t>
            </a:r>
            <a:r>
              <a:rPr lang="cs-CZ" sz="2000">
                <a:solidFill>
                  <a:srgbClr val="FF0000"/>
                </a:solidFill>
              </a:rPr>
              <a:t>(ty) </a:t>
            </a:r>
            <a:r>
              <a:rPr lang="cs-CZ" sz="2000"/>
              <a:t>play football ?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000"/>
              <a:t>Does </a:t>
            </a:r>
            <a:r>
              <a:rPr lang="cs-CZ" sz="2000">
                <a:solidFill>
                  <a:srgbClr val="336600"/>
                </a:solidFill>
              </a:rPr>
              <a:t>he </a:t>
            </a:r>
            <a:r>
              <a:rPr lang="cs-CZ" sz="2000">
                <a:solidFill>
                  <a:srgbClr val="FF0000"/>
                </a:solidFill>
              </a:rPr>
              <a:t>(on)</a:t>
            </a:r>
            <a:r>
              <a:rPr lang="cs-CZ" sz="2000"/>
              <a:t> live on a farm ?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000"/>
              <a:t>Where do </a:t>
            </a:r>
            <a:r>
              <a:rPr lang="cs-CZ" sz="2000">
                <a:solidFill>
                  <a:srgbClr val="336600"/>
                </a:solidFill>
              </a:rPr>
              <a:t>they </a:t>
            </a:r>
            <a:r>
              <a:rPr lang="cs-CZ" sz="2000">
                <a:solidFill>
                  <a:srgbClr val="FF0000"/>
                </a:solidFill>
              </a:rPr>
              <a:t>(oni)</a:t>
            </a:r>
            <a:r>
              <a:rPr lang="cs-CZ" sz="2000"/>
              <a:t> live ?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000">
                <a:solidFill>
                  <a:srgbClr val="336600"/>
                </a:solidFill>
              </a:rPr>
              <a:t>She</a:t>
            </a:r>
            <a:r>
              <a:rPr lang="cs-CZ" sz="2000"/>
              <a:t> </a:t>
            </a:r>
            <a:r>
              <a:rPr lang="cs-CZ" sz="2000">
                <a:solidFill>
                  <a:srgbClr val="FF0000"/>
                </a:solidFill>
              </a:rPr>
              <a:t>(ona)</a:t>
            </a:r>
            <a:r>
              <a:rPr lang="cs-CZ" sz="2000"/>
              <a:t> is reading a magazine.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000">
                <a:solidFill>
                  <a:srgbClr val="336600"/>
                </a:solidFill>
              </a:rPr>
              <a:t>We </a:t>
            </a:r>
            <a:r>
              <a:rPr lang="cs-CZ" sz="2000">
                <a:solidFill>
                  <a:srgbClr val="FF0000"/>
                </a:solidFill>
              </a:rPr>
              <a:t>(my)</a:t>
            </a:r>
            <a:r>
              <a:rPr lang="cs-CZ" sz="2000"/>
              <a:t> buy presents for the children.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000">
                <a:solidFill>
                  <a:srgbClr val="336600"/>
                </a:solidFill>
              </a:rPr>
              <a:t>I </a:t>
            </a:r>
            <a:r>
              <a:rPr lang="cs-CZ" sz="2000">
                <a:solidFill>
                  <a:srgbClr val="FF0000"/>
                </a:solidFill>
              </a:rPr>
              <a:t>(já)</a:t>
            </a:r>
            <a:r>
              <a:rPr lang="cs-CZ" sz="2000"/>
              <a:t> don´t play the violin.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000">
                <a:solidFill>
                  <a:srgbClr val="336600"/>
                </a:solidFill>
              </a:rPr>
              <a:t>He </a:t>
            </a:r>
            <a:r>
              <a:rPr lang="cs-CZ" sz="2000">
                <a:solidFill>
                  <a:srgbClr val="FF0000"/>
                </a:solidFill>
              </a:rPr>
              <a:t>(on) </a:t>
            </a:r>
            <a:r>
              <a:rPr lang="cs-CZ" sz="2000"/>
              <a:t>goes  swimming every day.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000"/>
              <a:t>Are </a:t>
            </a:r>
            <a:r>
              <a:rPr lang="cs-CZ" sz="2000">
                <a:solidFill>
                  <a:srgbClr val="336600"/>
                </a:solidFill>
              </a:rPr>
              <a:t>you</a:t>
            </a:r>
            <a:r>
              <a:rPr lang="cs-CZ" sz="2000"/>
              <a:t> </a:t>
            </a:r>
            <a:r>
              <a:rPr lang="cs-CZ" sz="2000">
                <a:solidFill>
                  <a:srgbClr val="FF0000"/>
                </a:solidFill>
              </a:rPr>
              <a:t>( vy ) </a:t>
            </a:r>
            <a:r>
              <a:rPr lang="cs-CZ" sz="2000"/>
              <a:t>doing the homework?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000">
                <a:solidFill>
                  <a:srgbClr val="336600"/>
                </a:solidFill>
              </a:rPr>
              <a:t>He </a:t>
            </a:r>
            <a:r>
              <a:rPr lang="cs-CZ" sz="2000">
                <a:solidFill>
                  <a:srgbClr val="FF0000"/>
                </a:solidFill>
              </a:rPr>
              <a:t>(otec-</a:t>
            </a:r>
            <a:r>
              <a:rPr lang="cs-CZ" sz="2000">
                <a:solidFill>
                  <a:srgbClr val="336600"/>
                </a:solidFill>
              </a:rPr>
              <a:t>father</a:t>
            </a:r>
            <a:r>
              <a:rPr lang="cs-CZ" sz="2000">
                <a:solidFill>
                  <a:srgbClr val="FF0000"/>
                </a:solidFill>
              </a:rPr>
              <a:t>)</a:t>
            </a:r>
            <a:r>
              <a:rPr lang="cs-CZ" sz="2000"/>
              <a:t> isn´t sleeping.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000">
                <a:solidFill>
                  <a:srgbClr val="336600"/>
                </a:solidFill>
              </a:rPr>
              <a:t>They </a:t>
            </a:r>
            <a:r>
              <a:rPr lang="cs-CZ" sz="2000">
                <a:solidFill>
                  <a:srgbClr val="FF0000"/>
                </a:solidFill>
              </a:rPr>
              <a:t>(Zuzana a Jana – </a:t>
            </a:r>
            <a:r>
              <a:rPr lang="cs-CZ" sz="2000">
                <a:solidFill>
                  <a:srgbClr val="336600"/>
                </a:solidFill>
              </a:rPr>
              <a:t>Susan and Jane</a:t>
            </a:r>
            <a:r>
              <a:rPr lang="cs-CZ" sz="2000">
                <a:solidFill>
                  <a:srgbClr val="FF0000"/>
                </a:solidFill>
              </a:rPr>
              <a:t>)</a:t>
            </a:r>
            <a:r>
              <a:rPr lang="cs-CZ" sz="2000"/>
              <a:t> visit Slovakia in May.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000">
                <a:solidFill>
                  <a:srgbClr val="336600"/>
                </a:solidFill>
              </a:rPr>
              <a:t>They</a:t>
            </a:r>
            <a:r>
              <a:rPr lang="cs-CZ" sz="2000"/>
              <a:t> </a:t>
            </a:r>
            <a:r>
              <a:rPr lang="cs-CZ" sz="2000">
                <a:solidFill>
                  <a:srgbClr val="FF0000"/>
                </a:solidFill>
              </a:rPr>
              <a:t>(Prokopovi - </a:t>
            </a:r>
            <a:r>
              <a:rPr lang="cs-CZ" sz="2000">
                <a:solidFill>
                  <a:srgbClr val="336600"/>
                </a:solidFill>
              </a:rPr>
              <a:t>Prokops</a:t>
            </a:r>
            <a:r>
              <a:rPr lang="cs-CZ" sz="2000">
                <a:solidFill>
                  <a:srgbClr val="FF0000"/>
                </a:solidFill>
              </a:rPr>
              <a:t>)</a:t>
            </a:r>
            <a:r>
              <a:rPr lang="cs-CZ" sz="2000"/>
              <a:t> have got a nice flat</a:t>
            </a:r>
            <a:r>
              <a:rPr lang="cs-CZ" sz="2000">
                <a:solidFill>
                  <a:srgbClr val="336600"/>
                </a:solidFill>
              </a:rPr>
              <a:t>.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000">
                <a:solidFill>
                  <a:srgbClr val="336600"/>
                </a:solidFill>
              </a:rPr>
              <a:t>He </a:t>
            </a:r>
            <a:r>
              <a:rPr lang="cs-CZ" sz="2000">
                <a:solidFill>
                  <a:srgbClr val="FF0000"/>
                </a:solidFill>
              </a:rPr>
              <a:t>(Michal - </a:t>
            </a:r>
            <a:r>
              <a:rPr lang="cs-CZ" sz="2000">
                <a:solidFill>
                  <a:srgbClr val="336600"/>
                </a:solidFill>
              </a:rPr>
              <a:t>Michael</a:t>
            </a:r>
            <a:r>
              <a:rPr lang="cs-CZ" sz="2000">
                <a:solidFill>
                  <a:srgbClr val="FF0000"/>
                </a:solidFill>
              </a:rPr>
              <a:t>)</a:t>
            </a:r>
            <a:r>
              <a:rPr lang="cs-CZ" sz="2000"/>
              <a:t> is at home.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000">
                <a:solidFill>
                  <a:srgbClr val="336600"/>
                </a:solidFill>
              </a:rPr>
              <a:t>It </a:t>
            </a:r>
            <a:r>
              <a:rPr lang="cs-CZ" sz="2000">
                <a:solidFill>
                  <a:srgbClr val="FF0000"/>
                </a:solidFill>
              </a:rPr>
              <a:t>(tento dům- </a:t>
            </a:r>
            <a:r>
              <a:rPr lang="cs-CZ" sz="2000">
                <a:solidFill>
                  <a:srgbClr val="336600"/>
                </a:solidFill>
              </a:rPr>
              <a:t>this house</a:t>
            </a:r>
            <a:r>
              <a:rPr lang="cs-CZ" sz="2000">
                <a:solidFill>
                  <a:srgbClr val="FF0000"/>
                </a:solidFill>
              </a:rPr>
              <a:t>)</a:t>
            </a:r>
            <a:r>
              <a:rPr lang="cs-CZ" sz="2000"/>
              <a:t> is a very big.</a:t>
            </a:r>
          </a:p>
        </p:txBody>
      </p:sp>
      <p:sp>
        <p:nvSpPr>
          <p:cNvPr id="10244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91513" cy="490537"/>
          </a:xfrm>
          <a:solidFill>
            <a:srgbClr val="0000FF"/>
          </a:solidFill>
          <a:ln/>
        </p:spPr>
        <p:txBody>
          <a:bodyPr/>
          <a:lstStyle/>
          <a:p>
            <a:r>
              <a:rPr lang="cs-CZ">
                <a:solidFill>
                  <a:srgbClr val="FFFF00"/>
                </a:solidFill>
              </a:rPr>
              <a:t>Výsledky - SUBJECT (Po)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417513"/>
          </a:xfrm>
          <a:solidFill>
            <a:srgbClr val="0000FF"/>
          </a:solidFill>
        </p:spPr>
        <p:txBody>
          <a:bodyPr/>
          <a:lstStyle/>
          <a:p>
            <a:r>
              <a:rPr lang="cs-CZ" sz="2800">
                <a:solidFill>
                  <a:srgbClr val="FFFF00"/>
                </a:solidFill>
              </a:rPr>
              <a:t>POSSESSIVE  ADJECTIVES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908050"/>
            <a:ext cx="8856662" cy="5761038"/>
          </a:xfrm>
        </p:spPr>
        <p:txBody>
          <a:bodyPr/>
          <a:lstStyle/>
          <a:p>
            <a:pPr>
              <a:buFontTx/>
              <a:buNone/>
            </a:pPr>
            <a:r>
              <a:rPr lang="cs-CZ" sz="2800" u="sng"/>
              <a:t>Complete and translate :</a:t>
            </a:r>
          </a:p>
          <a:p>
            <a:pPr>
              <a:buFontTx/>
              <a:buNone/>
            </a:pPr>
            <a:endParaRPr lang="cs-CZ" sz="2400" u="sng"/>
          </a:p>
          <a:p>
            <a:pPr>
              <a:buFontTx/>
              <a:buNone/>
            </a:pPr>
            <a:r>
              <a:rPr lang="cs-CZ" sz="2400"/>
              <a:t>Richard is …… </a:t>
            </a:r>
            <a:r>
              <a:rPr lang="cs-CZ" sz="2400">
                <a:solidFill>
                  <a:srgbClr val="FF0000"/>
                </a:solidFill>
              </a:rPr>
              <a:t>(můj)</a:t>
            </a:r>
            <a:r>
              <a:rPr lang="cs-CZ" sz="2400"/>
              <a:t> best friend. Vicky and …… </a:t>
            </a:r>
            <a:r>
              <a:rPr lang="cs-CZ" sz="2400">
                <a:solidFill>
                  <a:srgbClr val="FF0000"/>
                </a:solidFill>
              </a:rPr>
              <a:t>(její)</a:t>
            </a:r>
            <a:r>
              <a:rPr lang="cs-CZ" sz="2400"/>
              <a:t> parents </a:t>
            </a:r>
          </a:p>
          <a:p>
            <a:pPr>
              <a:buFontTx/>
              <a:buNone/>
            </a:pPr>
            <a:r>
              <a:rPr lang="cs-CZ" sz="2400"/>
              <a:t>are in London. They are wearing …. </a:t>
            </a:r>
            <a:r>
              <a:rPr lang="cs-CZ" sz="2400">
                <a:solidFill>
                  <a:srgbClr val="FF0000"/>
                </a:solidFill>
              </a:rPr>
              <a:t>(jejich)</a:t>
            </a:r>
            <a:r>
              <a:rPr lang="cs-CZ" sz="2400"/>
              <a:t> favourite dress.</a:t>
            </a:r>
          </a:p>
          <a:p>
            <a:pPr>
              <a:buFontTx/>
              <a:buNone/>
            </a:pPr>
            <a:r>
              <a:rPr lang="cs-CZ" sz="2400"/>
              <a:t>We´re going to ….</a:t>
            </a:r>
            <a:r>
              <a:rPr lang="cs-CZ" sz="2400">
                <a:solidFill>
                  <a:srgbClr val="FF0000"/>
                </a:solidFill>
              </a:rPr>
              <a:t>(naší)</a:t>
            </a:r>
            <a:r>
              <a:rPr lang="cs-CZ" sz="2400"/>
              <a:t> school.  He does …. </a:t>
            </a:r>
            <a:r>
              <a:rPr lang="cs-CZ" sz="2400">
                <a:solidFill>
                  <a:srgbClr val="FF0000"/>
                </a:solidFill>
              </a:rPr>
              <a:t>(svůj)</a:t>
            </a:r>
            <a:r>
              <a:rPr lang="cs-CZ" sz="2400"/>
              <a:t> homework</a:t>
            </a:r>
          </a:p>
          <a:p>
            <a:pPr>
              <a:buFontTx/>
              <a:buNone/>
            </a:pPr>
            <a:r>
              <a:rPr lang="cs-CZ" sz="2400"/>
              <a:t>in …..</a:t>
            </a:r>
            <a:r>
              <a:rPr lang="cs-CZ" sz="2400">
                <a:solidFill>
                  <a:srgbClr val="FF0000"/>
                </a:solidFill>
              </a:rPr>
              <a:t>(jeho)</a:t>
            </a:r>
            <a:r>
              <a:rPr lang="cs-CZ" sz="2400"/>
              <a:t> bedroom. I´m reading …..</a:t>
            </a:r>
            <a:r>
              <a:rPr lang="cs-CZ" sz="2400">
                <a:solidFill>
                  <a:srgbClr val="FF0000"/>
                </a:solidFill>
              </a:rPr>
              <a:t>(jejich)</a:t>
            </a:r>
            <a:r>
              <a:rPr lang="cs-CZ" sz="2400"/>
              <a:t> magazine. They´re</a:t>
            </a:r>
          </a:p>
          <a:p>
            <a:pPr>
              <a:buFontTx/>
              <a:buNone/>
            </a:pPr>
            <a:r>
              <a:rPr lang="cs-CZ" sz="2400"/>
              <a:t>not  playing in ….</a:t>
            </a:r>
            <a:r>
              <a:rPr lang="cs-CZ" sz="2400">
                <a:solidFill>
                  <a:srgbClr val="FF0000"/>
                </a:solidFill>
              </a:rPr>
              <a:t>(její)</a:t>
            </a:r>
            <a:r>
              <a:rPr lang="cs-CZ" sz="2400"/>
              <a:t> garden. She lives on …….</a:t>
            </a:r>
            <a:r>
              <a:rPr lang="cs-CZ" sz="2400">
                <a:solidFill>
                  <a:srgbClr val="FF0000"/>
                </a:solidFill>
              </a:rPr>
              <a:t>(mojí)</a:t>
            </a:r>
            <a:r>
              <a:rPr lang="cs-CZ" sz="2400"/>
              <a:t> farm in</a:t>
            </a:r>
          </a:p>
          <a:p>
            <a:pPr>
              <a:buFontTx/>
              <a:buNone/>
            </a:pPr>
            <a:r>
              <a:rPr lang="cs-CZ" sz="2400"/>
              <a:t>Scotland. I´m writting …. </a:t>
            </a:r>
            <a:r>
              <a:rPr lang="cs-CZ" sz="2400">
                <a:solidFill>
                  <a:srgbClr val="FF0000"/>
                </a:solidFill>
              </a:rPr>
              <a:t>(můj)</a:t>
            </a:r>
            <a:r>
              <a:rPr lang="cs-CZ" sz="2400"/>
              <a:t> letter. They don´t go on ….</a:t>
            </a:r>
            <a:r>
              <a:rPr lang="cs-CZ" sz="2400">
                <a:solidFill>
                  <a:srgbClr val="FF0000"/>
                </a:solidFill>
              </a:rPr>
              <a:t>(svoji)</a:t>
            </a:r>
          </a:p>
          <a:p>
            <a:pPr>
              <a:buFontTx/>
              <a:buNone/>
            </a:pPr>
            <a:r>
              <a:rPr lang="cs-CZ" sz="2400"/>
              <a:t>holiday in August. You have got ….. </a:t>
            </a:r>
            <a:r>
              <a:rPr lang="cs-CZ" sz="2400">
                <a:solidFill>
                  <a:srgbClr val="FF0000"/>
                </a:solidFill>
              </a:rPr>
              <a:t>(svojí)</a:t>
            </a:r>
            <a:r>
              <a:rPr lang="cs-CZ" sz="2400"/>
              <a:t> party at Christmas.</a:t>
            </a:r>
          </a:p>
          <a:p>
            <a:pPr>
              <a:buFontTx/>
              <a:buNone/>
            </a:pPr>
            <a:r>
              <a:rPr lang="cs-CZ" sz="2400"/>
              <a:t>We visit ….. </a:t>
            </a:r>
            <a:r>
              <a:rPr lang="cs-CZ" sz="2400">
                <a:solidFill>
                  <a:srgbClr val="FF0000"/>
                </a:solidFill>
              </a:rPr>
              <a:t>( jejich)</a:t>
            </a:r>
            <a:r>
              <a:rPr lang="cs-CZ" sz="2400"/>
              <a:t> grandma on Sundays. They watch on …..</a:t>
            </a:r>
          </a:p>
          <a:p>
            <a:pPr>
              <a:buFontTx/>
              <a:buNone/>
            </a:pPr>
            <a:r>
              <a:rPr lang="cs-CZ" sz="2400">
                <a:solidFill>
                  <a:srgbClr val="FF0000"/>
                </a:solidFill>
              </a:rPr>
              <a:t>(jeho)</a:t>
            </a:r>
            <a:r>
              <a:rPr lang="cs-CZ" sz="2400"/>
              <a:t> television. I live in …..</a:t>
            </a:r>
            <a:r>
              <a:rPr lang="cs-CZ" sz="2400">
                <a:solidFill>
                  <a:srgbClr val="FF0000"/>
                </a:solidFill>
              </a:rPr>
              <a:t>(svém) </a:t>
            </a:r>
            <a:r>
              <a:rPr lang="cs-CZ" sz="2400"/>
              <a:t>house. …… </a:t>
            </a:r>
            <a:r>
              <a:rPr lang="cs-CZ" sz="2400">
                <a:solidFill>
                  <a:srgbClr val="FF0000"/>
                </a:solidFill>
              </a:rPr>
              <a:t>(mé)</a:t>
            </a:r>
            <a:r>
              <a:rPr lang="cs-CZ" sz="2400"/>
              <a:t> name is</a:t>
            </a:r>
          </a:p>
          <a:p>
            <a:pPr>
              <a:buFontTx/>
              <a:buNone/>
            </a:pPr>
            <a:r>
              <a:rPr lang="cs-CZ" sz="2400"/>
              <a:t>Novák. What´s …..</a:t>
            </a:r>
            <a:r>
              <a:rPr lang="cs-CZ" sz="2400">
                <a:solidFill>
                  <a:srgbClr val="FF0000"/>
                </a:solidFill>
              </a:rPr>
              <a:t>(tvoje)</a:t>
            </a:r>
            <a:r>
              <a:rPr lang="cs-CZ" sz="2400"/>
              <a:t> name ? There are …..</a:t>
            </a:r>
            <a:r>
              <a:rPr lang="cs-CZ" sz="2400">
                <a:solidFill>
                  <a:srgbClr val="FF0000"/>
                </a:solidFill>
              </a:rPr>
              <a:t>(jeho)</a:t>
            </a:r>
            <a:r>
              <a:rPr lang="cs-CZ" sz="2400"/>
              <a:t> shoes.</a:t>
            </a:r>
          </a:p>
          <a:p>
            <a:pPr>
              <a:buFontTx/>
              <a:buNone/>
            </a:pPr>
            <a:endParaRPr lang="cs-CZ" sz="2800" b="1" u="sng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052513"/>
            <a:ext cx="8229600" cy="5689600"/>
          </a:xfrm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cs-CZ" sz="2000"/>
              <a:t>Richard is </a:t>
            </a:r>
            <a:r>
              <a:rPr lang="cs-CZ" sz="2000">
                <a:solidFill>
                  <a:srgbClr val="336600"/>
                </a:solidFill>
              </a:rPr>
              <a:t>my</a:t>
            </a:r>
            <a:r>
              <a:rPr lang="cs-CZ" sz="2000"/>
              <a:t> </a:t>
            </a:r>
            <a:r>
              <a:rPr lang="cs-CZ" sz="2000">
                <a:solidFill>
                  <a:srgbClr val="FF0000"/>
                </a:solidFill>
              </a:rPr>
              <a:t>(můj)</a:t>
            </a:r>
            <a:r>
              <a:rPr lang="cs-CZ" sz="2000"/>
              <a:t> best friend.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000"/>
              <a:t>Vicky and </a:t>
            </a:r>
            <a:r>
              <a:rPr lang="cs-CZ" sz="2000">
                <a:solidFill>
                  <a:srgbClr val="336600"/>
                </a:solidFill>
              </a:rPr>
              <a:t>her</a:t>
            </a:r>
            <a:r>
              <a:rPr lang="cs-CZ" sz="2000"/>
              <a:t> </a:t>
            </a:r>
            <a:r>
              <a:rPr lang="cs-CZ" sz="2000">
                <a:solidFill>
                  <a:srgbClr val="FF0000"/>
                </a:solidFill>
              </a:rPr>
              <a:t>(její)</a:t>
            </a:r>
            <a:r>
              <a:rPr lang="cs-CZ" sz="2000"/>
              <a:t> parents are in London.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000"/>
              <a:t>They are wearing </a:t>
            </a:r>
            <a:r>
              <a:rPr lang="cs-CZ" sz="2000">
                <a:solidFill>
                  <a:srgbClr val="336600"/>
                </a:solidFill>
              </a:rPr>
              <a:t>their</a:t>
            </a:r>
            <a:r>
              <a:rPr lang="cs-CZ" sz="2000"/>
              <a:t> </a:t>
            </a:r>
            <a:r>
              <a:rPr lang="cs-CZ" sz="2000">
                <a:solidFill>
                  <a:srgbClr val="FF0000"/>
                </a:solidFill>
              </a:rPr>
              <a:t>(jejich)</a:t>
            </a:r>
            <a:r>
              <a:rPr lang="cs-CZ" sz="2000"/>
              <a:t> favourite dress.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000"/>
              <a:t>We´re going to </a:t>
            </a:r>
            <a:r>
              <a:rPr lang="cs-CZ" sz="2000">
                <a:solidFill>
                  <a:srgbClr val="336600"/>
                </a:solidFill>
              </a:rPr>
              <a:t>our </a:t>
            </a:r>
            <a:r>
              <a:rPr lang="cs-CZ" sz="2000">
                <a:solidFill>
                  <a:srgbClr val="FF0000"/>
                </a:solidFill>
              </a:rPr>
              <a:t>(naší)</a:t>
            </a:r>
            <a:r>
              <a:rPr lang="cs-CZ" sz="2000"/>
              <a:t> school. 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000"/>
              <a:t>He does </a:t>
            </a:r>
            <a:r>
              <a:rPr lang="cs-CZ" sz="2000">
                <a:solidFill>
                  <a:srgbClr val="336600"/>
                </a:solidFill>
              </a:rPr>
              <a:t>his</a:t>
            </a:r>
            <a:r>
              <a:rPr lang="cs-CZ" sz="2000"/>
              <a:t> </a:t>
            </a:r>
            <a:r>
              <a:rPr lang="cs-CZ" sz="2000">
                <a:solidFill>
                  <a:srgbClr val="FF0000"/>
                </a:solidFill>
              </a:rPr>
              <a:t>(svůj)</a:t>
            </a:r>
            <a:r>
              <a:rPr lang="cs-CZ" sz="2000"/>
              <a:t> homework  in </a:t>
            </a:r>
            <a:r>
              <a:rPr lang="cs-CZ" sz="2000">
                <a:solidFill>
                  <a:srgbClr val="336600"/>
                </a:solidFill>
              </a:rPr>
              <a:t>his</a:t>
            </a:r>
            <a:r>
              <a:rPr lang="cs-CZ" sz="2000">
                <a:solidFill>
                  <a:srgbClr val="FF0000"/>
                </a:solidFill>
              </a:rPr>
              <a:t>(jeho)</a:t>
            </a:r>
            <a:r>
              <a:rPr lang="cs-CZ" sz="2000"/>
              <a:t> bedroom.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000"/>
              <a:t>I´m reading </a:t>
            </a:r>
            <a:r>
              <a:rPr lang="cs-CZ" sz="2000">
                <a:solidFill>
                  <a:srgbClr val="336600"/>
                </a:solidFill>
              </a:rPr>
              <a:t>their </a:t>
            </a:r>
            <a:r>
              <a:rPr lang="cs-CZ" sz="2000">
                <a:solidFill>
                  <a:srgbClr val="FF0000"/>
                </a:solidFill>
              </a:rPr>
              <a:t>(jejich)</a:t>
            </a:r>
            <a:r>
              <a:rPr lang="cs-CZ" sz="2000"/>
              <a:t> magazine.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000"/>
              <a:t>They´re not  playing in </a:t>
            </a:r>
            <a:r>
              <a:rPr lang="cs-CZ" sz="2000">
                <a:solidFill>
                  <a:srgbClr val="336600"/>
                </a:solidFill>
              </a:rPr>
              <a:t>her </a:t>
            </a:r>
            <a:r>
              <a:rPr lang="cs-CZ" sz="2000">
                <a:solidFill>
                  <a:srgbClr val="FF0000"/>
                </a:solidFill>
              </a:rPr>
              <a:t>(její)</a:t>
            </a:r>
            <a:r>
              <a:rPr lang="cs-CZ" sz="2000"/>
              <a:t> garden.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000"/>
              <a:t>She lives on </a:t>
            </a:r>
            <a:r>
              <a:rPr lang="cs-CZ" sz="2000">
                <a:solidFill>
                  <a:srgbClr val="336600"/>
                </a:solidFill>
              </a:rPr>
              <a:t>my </a:t>
            </a:r>
            <a:r>
              <a:rPr lang="cs-CZ" sz="2000">
                <a:solidFill>
                  <a:srgbClr val="FF0000"/>
                </a:solidFill>
              </a:rPr>
              <a:t>(mojí)</a:t>
            </a:r>
            <a:r>
              <a:rPr lang="cs-CZ" sz="2000"/>
              <a:t> farm in Scotland.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000"/>
              <a:t>I´m writting </a:t>
            </a:r>
            <a:r>
              <a:rPr lang="cs-CZ" sz="2000">
                <a:solidFill>
                  <a:srgbClr val="336600"/>
                </a:solidFill>
              </a:rPr>
              <a:t>my</a:t>
            </a:r>
            <a:r>
              <a:rPr lang="cs-CZ" sz="2000"/>
              <a:t> </a:t>
            </a:r>
            <a:r>
              <a:rPr lang="cs-CZ" sz="2000">
                <a:solidFill>
                  <a:srgbClr val="FF0000"/>
                </a:solidFill>
              </a:rPr>
              <a:t>(můj)</a:t>
            </a:r>
            <a:r>
              <a:rPr lang="cs-CZ" sz="2000"/>
              <a:t> letter.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000"/>
              <a:t>They don´t go on </a:t>
            </a:r>
            <a:r>
              <a:rPr lang="cs-CZ" sz="2000">
                <a:solidFill>
                  <a:srgbClr val="336600"/>
                </a:solidFill>
              </a:rPr>
              <a:t>their </a:t>
            </a:r>
            <a:r>
              <a:rPr lang="cs-CZ" sz="2000">
                <a:solidFill>
                  <a:srgbClr val="FF0000"/>
                </a:solidFill>
              </a:rPr>
              <a:t>(svoji) </a:t>
            </a:r>
            <a:r>
              <a:rPr lang="cs-CZ" sz="2000"/>
              <a:t>holiday in August.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000"/>
              <a:t>You have got </a:t>
            </a:r>
            <a:r>
              <a:rPr lang="cs-CZ" sz="2000">
                <a:solidFill>
                  <a:srgbClr val="336600"/>
                </a:solidFill>
              </a:rPr>
              <a:t>your</a:t>
            </a:r>
            <a:r>
              <a:rPr lang="cs-CZ" sz="2000"/>
              <a:t> </a:t>
            </a:r>
            <a:r>
              <a:rPr lang="cs-CZ" sz="2000">
                <a:solidFill>
                  <a:srgbClr val="FF0000"/>
                </a:solidFill>
              </a:rPr>
              <a:t>(svojí)</a:t>
            </a:r>
            <a:r>
              <a:rPr lang="cs-CZ" sz="2000"/>
              <a:t> party at Christmas.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000"/>
              <a:t>We visit </a:t>
            </a:r>
            <a:r>
              <a:rPr lang="cs-CZ" sz="2000">
                <a:solidFill>
                  <a:srgbClr val="336600"/>
                </a:solidFill>
              </a:rPr>
              <a:t>their</a:t>
            </a:r>
            <a:r>
              <a:rPr lang="cs-CZ" sz="2000"/>
              <a:t> </a:t>
            </a:r>
            <a:r>
              <a:rPr lang="cs-CZ" sz="2000">
                <a:solidFill>
                  <a:srgbClr val="FF0000"/>
                </a:solidFill>
              </a:rPr>
              <a:t>( jejich)</a:t>
            </a:r>
            <a:r>
              <a:rPr lang="cs-CZ" sz="2000"/>
              <a:t> grandma on Sundays.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000"/>
              <a:t>They watch on </a:t>
            </a:r>
            <a:r>
              <a:rPr lang="cs-CZ" sz="2000">
                <a:solidFill>
                  <a:srgbClr val="336600"/>
                </a:solidFill>
              </a:rPr>
              <a:t>his </a:t>
            </a:r>
            <a:r>
              <a:rPr lang="cs-CZ" sz="2000">
                <a:solidFill>
                  <a:srgbClr val="FF0000"/>
                </a:solidFill>
              </a:rPr>
              <a:t>(jeho)</a:t>
            </a:r>
            <a:r>
              <a:rPr lang="cs-CZ" sz="2000"/>
              <a:t> television.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000"/>
              <a:t>I live in </a:t>
            </a:r>
            <a:r>
              <a:rPr lang="cs-CZ" sz="2000">
                <a:solidFill>
                  <a:srgbClr val="336600"/>
                </a:solidFill>
              </a:rPr>
              <a:t>my </a:t>
            </a:r>
            <a:r>
              <a:rPr lang="cs-CZ" sz="2000">
                <a:solidFill>
                  <a:srgbClr val="FF0000"/>
                </a:solidFill>
              </a:rPr>
              <a:t>(svém) </a:t>
            </a:r>
            <a:r>
              <a:rPr lang="cs-CZ" sz="2000"/>
              <a:t>house.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000">
                <a:solidFill>
                  <a:srgbClr val="336600"/>
                </a:solidFill>
              </a:rPr>
              <a:t>My</a:t>
            </a:r>
            <a:r>
              <a:rPr lang="cs-CZ" sz="2000"/>
              <a:t> </a:t>
            </a:r>
            <a:r>
              <a:rPr lang="cs-CZ" sz="2000">
                <a:solidFill>
                  <a:srgbClr val="FF0000"/>
                </a:solidFill>
              </a:rPr>
              <a:t>(mé)</a:t>
            </a:r>
            <a:r>
              <a:rPr lang="cs-CZ" sz="2000"/>
              <a:t> name is Novák.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000"/>
              <a:t>What´s </a:t>
            </a:r>
            <a:r>
              <a:rPr lang="cs-CZ" sz="2000">
                <a:solidFill>
                  <a:srgbClr val="336600"/>
                </a:solidFill>
              </a:rPr>
              <a:t>your </a:t>
            </a:r>
            <a:r>
              <a:rPr lang="cs-CZ" sz="2000">
                <a:solidFill>
                  <a:srgbClr val="FF0000"/>
                </a:solidFill>
              </a:rPr>
              <a:t>(tvoje)</a:t>
            </a:r>
            <a:r>
              <a:rPr lang="cs-CZ" sz="2000"/>
              <a:t> name ?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000"/>
              <a:t>There are </a:t>
            </a:r>
            <a:r>
              <a:rPr lang="cs-CZ" sz="2000">
                <a:solidFill>
                  <a:srgbClr val="336600"/>
                </a:solidFill>
              </a:rPr>
              <a:t>his </a:t>
            </a:r>
            <a:r>
              <a:rPr lang="cs-CZ" sz="2000">
                <a:solidFill>
                  <a:srgbClr val="FF0000"/>
                </a:solidFill>
              </a:rPr>
              <a:t>(jeho)</a:t>
            </a:r>
            <a:r>
              <a:rPr lang="cs-CZ" sz="2000"/>
              <a:t> shoes.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2000"/>
          </a:p>
        </p:txBody>
      </p:sp>
      <p:sp>
        <p:nvSpPr>
          <p:cNvPr id="11268" name="Rectangle 4"/>
          <p:cNvSpPr>
            <a:spLocks noGrp="1" noChangeArrowheads="1"/>
          </p:cNvSpPr>
          <p:nvPr>
            <p:ph type="title"/>
          </p:nvPr>
        </p:nvSpPr>
        <p:spPr>
          <a:xfrm>
            <a:off x="179388" y="274638"/>
            <a:ext cx="8856662" cy="633412"/>
          </a:xfrm>
          <a:solidFill>
            <a:srgbClr val="0000FF"/>
          </a:solidFill>
          <a:ln/>
        </p:spPr>
        <p:txBody>
          <a:bodyPr/>
          <a:lstStyle/>
          <a:p>
            <a:r>
              <a:rPr lang="cs-CZ" sz="3200">
                <a:solidFill>
                  <a:srgbClr val="FFFF00"/>
                </a:solidFill>
              </a:rPr>
              <a:t>Výsledky - POSSESSIVE  ADJECTIVES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115888"/>
            <a:ext cx="8229600" cy="490537"/>
          </a:xfrm>
          <a:solidFill>
            <a:srgbClr val="0000FF"/>
          </a:solidFill>
        </p:spPr>
        <p:txBody>
          <a:bodyPr/>
          <a:lstStyle/>
          <a:p>
            <a:r>
              <a:rPr lang="cs-CZ" sz="3200">
                <a:solidFill>
                  <a:srgbClr val="FFFF00"/>
                </a:solidFill>
              </a:rPr>
              <a:t>OBJECT (Pt)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692150"/>
            <a:ext cx="8785225" cy="6165850"/>
          </a:xfrm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cs-CZ" sz="2800" u="sng"/>
              <a:t>Complete and translate :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2800"/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/>
              <a:t>They see ….</a:t>
            </a:r>
            <a:r>
              <a:rPr lang="cs-CZ" sz="2400">
                <a:solidFill>
                  <a:srgbClr val="FF0000"/>
                </a:solidFill>
              </a:rPr>
              <a:t>(jí)</a:t>
            </a:r>
            <a:r>
              <a:rPr lang="cs-CZ" sz="2400"/>
              <a:t> on Saturdays.  She loves …. </a:t>
            </a:r>
            <a:r>
              <a:rPr lang="cs-CZ" sz="2400">
                <a:solidFill>
                  <a:srgbClr val="FF0000"/>
                </a:solidFill>
              </a:rPr>
              <a:t>(jeho)</a:t>
            </a:r>
            <a:r>
              <a:rPr lang="cs-CZ" sz="2400"/>
              <a:t>. They like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/>
              <a:t>….</a:t>
            </a:r>
            <a:r>
              <a:rPr lang="cs-CZ" sz="2400">
                <a:solidFill>
                  <a:srgbClr val="FF0000"/>
                </a:solidFill>
              </a:rPr>
              <a:t>(mne)</a:t>
            </a:r>
            <a:r>
              <a:rPr lang="cs-CZ" sz="2400"/>
              <a:t>.We visit …..</a:t>
            </a:r>
            <a:r>
              <a:rPr lang="cs-CZ" sz="2400">
                <a:solidFill>
                  <a:srgbClr val="FF0000"/>
                </a:solidFill>
              </a:rPr>
              <a:t>(je)</a:t>
            </a:r>
            <a:r>
              <a:rPr lang="cs-CZ" sz="2400"/>
              <a:t> every week in London. He doesn´t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/>
              <a:t>love ….</a:t>
            </a:r>
            <a:r>
              <a:rPr lang="cs-CZ" sz="2400">
                <a:solidFill>
                  <a:srgbClr val="FF0000"/>
                </a:solidFill>
              </a:rPr>
              <a:t>(nás)</a:t>
            </a:r>
            <a:r>
              <a:rPr lang="cs-CZ" sz="2400"/>
              <a:t>. Do you want to see …. </a:t>
            </a:r>
            <a:r>
              <a:rPr lang="cs-CZ" sz="2400">
                <a:solidFill>
                  <a:srgbClr val="FF0000"/>
                </a:solidFill>
              </a:rPr>
              <a:t>(s nimi)</a:t>
            </a:r>
            <a:r>
              <a:rPr lang="cs-CZ" sz="2400"/>
              <a:t> ? Our parents are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/>
              <a:t>watching ……</a:t>
            </a:r>
            <a:r>
              <a:rPr lang="cs-CZ" sz="2400">
                <a:solidFill>
                  <a:srgbClr val="FF0000"/>
                </a:solidFill>
              </a:rPr>
              <a:t>(nás)</a:t>
            </a:r>
            <a:r>
              <a:rPr lang="cs-CZ" sz="2400"/>
              <a:t>. Father is taking …..</a:t>
            </a:r>
            <a:r>
              <a:rPr lang="cs-CZ" sz="2400">
                <a:solidFill>
                  <a:srgbClr val="FF0000"/>
                </a:solidFill>
              </a:rPr>
              <a:t>(ní)</a:t>
            </a:r>
            <a:r>
              <a:rPr lang="cs-CZ" sz="2400"/>
              <a:t>. I can´t see…..</a:t>
            </a:r>
            <a:r>
              <a:rPr lang="cs-CZ" sz="2400">
                <a:solidFill>
                  <a:srgbClr val="FF0000"/>
                </a:solidFill>
              </a:rPr>
              <a:t>(ho)</a:t>
            </a:r>
            <a:r>
              <a:rPr lang="cs-CZ" sz="2400"/>
              <a:t>.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/>
              <a:t>I need …..</a:t>
            </a:r>
            <a:r>
              <a:rPr lang="cs-CZ" sz="2400">
                <a:solidFill>
                  <a:srgbClr val="FF0000"/>
                </a:solidFill>
              </a:rPr>
              <a:t>(tě)</a:t>
            </a:r>
            <a:r>
              <a:rPr lang="cs-CZ" sz="2400"/>
              <a:t>. We´re writting </a:t>
            </a:r>
            <a:r>
              <a:rPr lang="cs-CZ" sz="2400">
                <a:solidFill>
                  <a:srgbClr val="FF0000"/>
                </a:solidFill>
              </a:rPr>
              <a:t>(to)</a:t>
            </a:r>
            <a:r>
              <a:rPr lang="cs-CZ" sz="2400"/>
              <a:t>. Let´s go and see … </a:t>
            </a:r>
            <a:r>
              <a:rPr lang="cs-CZ" sz="2400">
                <a:solidFill>
                  <a:srgbClr val="FF0000"/>
                </a:solidFill>
              </a:rPr>
              <a:t>(s nimi)</a:t>
            </a:r>
            <a:r>
              <a:rPr lang="cs-CZ" sz="2400"/>
              <a:t>.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/>
              <a:t>She doesn´t like ……</a:t>
            </a:r>
            <a:r>
              <a:rPr lang="cs-CZ" sz="2400">
                <a:solidFill>
                  <a:srgbClr val="FF0000"/>
                </a:solidFill>
              </a:rPr>
              <a:t>(je)</a:t>
            </a:r>
            <a:r>
              <a:rPr lang="cs-CZ" sz="2400"/>
              <a:t>. We´re sitting on …..</a:t>
            </a:r>
            <a:r>
              <a:rPr lang="cs-CZ" sz="2400">
                <a:solidFill>
                  <a:srgbClr val="FF0000"/>
                </a:solidFill>
              </a:rPr>
              <a:t>(to)</a:t>
            </a:r>
            <a:r>
              <a:rPr lang="cs-CZ" sz="2400"/>
              <a:t>. I´m</a:t>
            </a:r>
            <a:r>
              <a:rPr lang="cs-CZ" sz="2000"/>
              <a:t> </a:t>
            </a:r>
            <a:r>
              <a:rPr lang="cs-CZ" sz="2400"/>
              <a:t>washing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/>
              <a:t>their car for ….. </a:t>
            </a:r>
            <a:r>
              <a:rPr lang="cs-CZ" sz="2400">
                <a:solidFill>
                  <a:srgbClr val="FF0000"/>
                </a:solidFill>
              </a:rPr>
              <a:t>(ně)</a:t>
            </a:r>
            <a:r>
              <a:rPr lang="cs-CZ" sz="2400"/>
              <a:t>. They do lots of projects for …..</a:t>
            </a:r>
            <a:r>
              <a:rPr lang="cs-CZ" sz="2400">
                <a:solidFill>
                  <a:srgbClr val="FF0000"/>
                </a:solidFill>
              </a:rPr>
              <a:t>(ní)</a:t>
            </a:r>
            <a:r>
              <a:rPr lang="cs-CZ" sz="2400"/>
              <a:t>. He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/>
              <a:t>can´t help ….. </a:t>
            </a:r>
            <a:r>
              <a:rPr lang="cs-CZ" sz="2400">
                <a:solidFill>
                  <a:srgbClr val="FF0000"/>
                </a:solidFill>
              </a:rPr>
              <a:t>(mně)</a:t>
            </a:r>
            <a:r>
              <a:rPr lang="cs-CZ" sz="2400"/>
              <a:t>. He goes shopping with ….. </a:t>
            </a:r>
            <a:r>
              <a:rPr lang="cs-CZ" sz="2400">
                <a:solidFill>
                  <a:srgbClr val="FF0000"/>
                </a:solidFill>
              </a:rPr>
              <a:t>(ní)</a:t>
            </a:r>
            <a:r>
              <a:rPr lang="cs-CZ" sz="2400"/>
              <a:t>. I´m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/>
              <a:t>waitting for ….</a:t>
            </a:r>
            <a:r>
              <a:rPr lang="cs-CZ" sz="2400">
                <a:solidFill>
                  <a:srgbClr val="FF0000"/>
                </a:solidFill>
              </a:rPr>
              <a:t>(něj)</a:t>
            </a:r>
            <a:r>
              <a:rPr lang="cs-CZ" sz="2400"/>
              <a:t>.I wear ….</a:t>
            </a:r>
            <a:r>
              <a:rPr lang="cs-CZ" sz="2400">
                <a:solidFill>
                  <a:srgbClr val="FF0000"/>
                </a:solidFill>
              </a:rPr>
              <a:t>(to)</a:t>
            </a:r>
            <a:r>
              <a:rPr lang="cs-CZ" sz="2400"/>
              <a:t> every Saturday. She sends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/>
              <a:t>…..</a:t>
            </a:r>
            <a:r>
              <a:rPr lang="cs-CZ" sz="2400">
                <a:solidFill>
                  <a:srgbClr val="FF0000"/>
                </a:solidFill>
              </a:rPr>
              <a:t>(to)</a:t>
            </a:r>
            <a:r>
              <a:rPr lang="cs-CZ" sz="2400"/>
              <a:t> to …..</a:t>
            </a:r>
            <a:r>
              <a:rPr lang="cs-CZ" sz="2400">
                <a:solidFill>
                  <a:srgbClr val="FF0000"/>
                </a:solidFill>
              </a:rPr>
              <a:t>(jim)</a:t>
            </a:r>
            <a:r>
              <a:rPr lang="cs-CZ" sz="2400"/>
              <a:t>. She cooks a soup for …..</a:t>
            </a:r>
            <a:r>
              <a:rPr lang="cs-CZ" sz="2400">
                <a:solidFill>
                  <a:srgbClr val="FF0000"/>
                </a:solidFill>
              </a:rPr>
              <a:t>(mne)</a:t>
            </a:r>
            <a:r>
              <a:rPr lang="cs-CZ" sz="2400"/>
              <a:t>. I don´t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/>
              <a:t>know about …..</a:t>
            </a:r>
            <a:r>
              <a:rPr lang="cs-CZ" sz="2400">
                <a:solidFill>
                  <a:srgbClr val="FF0000"/>
                </a:solidFill>
              </a:rPr>
              <a:t>(tom)</a:t>
            </a:r>
            <a:r>
              <a:rPr lang="cs-CZ" sz="2400"/>
              <a:t>. They´re washing up …..</a:t>
            </a:r>
            <a:r>
              <a:rPr lang="cs-CZ" sz="2400">
                <a:solidFill>
                  <a:srgbClr val="FF0000"/>
                </a:solidFill>
              </a:rPr>
              <a:t>(jí)</a:t>
            </a:r>
            <a:r>
              <a:rPr lang="cs-CZ" sz="2400"/>
              <a:t>.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2000" u="sng">
              <a:solidFill>
                <a:srgbClr val="FF0066"/>
              </a:solidFill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 u="sng">
                <a:solidFill>
                  <a:srgbClr val="FF0066"/>
                </a:solidFill>
              </a:rPr>
              <a:t>Set up sentence, where you´ll use all pronouns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 u="sng">
                <a:solidFill>
                  <a:srgbClr val="FF0066"/>
                </a:solidFill>
              </a:rPr>
              <a:t>(subject,possessive adjective and object).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052513"/>
            <a:ext cx="8229600" cy="5545137"/>
          </a:xfrm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cs-CZ" sz="1400"/>
              <a:t>They see </a:t>
            </a:r>
            <a:r>
              <a:rPr lang="cs-CZ" sz="1400">
                <a:solidFill>
                  <a:srgbClr val="336600"/>
                </a:solidFill>
              </a:rPr>
              <a:t>her </a:t>
            </a:r>
            <a:r>
              <a:rPr lang="cs-CZ" sz="1400">
                <a:solidFill>
                  <a:srgbClr val="FF0000"/>
                </a:solidFill>
              </a:rPr>
              <a:t>(jí)</a:t>
            </a:r>
            <a:r>
              <a:rPr lang="cs-CZ" sz="1400"/>
              <a:t> on Saturdays. 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400"/>
              <a:t>She loves </a:t>
            </a:r>
            <a:r>
              <a:rPr lang="cs-CZ" sz="1400">
                <a:solidFill>
                  <a:srgbClr val="336600"/>
                </a:solidFill>
              </a:rPr>
              <a:t>him</a:t>
            </a:r>
            <a:r>
              <a:rPr lang="cs-CZ" sz="1400"/>
              <a:t> </a:t>
            </a:r>
            <a:r>
              <a:rPr lang="cs-CZ" sz="1400">
                <a:solidFill>
                  <a:srgbClr val="FF0000"/>
                </a:solidFill>
              </a:rPr>
              <a:t>(jeho)</a:t>
            </a:r>
            <a:r>
              <a:rPr lang="cs-CZ" sz="1400"/>
              <a:t>.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400"/>
              <a:t>They like </a:t>
            </a:r>
            <a:r>
              <a:rPr lang="cs-CZ" sz="1400">
                <a:solidFill>
                  <a:srgbClr val="336600"/>
                </a:solidFill>
              </a:rPr>
              <a:t>me </a:t>
            </a:r>
            <a:r>
              <a:rPr lang="cs-CZ" sz="1400">
                <a:solidFill>
                  <a:srgbClr val="FF0000"/>
                </a:solidFill>
              </a:rPr>
              <a:t>(mne)</a:t>
            </a:r>
            <a:r>
              <a:rPr lang="cs-CZ" sz="1400"/>
              <a:t>.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400"/>
              <a:t>We visit </a:t>
            </a:r>
            <a:r>
              <a:rPr lang="cs-CZ" sz="1400">
                <a:solidFill>
                  <a:srgbClr val="336600"/>
                </a:solidFill>
              </a:rPr>
              <a:t>them </a:t>
            </a:r>
            <a:r>
              <a:rPr lang="cs-CZ" sz="1400">
                <a:solidFill>
                  <a:srgbClr val="FF0000"/>
                </a:solidFill>
              </a:rPr>
              <a:t>(je)</a:t>
            </a:r>
            <a:r>
              <a:rPr lang="cs-CZ" sz="1400"/>
              <a:t> every week in London.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400"/>
              <a:t>He doesn´t love </a:t>
            </a:r>
            <a:r>
              <a:rPr lang="cs-CZ" sz="1400">
                <a:solidFill>
                  <a:srgbClr val="336600"/>
                </a:solidFill>
              </a:rPr>
              <a:t>us </a:t>
            </a:r>
            <a:r>
              <a:rPr lang="cs-CZ" sz="1400">
                <a:solidFill>
                  <a:srgbClr val="FF0000"/>
                </a:solidFill>
              </a:rPr>
              <a:t>(nás)</a:t>
            </a:r>
            <a:r>
              <a:rPr lang="cs-CZ" sz="1400"/>
              <a:t>.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400"/>
              <a:t>Do you want to see </a:t>
            </a:r>
            <a:r>
              <a:rPr lang="cs-CZ" sz="1400">
                <a:solidFill>
                  <a:srgbClr val="336600"/>
                </a:solidFill>
              </a:rPr>
              <a:t>them</a:t>
            </a:r>
            <a:r>
              <a:rPr lang="cs-CZ" sz="1400"/>
              <a:t> </a:t>
            </a:r>
            <a:r>
              <a:rPr lang="cs-CZ" sz="1400">
                <a:solidFill>
                  <a:srgbClr val="FF0000"/>
                </a:solidFill>
              </a:rPr>
              <a:t>(s nimi)</a:t>
            </a:r>
            <a:r>
              <a:rPr lang="cs-CZ" sz="1400"/>
              <a:t> ?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400"/>
              <a:t>Our parents are watching </a:t>
            </a:r>
            <a:r>
              <a:rPr lang="cs-CZ" sz="1400">
                <a:solidFill>
                  <a:srgbClr val="336600"/>
                </a:solidFill>
              </a:rPr>
              <a:t>us </a:t>
            </a:r>
            <a:r>
              <a:rPr lang="cs-CZ" sz="1400">
                <a:solidFill>
                  <a:srgbClr val="FF0000"/>
                </a:solidFill>
              </a:rPr>
              <a:t>(nás)</a:t>
            </a:r>
            <a:r>
              <a:rPr lang="cs-CZ" sz="1400"/>
              <a:t>.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400"/>
              <a:t>Father is taking </a:t>
            </a:r>
            <a:r>
              <a:rPr lang="cs-CZ" sz="1400">
                <a:solidFill>
                  <a:srgbClr val="336600"/>
                </a:solidFill>
              </a:rPr>
              <a:t>her </a:t>
            </a:r>
            <a:r>
              <a:rPr lang="cs-CZ" sz="1400">
                <a:solidFill>
                  <a:srgbClr val="FF0000"/>
                </a:solidFill>
              </a:rPr>
              <a:t>(ní)</a:t>
            </a:r>
            <a:r>
              <a:rPr lang="cs-CZ" sz="1400"/>
              <a:t>.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400"/>
              <a:t>I can´t see </a:t>
            </a:r>
            <a:r>
              <a:rPr lang="cs-CZ" sz="1400">
                <a:solidFill>
                  <a:srgbClr val="336600"/>
                </a:solidFill>
              </a:rPr>
              <a:t>him </a:t>
            </a:r>
            <a:r>
              <a:rPr lang="cs-CZ" sz="1400">
                <a:solidFill>
                  <a:srgbClr val="FF0000"/>
                </a:solidFill>
              </a:rPr>
              <a:t>(ho)</a:t>
            </a:r>
            <a:r>
              <a:rPr lang="cs-CZ" sz="1400"/>
              <a:t>.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400"/>
              <a:t>I need </a:t>
            </a:r>
            <a:r>
              <a:rPr lang="cs-CZ" sz="1400">
                <a:solidFill>
                  <a:srgbClr val="336600"/>
                </a:solidFill>
              </a:rPr>
              <a:t>you </a:t>
            </a:r>
            <a:r>
              <a:rPr lang="cs-CZ" sz="1400">
                <a:solidFill>
                  <a:srgbClr val="FF0000"/>
                </a:solidFill>
              </a:rPr>
              <a:t>(tě)</a:t>
            </a:r>
            <a:r>
              <a:rPr lang="cs-CZ" sz="1400"/>
              <a:t>.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400"/>
              <a:t>We´re writting </a:t>
            </a:r>
            <a:r>
              <a:rPr lang="cs-CZ" sz="1400">
                <a:solidFill>
                  <a:srgbClr val="336600"/>
                </a:solidFill>
              </a:rPr>
              <a:t>it </a:t>
            </a:r>
            <a:r>
              <a:rPr lang="cs-CZ" sz="1400">
                <a:solidFill>
                  <a:srgbClr val="FF0000"/>
                </a:solidFill>
              </a:rPr>
              <a:t>(to)</a:t>
            </a:r>
            <a:r>
              <a:rPr lang="cs-CZ" sz="1400"/>
              <a:t>.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400"/>
              <a:t>Let´s go and see </a:t>
            </a:r>
            <a:r>
              <a:rPr lang="cs-CZ" sz="1400">
                <a:solidFill>
                  <a:srgbClr val="336600"/>
                </a:solidFill>
              </a:rPr>
              <a:t>them</a:t>
            </a:r>
            <a:r>
              <a:rPr lang="cs-CZ" sz="1400"/>
              <a:t> </a:t>
            </a:r>
            <a:r>
              <a:rPr lang="cs-CZ" sz="1400">
                <a:solidFill>
                  <a:srgbClr val="FF0000"/>
                </a:solidFill>
              </a:rPr>
              <a:t>(s nimi)</a:t>
            </a:r>
            <a:r>
              <a:rPr lang="cs-CZ" sz="1400"/>
              <a:t>.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400"/>
              <a:t>She doesn´t like </a:t>
            </a:r>
            <a:r>
              <a:rPr lang="cs-CZ" sz="1400">
                <a:solidFill>
                  <a:srgbClr val="336600"/>
                </a:solidFill>
              </a:rPr>
              <a:t>them </a:t>
            </a:r>
            <a:r>
              <a:rPr lang="cs-CZ" sz="1400">
                <a:solidFill>
                  <a:srgbClr val="FF0000"/>
                </a:solidFill>
              </a:rPr>
              <a:t>(je)</a:t>
            </a:r>
            <a:r>
              <a:rPr lang="cs-CZ" sz="1400"/>
              <a:t>.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400"/>
              <a:t>We´re sitting on </a:t>
            </a:r>
            <a:r>
              <a:rPr lang="cs-CZ" sz="1400">
                <a:solidFill>
                  <a:srgbClr val="336600"/>
                </a:solidFill>
              </a:rPr>
              <a:t>it </a:t>
            </a:r>
            <a:r>
              <a:rPr lang="cs-CZ" sz="1400">
                <a:solidFill>
                  <a:srgbClr val="FF0000"/>
                </a:solidFill>
              </a:rPr>
              <a:t>(to)</a:t>
            </a:r>
            <a:r>
              <a:rPr lang="cs-CZ" sz="1400"/>
              <a:t>.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400"/>
              <a:t>I´m</a:t>
            </a:r>
            <a:r>
              <a:rPr lang="cs-CZ" sz="1200"/>
              <a:t> </a:t>
            </a:r>
            <a:r>
              <a:rPr lang="cs-CZ" sz="1400"/>
              <a:t>washing their car for </a:t>
            </a:r>
            <a:r>
              <a:rPr lang="cs-CZ" sz="1400">
                <a:solidFill>
                  <a:srgbClr val="336600"/>
                </a:solidFill>
              </a:rPr>
              <a:t>me</a:t>
            </a:r>
            <a:r>
              <a:rPr lang="cs-CZ" sz="1400"/>
              <a:t> </a:t>
            </a:r>
            <a:r>
              <a:rPr lang="cs-CZ" sz="1400">
                <a:solidFill>
                  <a:srgbClr val="FF0000"/>
                </a:solidFill>
              </a:rPr>
              <a:t>(ně)</a:t>
            </a:r>
            <a:r>
              <a:rPr lang="cs-CZ" sz="1400"/>
              <a:t>.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400"/>
              <a:t>They do lots of projects for </a:t>
            </a:r>
            <a:r>
              <a:rPr lang="cs-CZ" sz="1400">
                <a:solidFill>
                  <a:srgbClr val="336600"/>
                </a:solidFill>
              </a:rPr>
              <a:t>her </a:t>
            </a:r>
            <a:r>
              <a:rPr lang="cs-CZ" sz="1400">
                <a:solidFill>
                  <a:srgbClr val="FF0000"/>
                </a:solidFill>
              </a:rPr>
              <a:t>(ní)</a:t>
            </a:r>
            <a:r>
              <a:rPr lang="cs-CZ" sz="1400"/>
              <a:t>.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400"/>
              <a:t>He can´t help </a:t>
            </a:r>
            <a:r>
              <a:rPr lang="cs-CZ" sz="1400">
                <a:solidFill>
                  <a:srgbClr val="336600"/>
                </a:solidFill>
              </a:rPr>
              <a:t>me</a:t>
            </a:r>
            <a:r>
              <a:rPr lang="cs-CZ" sz="1400"/>
              <a:t> </a:t>
            </a:r>
            <a:r>
              <a:rPr lang="cs-CZ" sz="1400">
                <a:solidFill>
                  <a:srgbClr val="FF0000"/>
                </a:solidFill>
              </a:rPr>
              <a:t>(mně)</a:t>
            </a:r>
            <a:r>
              <a:rPr lang="cs-CZ" sz="1400"/>
              <a:t>.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400"/>
              <a:t>He goes shopping with </a:t>
            </a:r>
            <a:r>
              <a:rPr lang="cs-CZ" sz="1400">
                <a:solidFill>
                  <a:srgbClr val="336600"/>
                </a:solidFill>
              </a:rPr>
              <a:t>her</a:t>
            </a:r>
            <a:r>
              <a:rPr lang="cs-CZ" sz="1400"/>
              <a:t> </a:t>
            </a:r>
            <a:r>
              <a:rPr lang="cs-CZ" sz="1400">
                <a:solidFill>
                  <a:srgbClr val="FF0000"/>
                </a:solidFill>
              </a:rPr>
              <a:t>(ní)</a:t>
            </a:r>
            <a:r>
              <a:rPr lang="cs-CZ" sz="1400"/>
              <a:t>.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400"/>
              <a:t>I´m waitting for </a:t>
            </a:r>
            <a:r>
              <a:rPr lang="cs-CZ" sz="1400">
                <a:solidFill>
                  <a:srgbClr val="336600"/>
                </a:solidFill>
              </a:rPr>
              <a:t>him </a:t>
            </a:r>
            <a:r>
              <a:rPr lang="cs-CZ" sz="1400">
                <a:solidFill>
                  <a:srgbClr val="FF0000"/>
                </a:solidFill>
              </a:rPr>
              <a:t>(něj)</a:t>
            </a:r>
            <a:r>
              <a:rPr lang="cs-CZ" sz="1400"/>
              <a:t>.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400"/>
              <a:t>I wear </a:t>
            </a:r>
            <a:r>
              <a:rPr lang="cs-CZ" sz="1400">
                <a:solidFill>
                  <a:srgbClr val="336600"/>
                </a:solidFill>
              </a:rPr>
              <a:t>it </a:t>
            </a:r>
            <a:r>
              <a:rPr lang="cs-CZ" sz="1400">
                <a:solidFill>
                  <a:srgbClr val="FF0000"/>
                </a:solidFill>
              </a:rPr>
              <a:t>(to)</a:t>
            </a:r>
            <a:r>
              <a:rPr lang="cs-CZ" sz="1400"/>
              <a:t> every Saturday.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400"/>
              <a:t>She sends </a:t>
            </a:r>
            <a:r>
              <a:rPr lang="cs-CZ" sz="1400">
                <a:solidFill>
                  <a:srgbClr val="336600"/>
                </a:solidFill>
              </a:rPr>
              <a:t>it </a:t>
            </a:r>
            <a:r>
              <a:rPr lang="cs-CZ" sz="1400">
                <a:solidFill>
                  <a:srgbClr val="FF0000"/>
                </a:solidFill>
              </a:rPr>
              <a:t>(to)</a:t>
            </a:r>
            <a:r>
              <a:rPr lang="cs-CZ" sz="1400"/>
              <a:t> to </a:t>
            </a:r>
            <a:r>
              <a:rPr lang="cs-CZ" sz="1400">
                <a:solidFill>
                  <a:srgbClr val="336600"/>
                </a:solidFill>
              </a:rPr>
              <a:t>them </a:t>
            </a:r>
            <a:r>
              <a:rPr lang="cs-CZ" sz="1400">
                <a:solidFill>
                  <a:srgbClr val="FF0000"/>
                </a:solidFill>
              </a:rPr>
              <a:t>(jim)</a:t>
            </a:r>
            <a:r>
              <a:rPr lang="cs-CZ" sz="1400"/>
              <a:t>.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400"/>
              <a:t>She cooks a soup for </a:t>
            </a:r>
            <a:r>
              <a:rPr lang="cs-CZ" sz="1400">
                <a:solidFill>
                  <a:srgbClr val="336600"/>
                </a:solidFill>
              </a:rPr>
              <a:t>me </a:t>
            </a:r>
            <a:r>
              <a:rPr lang="cs-CZ" sz="1400">
                <a:solidFill>
                  <a:srgbClr val="FF0000"/>
                </a:solidFill>
              </a:rPr>
              <a:t>(mne)</a:t>
            </a:r>
            <a:r>
              <a:rPr lang="cs-CZ" sz="1400"/>
              <a:t>.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400"/>
              <a:t>I don´t know about </a:t>
            </a:r>
            <a:r>
              <a:rPr lang="cs-CZ" sz="1400">
                <a:solidFill>
                  <a:srgbClr val="336600"/>
                </a:solidFill>
              </a:rPr>
              <a:t>it </a:t>
            </a:r>
            <a:r>
              <a:rPr lang="cs-CZ" sz="1400">
                <a:solidFill>
                  <a:srgbClr val="FF0000"/>
                </a:solidFill>
              </a:rPr>
              <a:t>(tom)</a:t>
            </a:r>
            <a:r>
              <a:rPr lang="cs-CZ" sz="1400"/>
              <a:t>.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400"/>
              <a:t>They´re washing up </a:t>
            </a:r>
            <a:r>
              <a:rPr lang="cs-CZ" sz="1400">
                <a:solidFill>
                  <a:srgbClr val="336600"/>
                </a:solidFill>
              </a:rPr>
              <a:t>her </a:t>
            </a:r>
            <a:r>
              <a:rPr lang="cs-CZ" sz="1400">
                <a:solidFill>
                  <a:srgbClr val="FF0000"/>
                </a:solidFill>
              </a:rPr>
              <a:t>(jí)</a:t>
            </a:r>
            <a:r>
              <a:rPr lang="cs-CZ" sz="1400"/>
              <a:t>.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400"/>
          </a:p>
        </p:txBody>
      </p:sp>
      <p:sp>
        <p:nvSpPr>
          <p:cNvPr id="12292" name="Rectangle 4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647700"/>
          </a:xfrm>
          <a:solidFill>
            <a:srgbClr val="0000FF"/>
          </a:solidFill>
          <a:ln/>
        </p:spPr>
        <p:txBody>
          <a:bodyPr/>
          <a:lstStyle/>
          <a:p>
            <a:r>
              <a:rPr lang="cs-CZ">
                <a:solidFill>
                  <a:srgbClr val="FFFF00"/>
                </a:solidFill>
              </a:rPr>
              <a:t>Výsledky - OBJECT (Pt)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548681"/>
            <a:ext cx="61206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/>
              <a:t>Citace </a:t>
            </a:r>
            <a:r>
              <a:rPr lang="cs-CZ" b="1" u="sng" dirty="0" smtClean="0"/>
              <a:t>:</a:t>
            </a:r>
          </a:p>
          <a:p>
            <a:endParaRPr lang="cs-CZ" b="1" u="sng" dirty="0"/>
          </a:p>
          <a:p>
            <a:r>
              <a:rPr lang="cs-CZ" b="1" dirty="0"/>
              <a:t>Archiv autora</a:t>
            </a:r>
          </a:p>
        </p:txBody>
      </p:sp>
    </p:spTree>
    <p:extLst>
      <p:ext uri="{BB962C8B-B14F-4D97-AF65-F5344CB8AC3E}">
        <p14:creationId xmlns:p14="http://schemas.microsoft.com/office/powerpoint/2010/main" val="1701123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1276</Words>
  <Application>Microsoft Office PowerPoint</Application>
  <PresentationFormat>Předvádění na obrazovce (4:3)</PresentationFormat>
  <Paragraphs>145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Výchozí návrh</vt:lpstr>
      <vt:lpstr>Prezentace aplikace PowerPoint</vt:lpstr>
      <vt:lpstr>PRONOUNS</vt:lpstr>
      <vt:lpstr>SUBJECT (Po)</vt:lpstr>
      <vt:lpstr>Výsledky - SUBJECT (Po)</vt:lpstr>
      <vt:lpstr>POSSESSIVE  ADJECTIVES</vt:lpstr>
      <vt:lpstr>Výsledky - POSSESSIVE  ADJECTIVES</vt:lpstr>
      <vt:lpstr>OBJECT (Pt)</vt:lpstr>
      <vt:lpstr>Výsledky - OBJECT (Pt)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Trembulaci</dc:creator>
  <cp:lastModifiedBy>install</cp:lastModifiedBy>
  <cp:revision>17</cp:revision>
  <dcterms:created xsi:type="dcterms:W3CDTF">2008-09-21T17:59:10Z</dcterms:created>
  <dcterms:modified xsi:type="dcterms:W3CDTF">2012-03-20T20:57:03Z</dcterms:modified>
</cp:coreProperties>
</file>