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sldIdLst>
    <p:sldId id="264" r:id="rId2"/>
    <p:sldId id="267" r:id="rId3"/>
    <p:sldId id="266" r:id="rId4"/>
    <p:sldId id="257" r:id="rId5"/>
    <p:sldId id="259" r:id="rId6"/>
    <p:sldId id="261" r:id="rId7"/>
    <p:sldId id="262" r:id="rId8"/>
    <p:sldId id="269" r:id="rId9"/>
    <p:sldId id="270" r:id="rId10"/>
    <p:sldId id="268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6699"/>
    <a:srgbClr val="A50021"/>
    <a:srgbClr val="F0EFE0"/>
    <a:srgbClr val="1F408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8" d="100"/>
          <a:sy n="58" d="100"/>
        </p:scale>
        <p:origin x="-181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</a:t>
          </a:r>
          <a:r>
            <a:rPr lang="cs-CZ" sz="1400" baseline="0" smtClean="0"/>
            <a:t>VY_52_INOVACE_02_ROSTLINY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Osoblaha, příspěvková </a:t>
          </a:r>
          <a:r>
            <a:rPr lang="cs-CZ" sz="2000" dirty="0" err="1" smtClean="0"/>
            <a:t>org</a:t>
          </a:r>
          <a:r>
            <a:rPr lang="cs-CZ" sz="200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Lišejníky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0D6346B-C466-4811-A5AF-1C2244EE9FC8}" type="presOf" srcId="{757F3AB3-0718-4624-B441-E567A8F0AB56}" destId="{333A1088-737F-45CB-B68E-254E46348037}" srcOrd="0" destOrd="0" presId="urn:microsoft.com/office/officeart/2005/8/layout/target3"/>
    <dgm:cxn modelId="{DD908F44-3E24-4282-8595-D242A9119CC1}" type="presOf" srcId="{D8197B8C-B260-4A16-BDF4-0947B075E274}" destId="{25B08C86-7E15-44DC-BE7F-FFB55DD49D12}" srcOrd="0" destOrd="0" presId="urn:microsoft.com/office/officeart/2005/8/layout/target3"/>
    <dgm:cxn modelId="{F788CFDE-5F0A-42AB-8837-322A50C0B012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080AA2-8A91-4013-AA69-9C7BAD8F5313}" type="presOf" srcId="{D1D4F407-5343-4D3F-B5B9-D407B03CAEB4}" destId="{AED2198E-93D5-4001-81B4-73124B309672}" srcOrd="1" destOrd="0" presId="urn:microsoft.com/office/officeart/2005/8/layout/target3"/>
    <dgm:cxn modelId="{FF037F3B-9519-40E5-BB3B-E494F13FF718}" type="presOf" srcId="{4C35D32F-0EAB-4CD7-82EE-45574DC2A586}" destId="{890E4F0B-2866-4A3F-A3C7-2A14B1797930}" srcOrd="1" destOrd="0" presId="urn:microsoft.com/office/officeart/2005/8/layout/target3"/>
    <dgm:cxn modelId="{46A9A232-EA1E-4C88-9421-D5FDC5D82E4E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F1FAD12-442A-454D-8A89-4EBCDE8C05B8}" type="presOf" srcId="{4C35D32F-0EAB-4CD7-82EE-45574DC2A586}" destId="{8BEBB6EC-1DAA-4CAC-8A25-BC0FCBD5DBD5}" srcOrd="0" destOrd="0" presId="urn:microsoft.com/office/officeart/2005/8/layout/target3"/>
    <dgm:cxn modelId="{89834F1B-BD11-4590-BF3A-217C0D799004}" type="presOf" srcId="{D1B46980-6531-4606-95E6-44980827E919}" destId="{2BE915AB-18AA-4053-B92C-3BFC9ED204BB}" srcOrd="1" destOrd="0" presId="urn:microsoft.com/office/officeart/2005/8/layout/target3"/>
    <dgm:cxn modelId="{CBC98B61-E43B-473A-B659-ED2F5BD55BF5}" type="presOf" srcId="{D8197B8C-B260-4A16-BDF4-0947B075E274}" destId="{5A5FFA88-C948-4069-8E93-59FA12366E83}" srcOrd="1" destOrd="0" presId="urn:microsoft.com/office/officeart/2005/8/layout/target3"/>
    <dgm:cxn modelId="{1F230C2B-125D-4DEC-A9A6-5D966DFD28EA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1FD60D0-179F-40CB-B07B-3C95EA7B9FDD}" type="presOf" srcId="{B651F6E3-6281-48DB-9319-2AEAFDAE7572}" destId="{619D679B-A015-4ECF-8348-D1034C574F40}" srcOrd="0" destOrd="0" presId="urn:microsoft.com/office/officeart/2005/8/layout/target3"/>
    <dgm:cxn modelId="{E8673EDD-3EE2-4CBA-923B-465DCF9C1D0B}" type="presParOf" srcId="{333A1088-737F-45CB-B68E-254E46348037}" destId="{F5ABB229-8D3B-4694-996A-96F23CF14429}" srcOrd="0" destOrd="0" presId="urn:microsoft.com/office/officeart/2005/8/layout/target3"/>
    <dgm:cxn modelId="{35C74D08-8E22-45F1-BF7D-0EFF61C9E048}" type="presParOf" srcId="{333A1088-737F-45CB-B68E-254E46348037}" destId="{F41139FD-01EE-4571-8B17-4FB00FC51163}" srcOrd="1" destOrd="0" presId="urn:microsoft.com/office/officeart/2005/8/layout/target3"/>
    <dgm:cxn modelId="{D9702D3F-9BAC-4ED6-8302-582BB25883B0}" type="presParOf" srcId="{333A1088-737F-45CB-B68E-254E46348037}" destId="{D005CE8C-CC26-4C3E-AC11-E15060ECD759}" srcOrd="2" destOrd="0" presId="urn:microsoft.com/office/officeart/2005/8/layout/target3"/>
    <dgm:cxn modelId="{6F528E3F-7B5D-434F-8EEE-627E4C451D91}" type="presParOf" srcId="{333A1088-737F-45CB-B68E-254E46348037}" destId="{2C702D82-9B77-49B7-9568-BB8EB47C3372}" srcOrd="3" destOrd="0" presId="urn:microsoft.com/office/officeart/2005/8/layout/target3"/>
    <dgm:cxn modelId="{A94242AC-1329-454F-BF9C-B24A7E1AE419}" type="presParOf" srcId="{333A1088-737F-45CB-B68E-254E46348037}" destId="{A52A0455-90FF-4808-ABD0-F02540D31D5A}" srcOrd="4" destOrd="0" presId="urn:microsoft.com/office/officeart/2005/8/layout/target3"/>
    <dgm:cxn modelId="{1D2FA6F6-6AF9-4147-809D-38535D5DF4ED}" type="presParOf" srcId="{333A1088-737F-45CB-B68E-254E46348037}" destId="{6140AFEC-043D-4C43-A2F9-D0F5331DF3A3}" srcOrd="5" destOrd="0" presId="urn:microsoft.com/office/officeart/2005/8/layout/target3"/>
    <dgm:cxn modelId="{DDE69310-B93F-414D-A270-5CBBFC605D9B}" type="presParOf" srcId="{333A1088-737F-45CB-B68E-254E46348037}" destId="{9358AC05-5D7D-4327-9F80-1AD486AEA664}" srcOrd="6" destOrd="0" presId="urn:microsoft.com/office/officeart/2005/8/layout/target3"/>
    <dgm:cxn modelId="{27C07A59-5246-494B-AE87-73E1DEAE90D2}" type="presParOf" srcId="{333A1088-737F-45CB-B68E-254E46348037}" destId="{313FC574-E1CD-4FB4-B054-0B805CE0447D}" srcOrd="7" destOrd="0" presId="urn:microsoft.com/office/officeart/2005/8/layout/target3"/>
    <dgm:cxn modelId="{F075BC90-EC65-457D-AF04-B3B412046469}" type="presParOf" srcId="{333A1088-737F-45CB-B68E-254E46348037}" destId="{619D679B-A015-4ECF-8348-D1034C574F40}" srcOrd="8" destOrd="0" presId="urn:microsoft.com/office/officeart/2005/8/layout/target3"/>
    <dgm:cxn modelId="{0ADB0667-8652-4321-9E09-8AEA579458D9}" type="presParOf" srcId="{333A1088-737F-45CB-B68E-254E46348037}" destId="{322283A8-4A27-4CDA-BAE3-F381106A9174}" srcOrd="9" destOrd="0" presId="urn:microsoft.com/office/officeart/2005/8/layout/target3"/>
    <dgm:cxn modelId="{898315A7-4113-4A03-9AED-B1BB121C0006}" type="presParOf" srcId="{333A1088-737F-45CB-B68E-254E46348037}" destId="{FFC9F71D-1B4F-4AD9-A4A6-86ADEFC8AF5C}" srcOrd="10" destOrd="0" presId="urn:microsoft.com/office/officeart/2005/8/layout/target3"/>
    <dgm:cxn modelId="{E6C456F1-02EC-4ACF-BEDC-B1055B415017}" type="presParOf" srcId="{333A1088-737F-45CB-B68E-254E46348037}" destId="{25B08C86-7E15-44DC-BE7F-FFB55DD49D12}" srcOrd="11" destOrd="0" presId="urn:microsoft.com/office/officeart/2005/8/layout/target3"/>
    <dgm:cxn modelId="{4610C441-E7C5-48C9-B27F-2875D055662F}" type="presParOf" srcId="{333A1088-737F-45CB-B68E-254E46348037}" destId="{76644BE8-9D7C-4C09-B250-3D10AF48CBB7}" srcOrd="12" destOrd="0" presId="urn:microsoft.com/office/officeart/2005/8/layout/target3"/>
    <dgm:cxn modelId="{64806304-9196-41E1-96B9-0C4CEB402280}" type="presParOf" srcId="{333A1088-737F-45CB-B68E-254E46348037}" destId="{EE85B701-7295-41C0-BA7A-34D3756A2AE6}" srcOrd="13" destOrd="0" presId="urn:microsoft.com/office/officeart/2005/8/layout/target3"/>
    <dgm:cxn modelId="{C6AC9DA6-8676-4237-A995-F868776F1261}" type="presParOf" srcId="{333A1088-737F-45CB-B68E-254E46348037}" destId="{8BEBB6EC-1DAA-4CAC-8A25-BC0FCBD5DBD5}" srcOrd="14" destOrd="0" presId="urn:microsoft.com/office/officeart/2005/8/layout/target3"/>
    <dgm:cxn modelId="{973416DF-FBD3-43AD-9621-E57D45DF9E66}" type="presParOf" srcId="{333A1088-737F-45CB-B68E-254E46348037}" destId="{AED2198E-93D5-4001-81B4-73124B309672}" srcOrd="15" destOrd="0" presId="urn:microsoft.com/office/officeart/2005/8/layout/target3"/>
    <dgm:cxn modelId="{02AB4F3B-9558-4CBD-B880-4717D4FAA7D8}" type="presParOf" srcId="{333A1088-737F-45CB-B68E-254E46348037}" destId="{2BE915AB-18AA-4053-B92C-3BFC9ED204BB}" srcOrd="16" destOrd="0" presId="urn:microsoft.com/office/officeart/2005/8/layout/target3"/>
    <dgm:cxn modelId="{68E34780-5845-432B-8A83-C9AF1C542336}" type="presParOf" srcId="{333A1088-737F-45CB-B68E-254E46348037}" destId="{6BB5E863-4638-4E1D-BFDE-399D028AC4ED}" srcOrd="17" destOrd="0" presId="urn:microsoft.com/office/officeart/2005/8/layout/target3"/>
    <dgm:cxn modelId="{20DA3006-D11A-42E1-B25F-DD5FECE05539}" type="presParOf" srcId="{333A1088-737F-45CB-B68E-254E46348037}" destId="{5A5FFA88-C948-4069-8E93-59FA12366E83}" srcOrd="18" destOrd="0" presId="urn:microsoft.com/office/officeart/2005/8/layout/target3"/>
    <dgm:cxn modelId="{20B7E566-BBCE-4E4A-9FB1-CFB07B38E98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Osoblaha, příspěvková </a:t>
          </a:r>
          <a:r>
            <a:rPr lang="cs-CZ" sz="2000" kern="1200" dirty="0" err="1" smtClean="0"/>
            <a:t>org</a:t>
          </a:r>
          <a:r>
            <a:rPr lang="cs-CZ" sz="2000" kern="1200" smtClean="0"/>
            <a:t>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</a:t>
          </a:r>
          <a:r>
            <a:rPr lang="cs-CZ" sz="1400" kern="1200" baseline="0" smtClean="0"/>
            <a:t>VY_52_INOVACE_02_ROSTLINY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Lišejníky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hidden">
          <a:xfrm>
            <a:off x="228600" y="3200400"/>
            <a:ext cx="8763000" cy="1341438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pic>
        <p:nvPicPr>
          <p:cNvPr id="5" name="Picture 7" descr="D:\FRONTPAGE THEMES\NATURE\ANABNR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00" t="-1314" r="-2" b="-36961"/>
          <a:stretch>
            <a:fillRect/>
          </a:stretch>
        </p:blipFill>
        <p:spPr bwMode="auto">
          <a:xfrm>
            <a:off x="533400" y="3200400"/>
            <a:ext cx="8458200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19"/>
          <p:cNvSpPr>
            <a:spLocks noChangeArrowheads="1"/>
          </p:cNvSpPr>
          <p:nvPr/>
        </p:nvSpPr>
        <p:spPr bwMode="hidden">
          <a:xfrm>
            <a:off x="795338" y="2895600"/>
            <a:ext cx="304800" cy="990600"/>
          </a:xfrm>
          <a:prstGeom prst="rect">
            <a:avLst/>
          </a:prstGeom>
          <a:solidFill>
            <a:schemeClr val="accent2">
              <a:alpha val="50195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539668" name="Rectangle 20"/>
          <p:cNvSpPr>
            <a:spLocks noGrp="1" noChangeArrowheads="1"/>
          </p:cNvSpPr>
          <p:nvPr>
            <p:ph type="ctrTitle"/>
          </p:nvPr>
        </p:nvSpPr>
        <p:spPr>
          <a:xfrm>
            <a:off x="1143000" y="19812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39669" name="Rectangle 21"/>
          <p:cNvSpPr>
            <a:spLocks noGrp="1" noChangeArrowheads="1"/>
          </p:cNvSpPr>
          <p:nvPr>
            <p:ph type="subTitle" idx="1"/>
          </p:nvPr>
        </p:nvSpPr>
        <p:spPr>
          <a:xfrm>
            <a:off x="2038350" y="4351338"/>
            <a:ext cx="6400800" cy="1371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7" name="Rectangle 22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3246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3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3246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4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324600"/>
            <a:ext cx="1905000" cy="457200"/>
          </a:xfrm>
        </p:spPr>
        <p:txBody>
          <a:bodyPr/>
          <a:lstStyle>
            <a:lvl1pPr>
              <a:defRPr sz="1400"/>
            </a:lvl1pPr>
          </a:lstStyle>
          <a:p>
            <a:pPr>
              <a:defRPr/>
            </a:pPr>
            <a:fld id="{EB79FF01-9CEA-41CA-97FB-3AB8C2D4D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217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5759E-476B-4AB0-9C3B-CF15BCC13E9F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3643408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06CEF-91B6-44F9-B2E8-D888F2713E56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345544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210185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29200" y="210185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218653-2CE4-4B04-BB75-355DEBAA352C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1146424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A88373-2274-4137-B74D-3ABB9FA098DE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3504754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E37819-F615-4E3D-9CD4-5880434444F7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1667823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B3AE9E-68FD-4216-B998-8C7197A8F4A5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3080705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E9F3DB-33A4-4199-9B6C-7BC2D919A1E7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2413592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34E75-F93C-4F12-A557-B96B11B908B7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383919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7E701E-E239-487E-98A0-A36E7C39BDFF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3554918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96100" y="838200"/>
            <a:ext cx="1943100" cy="53784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838200"/>
            <a:ext cx="5676900" cy="5378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1A4FB6-946E-467C-9423-815E128ED76F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5729111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360EA5-85FA-4947-85E3-FBE90D563663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431503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5"/>
          <p:cNvSpPr>
            <a:spLocks noChangeArrowheads="1"/>
          </p:cNvSpPr>
          <p:nvPr/>
        </p:nvSpPr>
        <p:spPr bwMode="hidden">
          <a:xfrm>
            <a:off x="152400" y="0"/>
            <a:ext cx="1447800" cy="685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027" name="Rectangle 26"/>
          <p:cNvSpPr>
            <a:spLocks noChangeArrowheads="1"/>
          </p:cNvSpPr>
          <p:nvPr/>
        </p:nvSpPr>
        <p:spPr bwMode="hidden">
          <a:xfrm>
            <a:off x="1676400" y="0"/>
            <a:ext cx="7467600" cy="12192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028" name="Rectangle 27" descr="Stationery"/>
          <p:cNvSpPr>
            <a:spLocks noChangeArrowheads="1"/>
          </p:cNvSpPr>
          <p:nvPr/>
        </p:nvSpPr>
        <p:spPr bwMode="auto">
          <a:xfrm>
            <a:off x="457200" y="0"/>
            <a:ext cx="1219200" cy="762000"/>
          </a:xfrm>
          <a:prstGeom prst="rect">
            <a:avLst/>
          </a:prstGeom>
          <a:blipFill dpi="0" rotWithShape="0">
            <a:blip r:embed="rId14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029" name="Rectangle 28" descr="Stationery"/>
          <p:cNvSpPr>
            <a:spLocks noChangeArrowheads="1"/>
          </p:cNvSpPr>
          <p:nvPr/>
        </p:nvSpPr>
        <p:spPr bwMode="auto">
          <a:xfrm>
            <a:off x="0" y="0"/>
            <a:ext cx="457200" cy="6858000"/>
          </a:xfrm>
          <a:prstGeom prst="rect">
            <a:avLst/>
          </a:prstGeom>
          <a:blipFill dpi="0" rotWithShape="0">
            <a:blip r:embed="rId14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030" name="Rectangle 29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8382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38655" name="Rectangle 3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4135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38656" name="Rectangle 3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4135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pic>
        <p:nvPicPr>
          <p:cNvPr id="1033" name="Picture 33" descr="C:\Wendy\anabnr2.GIF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25" y="0"/>
            <a:ext cx="7915275" cy="754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" name="Rectangle 34"/>
          <p:cNvSpPr>
            <a:spLocks noChangeArrowheads="1"/>
          </p:cNvSpPr>
          <p:nvPr/>
        </p:nvSpPr>
        <p:spPr bwMode="auto">
          <a:xfrm>
            <a:off x="304800" y="457200"/>
            <a:ext cx="2514600" cy="304800"/>
          </a:xfrm>
          <a:prstGeom prst="rect">
            <a:avLst/>
          </a:prstGeom>
          <a:solidFill>
            <a:schemeClr val="accent2">
              <a:alpha val="50195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538659" name="Rectangle 3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229600" y="64135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7048961-EC4E-4120-B1AC-C7683B10F2AA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  <p:sp>
        <p:nvSpPr>
          <p:cNvPr id="1036" name="Rectangle 3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210185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76" r:id="rId2"/>
    <p:sldLayoutId id="2147483877" r:id="rId3"/>
    <p:sldLayoutId id="2147483878" r:id="rId4"/>
    <p:sldLayoutId id="2147483879" r:id="rId5"/>
    <p:sldLayoutId id="2147483880" r:id="rId6"/>
    <p:sldLayoutId id="2147483881" r:id="rId7"/>
    <p:sldLayoutId id="2147483882" r:id="rId8"/>
    <p:sldLayoutId id="2147483883" r:id="rId9"/>
    <p:sldLayoutId id="2147483884" r:id="rId10"/>
    <p:sldLayoutId id="2147483885" r:id="rId11"/>
    <p:sldLayoutId id="2147483886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57200" indent="-457200" algn="l" rtl="0" eaLnBrk="0" fontAlgn="base" hangingPunct="0">
        <a:spcBef>
          <a:spcPct val="20000"/>
        </a:spcBef>
        <a:spcAft>
          <a:spcPct val="0"/>
        </a:spcAft>
        <a:buClr>
          <a:srgbClr val="A50021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1027113" indent="-4556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0013" indent="-228600" algn="l" rtl="0" eaLnBrk="0" fontAlgn="base" hangingPunct="0">
        <a:spcBef>
          <a:spcPct val="20000"/>
        </a:spcBef>
        <a:spcAft>
          <a:spcPct val="0"/>
        </a:spcAft>
        <a:buClr>
          <a:srgbClr val="666699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712913" indent="-228600" algn="l" rtl="0" eaLnBrk="0" fontAlgn="base" hangingPunct="0">
        <a:spcBef>
          <a:spcPct val="20000"/>
        </a:spcBef>
        <a:spcAft>
          <a:spcPct val="0"/>
        </a:spcAft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Hypogymnia_physodes_010108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Cladonia_rangiferina.jpe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Xanthoria_parietina_(06_03_31)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Rhizocarpon_geographicum_on_quartz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104587862"/>
              </p:ext>
            </p:extLst>
          </p:nvPr>
        </p:nvGraphicFramePr>
        <p:xfrm>
          <a:off x="539552" y="1700039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5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913" y="5246688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1763688" y="4437063"/>
            <a:ext cx="64214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/>
              <a:t>Stavba </a:t>
            </a:r>
            <a:r>
              <a:rPr lang="cs-CZ" smtClean="0"/>
              <a:t>těla lišejníků.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813" y="2133600"/>
          <a:ext cx="6096000" cy="22050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95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 červen </a:t>
                      </a:r>
                      <a:r>
                        <a:rPr lang="cs-CZ" sz="1800" dirty="0" smtClean="0"/>
                        <a:t>2011</a:t>
                      </a:r>
                      <a:endParaRPr lang="cs-CZ" sz="1800" dirty="0"/>
                    </a:p>
                  </a:txBody>
                  <a:tcPr marT="45735" marB="45735"/>
                </a:tc>
              </a:tr>
              <a:tr h="37095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35" marB="45735"/>
                </a:tc>
              </a:tr>
              <a:tr h="146312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35" marB="4573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Cílem prezentace je seznámit žáky s vývinem lišejníků, typů stélek a příklady lišejníků, které budou určovat </a:t>
                      </a:r>
                      <a:r>
                        <a:rPr lang="cs-CZ" sz="1800" smtClean="0"/>
                        <a:t>podle atlasů.</a:t>
                      </a:r>
                      <a:endParaRPr lang="cs-CZ" sz="1800" dirty="0"/>
                    </a:p>
                  </a:txBody>
                  <a:tcPr marT="45735" marB="4573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                 Lišejníky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Asi před 120 miliony let začala podhoubí některých hub žít v soužití s buňkami sinic a řas. Tato symbióza producentů (zelených řas) a reducentů (hub) byla stále užší a vyvíjely se nové organismy – </a:t>
            </a:r>
            <a:r>
              <a:rPr lang="cs-CZ" b="1" i="1" smtClean="0"/>
              <a:t>lišejníky.</a:t>
            </a:r>
          </a:p>
          <a:p>
            <a:pPr eaLnBrk="1" hangingPunct="1"/>
            <a:r>
              <a:rPr lang="cs-CZ" smtClean="0"/>
              <a:t>Soužití je oboustranně výhodné pro obě složky a umožňuje osídlení i extrémních lokalit (od horkých pouští po Arktidu).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Morfologické dělení podle stélky.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latin typeface="Tahoma" pitchFamily="34" charset="0"/>
              </a:rPr>
              <a:t>Korovitá stélka – </a:t>
            </a:r>
            <a:r>
              <a:rPr lang="cs-CZ" sz="2800" smtClean="0"/>
              <a:t>celou plochou přirostlá (nebo vrostlá) na substrát, obvykle chybí spodní kůra.</a:t>
            </a:r>
          </a:p>
          <a:p>
            <a:pPr eaLnBrk="1" hangingPunct="1"/>
            <a:r>
              <a:rPr lang="cs-CZ" sz="2800" smtClean="0">
                <a:latin typeface="Tahoma" pitchFamily="34" charset="0"/>
              </a:rPr>
              <a:t>Lupenitá stélka – </a:t>
            </a:r>
            <a:r>
              <a:rPr lang="cs-CZ" sz="2800" smtClean="0"/>
              <a:t>plochá, k podkladu přirůstá jen některými místy, část laločnaté stélky může od podkladu odstávat.</a:t>
            </a:r>
          </a:p>
          <a:p>
            <a:pPr eaLnBrk="1" hangingPunct="1"/>
            <a:r>
              <a:rPr lang="cs-CZ" sz="2800" smtClean="0">
                <a:latin typeface="Tahoma" pitchFamily="34" charset="0"/>
              </a:rPr>
              <a:t>Keříčkovitá stélka – </a:t>
            </a:r>
            <a:r>
              <a:rPr lang="cs-CZ" sz="2800" smtClean="0"/>
              <a:t>se substrátem je v kontaktu jen v základní části, je vystoupavá nebo převislá.</a:t>
            </a:r>
            <a:endParaRPr lang="cs-CZ" sz="2800" smtClean="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" name="obrázek 2" descr="Terčovka bublinatá">
            <a:hlinkClick r:id="rId2" tooltip="&quot;Terčovka bublinatá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8064896" cy="504056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2843808" y="6113616"/>
            <a:ext cx="8316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lupenitá stélka – terčovka bublinatá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Dutohlávka sobí">
            <a:hlinkClick r:id="rId2" tooltip="&quot;Dutohlávka sobí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7704856" cy="496855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2339752" y="6025871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keříčková stélka – dutohlávka sobí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http://upload.wikimedia.org/wikipedia/commons/thumb/7/70/Xanthoria_parietina_%2806_03_31%29.jpg/220px-Xanthoria_parietina_%2806_03_31%29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36712"/>
            <a:ext cx="7992888" cy="489654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2339752" y="6165303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korovitá stélka – terčovník zední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 descr="Mapovník zeměpisný">
            <a:hlinkClick r:id="rId2" tooltip="&quot;Mapovník zeměpisný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80728"/>
            <a:ext cx="7776864" cy="496855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907704" y="6222503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korovitá stélka – </a:t>
            </a:r>
            <a:r>
              <a:rPr lang="cs-CZ" dirty="0" err="1" smtClean="0"/>
              <a:t>mapovník</a:t>
            </a:r>
            <a:r>
              <a:rPr lang="cs-CZ" dirty="0" smtClean="0"/>
              <a:t> zeměpisný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643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t2.gstatic.com/images?q=tbn:ANd9GcQiYoRQt7dl7yG6PgBL_0K7PCkXazs9dD-612wq_B2xxuawEP2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7632848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6197093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keříčková stélka – pukléřka islandská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602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99592" y="1340768"/>
            <a:ext cx="3886200" cy="1143000"/>
          </a:xfrm>
        </p:spPr>
        <p:txBody>
          <a:bodyPr/>
          <a:lstStyle/>
          <a:p>
            <a:pPr algn="ctr"/>
            <a:r>
              <a:rPr lang="cs-CZ" sz="3600" dirty="0" smtClean="0">
                <a:latin typeface="Trebuchet MS" pitchFamily="34" charset="0"/>
              </a:rPr>
              <a:t>Použité zdroje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43608" y="2780928"/>
            <a:ext cx="8100392" cy="1752600"/>
          </a:xfrm>
        </p:spPr>
        <p:txBody>
          <a:bodyPr/>
          <a:lstStyle/>
          <a:p>
            <a:pPr algn="l"/>
            <a:r>
              <a:rPr lang="cs-CZ" sz="1800" dirty="0">
                <a:latin typeface="Arial Narrow" pitchFamily="34" charset="0"/>
              </a:rPr>
              <a:t>http://www.nabla.cz/obsah/biologie/houby/tercovka-bublinata.php</a:t>
            </a:r>
            <a:endParaRPr lang="cs-CZ" sz="1800" dirty="0" smtClean="0">
              <a:latin typeface="Arial Narrow" pitchFamily="34" charset="0"/>
            </a:endParaRPr>
          </a:p>
          <a:p>
            <a:pPr algn="l"/>
            <a:endParaRPr lang="cs-CZ" sz="1800" dirty="0" smtClean="0">
              <a:latin typeface="Arial Narrow" pitchFamily="34" charset="0"/>
            </a:endParaRPr>
          </a:p>
          <a:p>
            <a:pPr algn="l"/>
            <a:r>
              <a:rPr lang="cs-CZ" sz="1800" dirty="0" smtClean="0">
                <a:latin typeface="Arial Narrow" pitchFamily="34" charset="0"/>
              </a:rPr>
              <a:t>Přírodopis </a:t>
            </a:r>
            <a:r>
              <a:rPr lang="cs-CZ" sz="1800" dirty="0" smtClean="0">
                <a:latin typeface="Arial Narrow" pitchFamily="34" charset="0"/>
              </a:rPr>
              <a:t>6, J. Jurčák, J. Froněk a kolektiv, </a:t>
            </a:r>
            <a:r>
              <a:rPr lang="cs-CZ" sz="1800" dirty="0" err="1" smtClean="0">
                <a:latin typeface="Arial Narrow" pitchFamily="34" charset="0"/>
              </a:rPr>
              <a:t>Prodos</a:t>
            </a:r>
            <a:r>
              <a:rPr lang="cs-CZ" sz="1800" dirty="0" smtClean="0">
                <a:latin typeface="Arial Narrow" pitchFamily="34" charset="0"/>
              </a:rPr>
              <a:t> Olomouc </a:t>
            </a:r>
            <a:r>
              <a:rPr lang="cs-CZ" sz="1800" dirty="0" smtClean="0">
                <a:latin typeface="Arial Narrow" pitchFamily="34" charset="0"/>
              </a:rPr>
              <a:t>2004</a:t>
            </a:r>
          </a:p>
          <a:p>
            <a:pPr algn="l"/>
            <a:endParaRPr lang="cs-CZ" sz="1800" dirty="0" smtClean="0">
              <a:latin typeface="Arial Narrow" pitchFamily="34" charset="0"/>
            </a:endParaRPr>
          </a:p>
          <a:p>
            <a:pPr algn="l"/>
            <a:r>
              <a:rPr lang="cs-CZ" sz="1800" dirty="0" smtClean="0">
                <a:latin typeface="Arial Narrow" pitchFamily="34" charset="0"/>
              </a:rPr>
              <a:t>http</a:t>
            </a:r>
            <a:r>
              <a:rPr lang="cs-CZ" sz="1800" dirty="0">
                <a:latin typeface="Arial Narrow" pitchFamily="34" charset="0"/>
              </a:rPr>
              <a:t>://www.novinky.cz/ekonomika/233634-v-rusku-budou-delat-zdravy-chleba-s-pridavkem-lisejniku.html</a:t>
            </a:r>
            <a:endParaRPr lang="cs-CZ" sz="1800" dirty="0" smtClean="0">
              <a:latin typeface="Arial Narrow" pitchFamily="34" charset="0"/>
            </a:endParaRPr>
          </a:p>
          <a:p>
            <a:pPr algn="l"/>
            <a:endParaRPr lang="cs-CZ" sz="2800" dirty="0" smtClean="0">
              <a:latin typeface="Trebuchet MS" pitchFamily="34" charset="0"/>
            </a:endParaRPr>
          </a:p>
          <a:p>
            <a:pPr algn="l"/>
            <a:r>
              <a:rPr lang="cs-CZ" sz="1800" dirty="0" smtClean="0">
                <a:latin typeface="Arial Narrow" pitchFamily="34" charset="0"/>
              </a:rPr>
              <a:t>Přírodopis 6, pracovní sešit, J. Jurčák, J. Froněk </a:t>
            </a:r>
          </a:p>
          <a:p>
            <a:pPr algn="l"/>
            <a:r>
              <a:rPr lang="cs-CZ" sz="1800" dirty="0" smtClean="0">
                <a:latin typeface="Arial Narrow" pitchFamily="34" charset="0"/>
              </a:rPr>
              <a:t>a kolektiv, </a:t>
            </a:r>
            <a:r>
              <a:rPr lang="cs-CZ" sz="1800" dirty="0" err="1" smtClean="0">
                <a:latin typeface="Arial Narrow" pitchFamily="34" charset="0"/>
              </a:rPr>
              <a:t>Prodos</a:t>
            </a:r>
            <a:r>
              <a:rPr lang="cs-CZ" sz="1800" dirty="0" smtClean="0">
                <a:latin typeface="Arial Narrow" pitchFamily="34" charset="0"/>
              </a:rPr>
              <a:t> Olomouc 2003</a:t>
            </a:r>
          </a:p>
          <a:p>
            <a:pPr algn="l"/>
            <a:endParaRPr lang="cs-CZ" dirty="0" smtClean="0"/>
          </a:p>
        </p:txBody>
      </p:sp>
      <p:sp>
        <p:nvSpPr>
          <p:cNvPr id="2" name="6cípá hvězda 1"/>
          <p:cNvSpPr/>
          <p:nvPr/>
        </p:nvSpPr>
        <p:spPr bwMode="auto">
          <a:xfrm>
            <a:off x="539552" y="2751479"/>
            <a:ext cx="432048" cy="457200"/>
          </a:xfrm>
          <a:prstGeom prst="star6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4" name="6cípá hvězda 3"/>
          <p:cNvSpPr/>
          <p:nvPr/>
        </p:nvSpPr>
        <p:spPr bwMode="auto">
          <a:xfrm>
            <a:off x="548829" y="3977778"/>
            <a:ext cx="457200" cy="459334"/>
          </a:xfrm>
          <a:prstGeom prst="star6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5" name="6cípá hvězda 4"/>
          <p:cNvSpPr/>
          <p:nvPr/>
        </p:nvSpPr>
        <p:spPr bwMode="auto">
          <a:xfrm>
            <a:off x="526976" y="3448497"/>
            <a:ext cx="457200" cy="457200"/>
          </a:xfrm>
          <a:prstGeom prst="star6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14595" y="6170796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http://cs.wikipedia.org/wiki/Li%C5%A1ejn%C3%ADk</a:t>
            </a:r>
          </a:p>
        </p:txBody>
      </p:sp>
      <p:sp>
        <p:nvSpPr>
          <p:cNvPr id="8" name="6cípá hvězda 7"/>
          <p:cNvSpPr/>
          <p:nvPr/>
        </p:nvSpPr>
        <p:spPr bwMode="auto">
          <a:xfrm>
            <a:off x="557395" y="6126862"/>
            <a:ext cx="457200" cy="457200"/>
          </a:xfrm>
          <a:prstGeom prst="star6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9" name="6cípá hvězda 8"/>
          <p:cNvSpPr/>
          <p:nvPr/>
        </p:nvSpPr>
        <p:spPr bwMode="auto">
          <a:xfrm>
            <a:off x="557395" y="5197544"/>
            <a:ext cx="457200" cy="457200"/>
          </a:xfrm>
          <a:prstGeom prst="star6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1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říroda">
  <a:themeElements>
    <a:clrScheme name="Příroda 2">
      <a:dk1>
        <a:srgbClr val="5B5249"/>
      </a:dk1>
      <a:lt1>
        <a:srgbClr val="FFFFFF"/>
      </a:lt1>
      <a:dk2>
        <a:srgbClr val="2A3D7A"/>
      </a:dk2>
      <a:lt2>
        <a:srgbClr val="CEC8BA"/>
      </a:lt2>
      <a:accent1>
        <a:srgbClr val="C9DDF1"/>
      </a:accent1>
      <a:accent2>
        <a:srgbClr val="FAC164"/>
      </a:accent2>
      <a:accent3>
        <a:srgbClr val="FFFFFF"/>
      </a:accent3>
      <a:accent4>
        <a:srgbClr val="4C453D"/>
      </a:accent4>
      <a:accent5>
        <a:srgbClr val="E1EBF7"/>
      </a:accent5>
      <a:accent6>
        <a:srgbClr val="E3AF5A"/>
      </a:accent6>
      <a:hlink>
        <a:srgbClr val="B0AE6A"/>
      </a:hlink>
      <a:folHlink>
        <a:srgbClr val="C3E684"/>
      </a:folHlink>
    </a:clrScheme>
    <a:fontScheme name="Příroda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Příroda 1">
        <a:dk1>
          <a:srgbClr val="666699"/>
        </a:dk1>
        <a:lt1>
          <a:srgbClr val="FFFFCC"/>
        </a:lt1>
        <a:dk2>
          <a:srgbClr val="687FCA"/>
        </a:dk2>
        <a:lt2>
          <a:srgbClr val="192449"/>
        </a:lt2>
        <a:accent1>
          <a:srgbClr val="C9DDF1"/>
        </a:accent1>
        <a:accent2>
          <a:srgbClr val="FAC164"/>
        </a:accent2>
        <a:accent3>
          <a:srgbClr val="B9C0E1"/>
        </a:accent3>
        <a:accent4>
          <a:srgbClr val="DADAAE"/>
        </a:accent4>
        <a:accent5>
          <a:srgbClr val="E1EBF7"/>
        </a:accent5>
        <a:accent6>
          <a:srgbClr val="E3AF5A"/>
        </a:accent6>
        <a:hlink>
          <a:srgbClr val="B0AE6A"/>
        </a:hlink>
        <a:folHlink>
          <a:srgbClr val="C3E6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říroda 2">
        <a:dk1>
          <a:srgbClr val="5B5249"/>
        </a:dk1>
        <a:lt1>
          <a:srgbClr val="FFFFFF"/>
        </a:lt1>
        <a:dk2>
          <a:srgbClr val="2A3D7A"/>
        </a:dk2>
        <a:lt2>
          <a:srgbClr val="CEC8BA"/>
        </a:lt2>
        <a:accent1>
          <a:srgbClr val="C9DDF1"/>
        </a:accent1>
        <a:accent2>
          <a:srgbClr val="FAC164"/>
        </a:accent2>
        <a:accent3>
          <a:srgbClr val="FFFFFF"/>
        </a:accent3>
        <a:accent4>
          <a:srgbClr val="4C453D"/>
        </a:accent4>
        <a:accent5>
          <a:srgbClr val="E1EBF7"/>
        </a:accent5>
        <a:accent6>
          <a:srgbClr val="E3AF5A"/>
        </a:accent6>
        <a:hlink>
          <a:srgbClr val="B0AE6A"/>
        </a:hlink>
        <a:folHlink>
          <a:srgbClr val="C3E68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říroda 3">
        <a:dk1>
          <a:srgbClr val="333333"/>
        </a:dk1>
        <a:lt1>
          <a:srgbClr val="FFFFFF"/>
        </a:lt1>
        <a:dk2>
          <a:srgbClr val="000000"/>
        </a:dk2>
        <a:lt2>
          <a:srgbClr val="DDDDDD"/>
        </a:lt2>
        <a:accent1>
          <a:srgbClr val="DDDDDD"/>
        </a:accent1>
        <a:accent2>
          <a:srgbClr val="B2B2B2"/>
        </a:accent2>
        <a:accent3>
          <a:srgbClr val="FFFFFF"/>
        </a:accent3>
        <a:accent4>
          <a:srgbClr val="2A2A2A"/>
        </a:accent4>
        <a:accent5>
          <a:srgbClr val="EBEBEB"/>
        </a:accent5>
        <a:accent6>
          <a:srgbClr val="A1A1A1"/>
        </a:accent6>
        <a:hlink>
          <a:srgbClr val="808080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říroda 4">
        <a:dk1>
          <a:srgbClr val="8061A5"/>
        </a:dk1>
        <a:lt1>
          <a:srgbClr val="FFFFCC"/>
        </a:lt1>
        <a:dk2>
          <a:srgbClr val="967DB5"/>
        </a:dk2>
        <a:lt2>
          <a:srgbClr val="192449"/>
        </a:lt2>
        <a:accent1>
          <a:srgbClr val="D6C9F1"/>
        </a:accent1>
        <a:accent2>
          <a:srgbClr val="FAC164"/>
        </a:accent2>
        <a:accent3>
          <a:srgbClr val="C9BFD7"/>
        </a:accent3>
        <a:accent4>
          <a:srgbClr val="DADAAE"/>
        </a:accent4>
        <a:accent5>
          <a:srgbClr val="E8E1F7"/>
        </a:accent5>
        <a:accent6>
          <a:srgbClr val="E3AF5A"/>
        </a:accent6>
        <a:hlink>
          <a:srgbClr val="B0AE6A"/>
        </a:hlink>
        <a:folHlink>
          <a:srgbClr val="C3E6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říroda 5">
        <a:dk1>
          <a:srgbClr val="5B5249"/>
        </a:dk1>
        <a:lt1>
          <a:srgbClr val="FFFFFF"/>
        </a:lt1>
        <a:dk2>
          <a:srgbClr val="2A3D7A"/>
        </a:dk2>
        <a:lt2>
          <a:srgbClr val="CEC8BA"/>
        </a:lt2>
        <a:accent1>
          <a:srgbClr val="C9DDF1"/>
        </a:accent1>
        <a:accent2>
          <a:srgbClr val="FAC164"/>
        </a:accent2>
        <a:accent3>
          <a:srgbClr val="FFFFFF"/>
        </a:accent3>
        <a:accent4>
          <a:srgbClr val="4C453D"/>
        </a:accent4>
        <a:accent5>
          <a:srgbClr val="E1EBF7"/>
        </a:accent5>
        <a:accent6>
          <a:srgbClr val="E3AF5A"/>
        </a:accent6>
        <a:hlink>
          <a:srgbClr val="993333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Designs\Příroda.pot</Template>
  <TotalTime>181</TotalTime>
  <Words>258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Příroda</vt:lpstr>
      <vt:lpstr>Prezentace aplikace PowerPoint</vt:lpstr>
      <vt:lpstr>Prezentace aplikace PowerPoint</vt:lpstr>
      <vt:lpstr>                  Lišejníky</vt:lpstr>
      <vt:lpstr>Morfologické dělení podle stélky.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Lišejníky</dc:title>
  <dc:creator>Základní škola</dc:creator>
  <cp:lastModifiedBy>Eliška Jurčicová</cp:lastModifiedBy>
  <cp:revision>23</cp:revision>
  <cp:lastPrinted>1601-01-01T00:00:00Z</cp:lastPrinted>
  <dcterms:created xsi:type="dcterms:W3CDTF">2011-10-17T08:31:52Z</dcterms:created>
  <dcterms:modified xsi:type="dcterms:W3CDTF">2012-05-28T12:59:06Z</dcterms:modified>
</cp:coreProperties>
</file>