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9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0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97" d="100"/>
          <a:sy n="97" d="100"/>
        </p:scale>
        <p:origin x="-114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1400" baseline="0" smtClean="0"/>
            <a:t>VY_52_INOVACE_05_ROSTLINY  </a:t>
          </a:r>
          <a:r>
            <a:rPr lang="cs-CZ" sz="1400" baseline="0" dirty="0" smtClean="0"/>
            <a:t>A  ŽIVOČICHOVÉ  KOLEM  NÁS.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Osoblaha, příspěvková </a:t>
          </a:r>
          <a:r>
            <a:rPr lang="cs-CZ" sz="2000" dirty="0" err="1" smtClean="0"/>
            <a:t>org</a:t>
          </a:r>
          <a:r>
            <a:rPr lang="cs-CZ" sz="2000" dirty="0" smtClean="0"/>
            <a:t>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Eliška </a:t>
          </a:r>
          <a:r>
            <a:rPr lang="cs-CZ" sz="2000" dirty="0" err="1" smtClean="0"/>
            <a:t>Jurčicová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/>
            <a:t>TÉMA</a:t>
          </a:r>
          <a:r>
            <a:rPr lang="cs-CZ" sz="2000" dirty="0" smtClean="0"/>
            <a:t>: Části těla rostlin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98213E-1C28-4246-AE78-26B963A58B73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8D9F681-C0D7-4D49-87FA-FE1B66A7F849}" type="presOf" srcId="{D1D4F407-5343-4D3F-B5B9-D407B03CAEB4}" destId="{D005CE8C-CC26-4C3E-AC11-E15060ECD759}" srcOrd="0" destOrd="0" presId="urn:microsoft.com/office/officeart/2005/8/layout/target3"/>
    <dgm:cxn modelId="{D4DA8537-229F-488B-8A69-A8E4D41BDA5E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5A088F5-8E42-40D1-8A5A-67C91A99A820}" type="presOf" srcId="{D8197B8C-B260-4A16-BDF4-0947B075E274}" destId="{5A5FFA88-C948-4069-8E93-59FA12366E83}" srcOrd="1" destOrd="0" presId="urn:microsoft.com/office/officeart/2005/8/layout/target3"/>
    <dgm:cxn modelId="{9D18332D-6488-4F78-9762-F1F740C3F75C}" type="presOf" srcId="{D1B46980-6531-4606-95E6-44980827E919}" destId="{2BE915AB-18AA-4053-B92C-3BFC9ED204BB}" srcOrd="1" destOrd="0" presId="urn:microsoft.com/office/officeart/2005/8/layout/target3"/>
    <dgm:cxn modelId="{0884BF6E-65EF-4CA8-AF18-5E9E0BCF5A70}" type="presOf" srcId="{D1B46980-6531-4606-95E6-44980827E919}" destId="{6140AFEC-043D-4C43-A2F9-D0F5331DF3A3}" srcOrd="0" destOrd="0" presId="urn:microsoft.com/office/officeart/2005/8/layout/target3"/>
    <dgm:cxn modelId="{D9D7386C-5A99-41F7-8D1E-6543D0FD358A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C6DC340-2715-4191-A053-D9FDCCDA1B30}" type="presOf" srcId="{D1D4F407-5343-4D3F-B5B9-D407B03CAEB4}" destId="{AED2198E-93D5-4001-81B4-73124B309672}" srcOrd="1" destOrd="0" presId="urn:microsoft.com/office/officeart/2005/8/layout/target3"/>
    <dgm:cxn modelId="{37171F47-9B08-4A51-A664-1A7A1FB2D6B6}" type="presOf" srcId="{D8197B8C-B260-4A16-BDF4-0947B075E274}" destId="{25B08C86-7E15-44DC-BE7F-FFB55DD49D12}" srcOrd="0" destOrd="0" presId="urn:microsoft.com/office/officeart/2005/8/layout/target3"/>
    <dgm:cxn modelId="{103A2A4F-B535-47D9-95FE-60EC512F3E6F}" type="presOf" srcId="{B651F6E3-6281-48DB-9319-2AEAFDAE7572}" destId="{619D679B-A015-4ECF-8348-D1034C574F40}" srcOrd="0" destOrd="0" presId="urn:microsoft.com/office/officeart/2005/8/layout/target3"/>
    <dgm:cxn modelId="{91439A8B-C6DF-4342-B5CE-E1D808A74538}" type="presOf" srcId="{B651F6E3-6281-48DB-9319-2AEAFDAE7572}" destId="{6BB5E863-4638-4E1D-BFDE-399D028AC4ED}" srcOrd="1" destOrd="0" presId="urn:microsoft.com/office/officeart/2005/8/layout/target3"/>
    <dgm:cxn modelId="{4003F77C-AEC8-4857-BE0C-5B7E6A7F5B17}" type="presParOf" srcId="{333A1088-737F-45CB-B68E-254E46348037}" destId="{F5ABB229-8D3B-4694-996A-96F23CF14429}" srcOrd="0" destOrd="0" presId="urn:microsoft.com/office/officeart/2005/8/layout/target3"/>
    <dgm:cxn modelId="{DAB75B32-02D9-4A3F-8D75-1E506079DB2F}" type="presParOf" srcId="{333A1088-737F-45CB-B68E-254E46348037}" destId="{F41139FD-01EE-4571-8B17-4FB00FC51163}" srcOrd="1" destOrd="0" presId="urn:microsoft.com/office/officeart/2005/8/layout/target3"/>
    <dgm:cxn modelId="{4184817E-413D-424F-AF24-70E34D260FE3}" type="presParOf" srcId="{333A1088-737F-45CB-B68E-254E46348037}" destId="{D005CE8C-CC26-4C3E-AC11-E15060ECD759}" srcOrd="2" destOrd="0" presId="urn:microsoft.com/office/officeart/2005/8/layout/target3"/>
    <dgm:cxn modelId="{2DD0F195-4D5A-4DDE-BEFE-AB1813639E0B}" type="presParOf" srcId="{333A1088-737F-45CB-B68E-254E46348037}" destId="{2C702D82-9B77-49B7-9568-BB8EB47C3372}" srcOrd="3" destOrd="0" presId="urn:microsoft.com/office/officeart/2005/8/layout/target3"/>
    <dgm:cxn modelId="{54DD4268-5D5A-4AA0-845B-A8CA461B8DFC}" type="presParOf" srcId="{333A1088-737F-45CB-B68E-254E46348037}" destId="{A52A0455-90FF-4808-ABD0-F02540D31D5A}" srcOrd="4" destOrd="0" presId="urn:microsoft.com/office/officeart/2005/8/layout/target3"/>
    <dgm:cxn modelId="{2C4BE0A6-0982-4702-B741-E860DF52826C}" type="presParOf" srcId="{333A1088-737F-45CB-B68E-254E46348037}" destId="{6140AFEC-043D-4C43-A2F9-D0F5331DF3A3}" srcOrd="5" destOrd="0" presId="urn:microsoft.com/office/officeart/2005/8/layout/target3"/>
    <dgm:cxn modelId="{E2F87A0D-61C5-4500-9137-48B1F0EE3392}" type="presParOf" srcId="{333A1088-737F-45CB-B68E-254E46348037}" destId="{9358AC05-5D7D-4327-9F80-1AD486AEA664}" srcOrd="6" destOrd="0" presId="urn:microsoft.com/office/officeart/2005/8/layout/target3"/>
    <dgm:cxn modelId="{B74E5EBD-407F-4A71-A0ED-1E7E9E11C3DE}" type="presParOf" srcId="{333A1088-737F-45CB-B68E-254E46348037}" destId="{313FC574-E1CD-4FB4-B054-0B805CE0447D}" srcOrd="7" destOrd="0" presId="urn:microsoft.com/office/officeart/2005/8/layout/target3"/>
    <dgm:cxn modelId="{A51129FB-04A5-49F8-82F1-611B9A0D5DA2}" type="presParOf" srcId="{333A1088-737F-45CB-B68E-254E46348037}" destId="{619D679B-A015-4ECF-8348-D1034C574F40}" srcOrd="8" destOrd="0" presId="urn:microsoft.com/office/officeart/2005/8/layout/target3"/>
    <dgm:cxn modelId="{E871A076-DC3B-4388-BB86-08C1CAC1EB4E}" type="presParOf" srcId="{333A1088-737F-45CB-B68E-254E46348037}" destId="{322283A8-4A27-4CDA-BAE3-F381106A9174}" srcOrd="9" destOrd="0" presId="urn:microsoft.com/office/officeart/2005/8/layout/target3"/>
    <dgm:cxn modelId="{5BFB0D0E-C99E-441F-8B6E-9CB30ED66BBE}" type="presParOf" srcId="{333A1088-737F-45CB-B68E-254E46348037}" destId="{FFC9F71D-1B4F-4AD9-A4A6-86ADEFC8AF5C}" srcOrd="10" destOrd="0" presId="urn:microsoft.com/office/officeart/2005/8/layout/target3"/>
    <dgm:cxn modelId="{9613CCEF-7226-4044-AD1F-C3B1CAB1E923}" type="presParOf" srcId="{333A1088-737F-45CB-B68E-254E46348037}" destId="{25B08C86-7E15-44DC-BE7F-FFB55DD49D12}" srcOrd="11" destOrd="0" presId="urn:microsoft.com/office/officeart/2005/8/layout/target3"/>
    <dgm:cxn modelId="{1D73EFCE-5CBA-486C-9466-8B76BD3C7CDE}" type="presParOf" srcId="{333A1088-737F-45CB-B68E-254E46348037}" destId="{76644BE8-9D7C-4C09-B250-3D10AF48CBB7}" srcOrd="12" destOrd="0" presId="urn:microsoft.com/office/officeart/2005/8/layout/target3"/>
    <dgm:cxn modelId="{3B25D366-B6AC-44BA-8727-C73DE2711A93}" type="presParOf" srcId="{333A1088-737F-45CB-B68E-254E46348037}" destId="{EE85B701-7295-41C0-BA7A-34D3756A2AE6}" srcOrd="13" destOrd="0" presId="urn:microsoft.com/office/officeart/2005/8/layout/target3"/>
    <dgm:cxn modelId="{7DE94B8E-9C9E-4157-8C83-A2E31FF904EE}" type="presParOf" srcId="{333A1088-737F-45CB-B68E-254E46348037}" destId="{8BEBB6EC-1DAA-4CAC-8A25-BC0FCBD5DBD5}" srcOrd="14" destOrd="0" presId="urn:microsoft.com/office/officeart/2005/8/layout/target3"/>
    <dgm:cxn modelId="{FBC388B2-5FBD-4E44-BE54-988C3ECE040D}" type="presParOf" srcId="{333A1088-737F-45CB-B68E-254E46348037}" destId="{AED2198E-93D5-4001-81B4-73124B309672}" srcOrd="15" destOrd="0" presId="urn:microsoft.com/office/officeart/2005/8/layout/target3"/>
    <dgm:cxn modelId="{48FD75AE-1A12-4D5D-B8DF-8938299928FD}" type="presParOf" srcId="{333A1088-737F-45CB-B68E-254E46348037}" destId="{2BE915AB-18AA-4053-B92C-3BFC9ED204BB}" srcOrd="16" destOrd="0" presId="urn:microsoft.com/office/officeart/2005/8/layout/target3"/>
    <dgm:cxn modelId="{1B5E6D6D-705E-4B6D-A898-172FD40E051E}" type="presParOf" srcId="{333A1088-737F-45CB-B68E-254E46348037}" destId="{6BB5E863-4638-4E1D-BFDE-399D028AC4ED}" srcOrd="17" destOrd="0" presId="urn:microsoft.com/office/officeart/2005/8/layout/target3"/>
    <dgm:cxn modelId="{EBAA9B00-D181-444A-BB81-01CE4C6E7F6E}" type="presParOf" srcId="{333A1088-737F-45CB-B68E-254E46348037}" destId="{5A5FFA88-C948-4069-8E93-59FA12366E83}" srcOrd="18" destOrd="0" presId="urn:microsoft.com/office/officeart/2005/8/layout/target3"/>
    <dgm:cxn modelId="{7F9926EF-41CD-47C1-AF3B-0E806990917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Osoblaha, příspěvková </a:t>
          </a:r>
          <a:r>
            <a:rPr lang="cs-CZ" sz="2000" kern="1200" dirty="0" err="1" smtClean="0"/>
            <a:t>org</a:t>
          </a:r>
          <a:r>
            <a:rPr lang="cs-CZ" sz="2000" kern="1200" dirty="0" smtClean="0"/>
            <a:t>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88039" y="432048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Eliška </a:t>
          </a:r>
          <a:r>
            <a:rPr lang="cs-CZ" sz="2000" kern="1200" dirty="0" err="1" smtClean="0"/>
            <a:t>Jurčicová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1400" kern="1200" baseline="0" smtClean="0"/>
            <a:t>VY_52_INOVACE_05_ROSTLINY  </a:t>
          </a:r>
          <a:r>
            <a:rPr lang="cs-CZ" sz="1400" kern="1200" baseline="0" dirty="0" smtClean="0"/>
            <a:t>A  ŽIVOČICHOVÉ  KOLEM  NÁS.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TÉMA</a:t>
          </a:r>
          <a:r>
            <a:rPr lang="cs-CZ" sz="2000" kern="1200" dirty="0" smtClean="0"/>
            <a:t>: Části těla rostlin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9A856-4231-4156-B3CA-689B9891CF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8737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C9F7F-B60F-4DA5-9CC4-E0967ACF4C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8233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D46E8-AAE6-4007-B71D-4BA72983C3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8875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FD65D0-A275-41A5-8538-093C58BBEF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9922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A61477-4BDC-45E5-8A8C-616F7C69F7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733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A475C-CB9B-46DB-A745-046C975D7B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1182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90F23-7EC7-44B1-B9C3-364C2D8BF6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0177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9FBB1-95E6-4A90-B61E-A5BC58F395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8298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F3F29-B522-4629-BA4A-19E5FE32A6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9727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529F86-8D1B-4149-A8BB-21A7518DA5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9734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D2B4B-049A-4A68-848C-DC6709B9EB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58972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11FFEB6-649D-4994-BB33-9776118969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z/imgres?q=smet%C3%A1nka+l%C3%A9ka%C5%99sk%C3%A1&amp;hl=cs&amp;rlz=1T4ADRA_csCZ436CZ454&amp;biw=1024&amp;bih=554&amp;tbm=isch&amp;tbnid=mnqwEcycqXJOhM:&amp;imgrefurl=http://www.4yougratis.cz/bylinky/prehled_bylinek/smetanka_lekarska.htm&amp;docid=U_ZVmHPQAtx2YM&amp;imgurl=http://www.4yougratis.cz/bylinky/img/smetanka_lekarska.jpg&amp;w=151&amp;h=200&amp;ei=t7-8T9bqHInEswaM-qXaDQ&amp;zoom=1&amp;iact=hc&amp;vpx=659&amp;vpy=14&amp;dur=5203&amp;hovh=160&amp;hovw=120&amp;tx=82&amp;ty=99&amp;sig=102032948630475102088&amp;page=4&amp;tbnh=160&amp;tbnw=120&amp;start=47&amp;ndsp=15&amp;ved=1t:429,r:3,s:47,i:181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z/imgres?q=prvosenka+jarn%C3%AD&amp;hl=cs&amp;rlz=1T4ADRA_csCZ436CZ454&amp;biw=1024&amp;bih=554&amp;tbm=isch&amp;tbnid=72ru3S08WQB0iM:&amp;imgrefurl=http://www.braunstein.cz/picture-1179&amp;docid=zY8lQePQMi44MM&amp;imgurl=http://www.braunstein.cz/pics/2004/2004_0417_125304_Ph_Prvosenka_jarni.jpg&amp;w=600&amp;h=800&amp;ei=MdK8T8OGE4jEtAaH5e22DQ&amp;zoom=1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370677834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4213" y="4989513"/>
            <a:ext cx="54070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1115616" y="3716338"/>
            <a:ext cx="720129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cs-CZ" smtClean="0"/>
              <a:t>Stonek.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813" y="1412875"/>
          <a:ext cx="6096000" cy="2754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červen 2011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7.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201222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Prezentace popisuje funkce stonku a různé typy stonků. Žáci si podle zadání udělají schématický nákres, u obrázků určují, o jaký typ stonku se jedná a v závěru odpoví na otázku.</a:t>
                      </a:r>
                      <a:endParaRPr lang="cs-CZ" sz="1800" dirty="0"/>
                    </a:p>
                  </a:txBody>
                  <a:tcPr marT="45745" marB="4574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i="1" smtClean="0"/>
              <a:t>STONEK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nese orgány fotosyntézy – listy</a:t>
            </a:r>
          </a:p>
          <a:p>
            <a:pPr eaLnBrk="1" hangingPunct="1"/>
            <a:r>
              <a:rPr lang="cs-CZ" smtClean="0"/>
              <a:t>nese orgány pohlavního rozmnožování – květy</a:t>
            </a:r>
          </a:p>
          <a:p>
            <a:pPr eaLnBrk="1" hangingPunct="1"/>
            <a:r>
              <a:rPr lang="cs-CZ" smtClean="0"/>
              <a:t>umožňuje růst rostliny</a:t>
            </a:r>
          </a:p>
          <a:p>
            <a:pPr eaLnBrk="1" hangingPunct="1"/>
            <a:r>
              <a:rPr lang="cs-CZ" smtClean="0"/>
              <a:t>v některých se ukládají zásobní látky - kedluben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typy stonků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olistěný stonek = lodyha</a:t>
            </a:r>
          </a:p>
          <a:p>
            <a:pPr eaLnBrk="1" hangingPunct="1"/>
            <a:r>
              <a:rPr lang="cs-CZ" smtClean="0"/>
              <a:t>bezlistý stonek = stvol</a:t>
            </a:r>
          </a:p>
          <a:p>
            <a:pPr eaLnBrk="1" hangingPunct="1"/>
            <a:r>
              <a:rPr lang="cs-CZ" smtClean="0"/>
              <a:t>dutý stonek s kolénky = stéblo</a:t>
            </a:r>
          </a:p>
          <a:p>
            <a:pPr eaLnBrk="1" hangingPunct="1"/>
            <a:r>
              <a:rPr lang="cs-CZ" smtClean="0"/>
              <a:t>podzemní stonek = oddenek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ped.muni.cz/wchem/sm/dp/davidova/www_zaci1/lodyha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7525" y="1309688"/>
            <a:ext cx="3028950" cy="424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tourism.cz/fotky/obr.php?name=kopriva.jpg&amp;id=17940&amp;width=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366838"/>
            <a:ext cx="2286000" cy="412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g_hi" descr="http://t0.gstatic.com/images?q=tbn:ANd9GcQSXaKpqiPj4zAlcwjiAZvfL57zZKVozKMYiWYEhGjliEGB0JejMQ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344176"/>
            <a:ext cx="3888432" cy="4032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g_hi" descr="http://t2.gstatic.com/images?q=tbn:ANd9GcROlRJVp7H58CKxa4tBD4w75E8_OqFxQIT6H_CFD5R1YhS5YABS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24744"/>
            <a:ext cx="4464496" cy="4536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upload.wikimedia.org/wikipedia/commons/thumb/7/71/Wheat_field.jpg/220px-Wheat_fiel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33600" y="838200"/>
            <a:ext cx="5334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rostliny.prirodou.cz/obrazky/scan/holcus-lanatus-1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6025" y="538163"/>
            <a:ext cx="4171950" cy="578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ped.muni.cz/wchem/sm/dp/davidova/www_zaci1/oddenek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9088" y="863600"/>
            <a:ext cx="5965825" cy="513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gymkh.cz/storage/200710291622_zazvo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1263" y="571500"/>
            <a:ext cx="4183062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32657"/>
            <a:ext cx="7772400" cy="1944215"/>
          </a:xfrm>
        </p:spPr>
        <p:txBody>
          <a:bodyPr/>
          <a:lstStyle/>
          <a:p>
            <a:pPr eaLnBrk="1" hangingPunct="1"/>
            <a:r>
              <a:rPr lang="cs-CZ" dirty="0" smtClean="0"/>
              <a:t>Jakou funkci konají rostlinné stonky?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1560" y="2060848"/>
            <a:ext cx="7920880" cy="2880320"/>
          </a:xfrm>
        </p:spPr>
        <p:txBody>
          <a:bodyPr/>
          <a:lstStyle/>
          <a:p>
            <a:pPr algn="l" eaLnBrk="1" hangingPunct="1"/>
            <a:r>
              <a:rPr lang="cs-CZ" dirty="0" smtClean="0"/>
              <a:t>a) Jsou hlavním orgánem fotosyntézy.</a:t>
            </a:r>
          </a:p>
          <a:p>
            <a:pPr algn="l" eaLnBrk="1" hangingPunct="1"/>
            <a:r>
              <a:rPr lang="cs-CZ" dirty="0" smtClean="0"/>
              <a:t>b) Nesou listy, spojují je s kořeny a umožňují mezi nimi rozvádění vody a rozpuštěných látek.</a:t>
            </a:r>
          </a:p>
          <a:p>
            <a:pPr algn="l" eaLnBrk="1" hangingPunct="1"/>
            <a:r>
              <a:rPr lang="cs-CZ" dirty="0" smtClean="0"/>
              <a:t>c) Pouze nesou  listy</a:t>
            </a:r>
            <a:r>
              <a:rPr lang="cs-CZ" smtClean="0"/>
              <a:t>.  </a:t>
            </a:r>
          </a:p>
          <a:p>
            <a:pPr algn="l" eaLnBrk="1" hangingPunct="1"/>
            <a:endParaRPr lang="cs-CZ" dirty="0" smtClean="0"/>
          </a:p>
        </p:txBody>
      </p:sp>
      <p:sp>
        <p:nvSpPr>
          <p:cNvPr id="2" name="TextovéPole 1"/>
          <p:cNvSpPr txBox="1"/>
          <p:nvPr/>
        </p:nvSpPr>
        <p:spPr>
          <a:xfrm>
            <a:off x="755576" y="5229200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  <a:latin typeface="Comic Sans MS" pitchFamily="66" charset="0"/>
              </a:rPr>
              <a:t>b) Nesou listy, spojují je s kořeny a umožňují mezi nimi rozvádění vody a rozpuštěných látek.</a:t>
            </a:r>
            <a:endParaRPr lang="cs-CZ" dirty="0">
              <a:solidFill>
                <a:srgbClr val="00B05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609600"/>
            <a:ext cx="7772400" cy="1143000"/>
          </a:xfrm>
        </p:spPr>
        <p:txBody>
          <a:bodyPr/>
          <a:lstStyle/>
          <a:p>
            <a:r>
              <a:rPr lang="cs-CZ" smtClean="0"/>
              <a:t>Použité zdroje</a:t>
            </a:r>
          </a:p>
        </p:txBody>
      </p:sp>
      <p:sp>
        <p:nvSpPr>
          <p:cNvPr id="2" name="Obdélník 1"/>
          <p:cNvSpPr/>
          <p:nvPr/>
        </p:nvSpPr>
        <p:spPr>
          <a:xfrm>
            <a:off x="539552" y="5085184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cs-CZ" sz="1800" dirty="0">
                <a:latin typeface="Arial Narrow" pitchFamily="34" charset="0"/>
              </a:rPr>
              <a:t>Přírodopis II </a:t>
            </a:r>
            <a:r>
              <a:rPr lang="cs-CZ" sz="1800" dirty="0" smtClean="0">
                <a:latin typeface="Arial Narrow" pitchFamily="34" charset="0"/>
              </a:rPr>
              <a:t>pro 7</a:t>
            </a:r>
            <a:r>
              <a:rPr lang="cs-CZ" sz="1800" dirty="0">
                <a:latin typeface="Arial Narrow" pitchFamily="34" charset="0"/>
              </a:rPr>
              <a:t>. ročník ZŠ, L. J. </a:t>
            </a:r>
            <a:r>
              <a:rPr lang="cs-CZ" sz="1800" dirty="0" err="1">
                <a:latin typeface="Arial Narrow" pitchFamily="34" charset="0"/>
              </a:rPr>
              <a:t>Dobroruka</a:t>
            </a:r>
            <a:r>
              <a:rPr lang="cs-CZ" sz="1800" dirty="0">
                <a:latin typeface="Arial Narrow" pitchFamily="34" charset="0"/>
              </a:rPr>
              <a:t>, N. </a:t>
            </a:r>
            <a:r>
              <a:rPr lang="cs-CZ" sz="1800" dirty="0" err="1">
                <a:latin typeface="Arial Narrow" pitchFamily="34" charset="0"/>
              </a:rPr>
              <a:t>Gutzerová</a:t>
            </a:r>
            <a:r>
              <a:rPr lang="cs-CZ" sz="1800" dirty="0">
                <a:latin typeface="Arial Narrow" pitchFamily="34" charset="0"/>
              </a:rPr>
              <a:t>, L. Havel, Z </a:t>
            </a:r>
            <a:r>
              <a:rPr lang="cs-CZ" sz="1800" dirty="0" err="1">
                <a:latin typeface="Arial Narrow" pitchFamily="34" charset="0"/>
              </a:rPr>
              <a:t>Chocholoušková</a:t>
            </a:r>
            <a:r>
              <a:rPr lang="cs-CZ" sz="1800" dirty="0">
                <a:latin typeface="Arial Narrow" pitchFamily="34" charset="0"/>
              </a:rPr>
              <a:t>, T. Č. Kučera, </a:t>
            </a:r>
            <a:r>
              <a:rPr lang="cs-CZ" sz="1800" dirty="0" err="1">
                <a:latin typeface="Arial Narrow" pitchFamily="34" charset="0"/>
              </a:rPr>
              <a:t>Scientia</a:t>
            </a:r>
            <a:r>
              <a:rPr lang="cs-CZ" sz="1800" dirty="0">
                <a:latin typeface="Arial Narrow" pitchFamily="34" charset="0"/>
              </a:rPr>
              <a:t>, Praha 2003</a:t>
            </a:r>
          </a:p>
        </p:txBody>
      </p:sp>
      <p:sp>
        <p:nvSpPr>
          <p:cNvPr id="3" name="Obdélník 2"/>
          <p:cNvSpPr/>
          <p:nvPr/>
        </p:nvSpPr>
        <p:spPr>
          <a:xfrm>
            <a:off x="539552" y="593998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cs-CZ" sz="1800" dirty="0">
                <a:latin typeface="Arial Narrow" pitchFamily="34" charset="0"/>
              </a:rPr>
              <a:t>Přírodopis 7 pracovní sešit, J. Jurčák, J. Froněk a kolektiv, </a:t>
            </a:r>
            <a:r>
              <a:rPr lang="cs-CZ" sz="1800" dirty="0" err="1">
                <a:latin typeface="Arial Narrow" pitchFamily="34" charset="0"/>
              </a:rPr>
              <a:t>Prodos</a:t>
            </a:r>
            <a:r>
              <a:rPr lang="cs-CZ" sz="1800" dirty="0">
                <a:latin typeface="Arial Narrow" pitchFamily="34" charset="0"/>
              </a:rPr>
              <a:t>, Olomouc 1998</a:t>
            </a:r>
          </a:p>
        </p:txBody>
      </p:sp>
      <p:sp>
        <p:nvSpPr>
          <p:cNvPr id="5" name="Obdélník 4"/>
          <p:cNvSpPr/>
          <p:nvPr/>
        </p:nvSpPr>
        <p:spPr>
          <a:xfrm>
            <a:off x="539552" y="1629737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http://hrad-bradavice-online.blog.cz/1012/2-hodina-bylinkarstvi</a:t>
            </a:r>
          </a:p>
        </p:txBody>
      </p:sp>
      <p:sp>
        <p:nvSpPr>
          <p:cNvPr id="6" name="Obdélník 5"/>
          <p:cNvSpPr/>
          <p:nvPr/>
        </p:nvSpPr>
        <p:spPr>
          <a:xfrm>
            <a:off x="539552" y="203022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http://www.reiki-cz.com/herba/herbar.php?id=46</a:t>
            </a:r>
          </a:p>
        </p:txBody>
      </p:sp>
      <p:sp>
        <p:nvSpPr>
          <p:cNvPr id="7" name="Obdélník 6"/>
          <p:cNvSpPr/>
          <p:nvPr/>
        </p:nvSpPr>
        <p:spPr>
          <a:xfrm>
            <a:off x="539552" y="2475475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http://www.4yougratis.cz/bylinky/prehled_bylinek/smetanka_lekarska.htm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39552" y="3559369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http://rostliny.prirodou.cz/lipnicovite/medynek/medynek-vlnaty/scan_144/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39552" y="3923764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http://www.ped.muni.cz/wchem/sm/dp/davidova/www_zaci1/zaci_teorie1.html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39552" y="4293096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http://www.gymkh.cz/view.php?nazevclanku=soutez-v-sherwoodu&amp;cisloclanku=2007100043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539552" y="3140968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 smtClean="0">
                <a:latin typeface="Arial Narrow" pitchFamily="34" charset="0"/>
              </a:rPr>
              <a:t>http://cs.wikipedia.org/wiki/Soubor:Wheat_field.jpg</a:t>
            </a:r>
            <a:endParaRPr lang="cs-CZ" sz="1800" dirty="0">
              <a:latin typeface="Arial Narrow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11560" y="2852936"/>
            <a:ext cx="30869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800" dirty="0" smtClean="0">
                <a:latin typeface="Arial Narrow" pitchFamily="34" charset="0"/>
              </a:rPr>
              <a:t>http://www.</a:t>
            </a:r>
            <a:r>
              <a:rPr lang="cs-CZ" sz="1800" dirty="0" err="1" smtClean="0">
                <a:latin typeface="Arial Narrow" pitchFamily="34" charset="0"/>
              </a:rPr>
              <a:t>braunstein.cz</a:t>
            </a:r>
            <a:r>
              <a:rPr lang="cs-CZ" sz="1800" dirty="0" smtClean="0">
                <a:latin typeface="Arial Narrow" pitchFamily="34" charset="0"/>
              </a:rPr>
              <a:t>/foto/1060</a:t>
            </a:r>
            <a:endParaRPr lang="cs-CZ" sz="18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259</Words>
  <Application>Microsoft Office PowerPoint</Application>
  <PresentationFormat>Předvádění na obrazovce (4:3)</PresentationFormat>
  <Paragraphs>38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Default Design</vt:lpstr>
      <vt:lpstr>Snímek 1</vt:lpstr>
      <vt:lpstr>Snímek 2</vt:lpstr>
      <vt:lpstr>STONEK</vt:lpstr>
      <vt:lpstr>typy stonků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Jakou funkci konají rostlinné stonky?</vt:lpstr>
      <vt:lpstr>Použité zdroje</vt:lpstr>
    </vt:vector>
  </TitlesOfParts>
  <Company>Osoblaha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STONEK</dc:title>
  <dc:creator>Základní škola</dc:creator>
  <cp:lastModifiedBy>Dum</cp:lastModifiedBy>
  <cp:revision>18</cp:revision>
  <dcterms:created xsi:type="dcterms:W3CDTF">2011-10-24T11:56:12Z</dcterms:created>
  <dcterms:modified xsi:type="dcterms:W3CDTF">2012-06-06T09:10:50Z</dcterms:modified>
</cp:coreProperties>
</file>