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7" r:id="rId2"/>
    <p:sldId id="269" r:id="rId3"/>
    <p:sldId id="270" r:id="rId4"/>
    <p:sldId id="271" r:id="rId5"/>
    <p:sldId id="272" r:id="rId6"/>
    <p:sldId id="273" r:id="rId7"/>
    <p:sldId id="274" r:id="rId8"/>
    <p:sldId id="276" r:id="rId9"/>
    <p:sldId id="277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2787"/>
    <p:restoredTop sz="90929"/>
  </p:normalViewPr>
  <p:slideViewPr>
    <p:cSldViewPr>
      <p:cViewPr varScale="1">
        <p:scale>
          <a:sx n="68" d="100"/>
          <a:sy n="68" d="100"/>
        </p:scale>
        <p:origin x="-192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</a:t>
          </a:r>
          <a:r>
            <a:rPr lang="cs-CZ" sz="1400" baseline="0" smtClean="0"/>
            <a:t>VY_52_INOVACE_10_ROSTLINY  </a:t>
          </a:r>
          <a:r>
            <a:rPr lang="cs-CZ" sz="1400" baseline="0" dirty="0" smtClean="0"/>
            <a:t>A  ŽIVOČICHOVÉ  KOLEM  NÁS.</a:t>
          </a:r>
          <a:endParaRPr lang="cs-CZ" sz="14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a MŠ Osoblaha, </a:t>
          </a:r>
          <a:r>
            <a:rPr lang="cs-CZ" sz="2000" smtClean="0"/>
            <a:t>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Eliška </a:t>
          </a:r>
          <a:r>
            <a:rPr lang="cs-CZ" sz="2000" dirty="0" err="1" smtClean="0"/>
            <a:t>Jurčicová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smtClean="0"/>
            <a:t>TÉMA</a:t>
          </a:r>
          <a:r>
            <a:rPr lang="cs-CZ" sz="2000" dirty="0" smtClean="0"/>
            <a:t>: Vyšší rostliny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CZ.1.07/1.4.00/21.0816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ScaleX="107691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 custLinFactNeighborX="1020" custLinFactNeighborY="1213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8D9F681-C0D7-4D49-87FA-FE1B66A7F849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1E98213E-1C28-4246-AE78-26B963A58B73}" type="presOf" srcId="{757F3AB3-0718-4624-B441-E567A8F0AB56}" destId="{333A1088-737F-45CB-B68E-254E46348037}" srcOrd="0" destOrd="0" presId="urn:microsoft.com/office/officeart/2005/8/layout/target3"/>
    <dgm:cxn modelId="{D9D7386C-5A99-41F7-8D1E-6543D0FD358A}" type="presOf" srcId="{4C35D32F-0EAB-4CD7-82EE-45574DC2A586}" destId="{890E4F0B-2866-4A3F-A3C7-2A14B1797930}" srcOrd="1" destOrd="0" presId="urn:microsoft.com/office/officeart/2005/8/layout/target3"/>
    <dgm:cxn modelId="{0884BF6E-65EF-4CA8-AF18-5E9E0BCF5A70}" type="presOf" srcId="{D1B46980-6531-4606-95E6-44980827E919}" destId="{6140AFEC-043D-4C43-A2F9-D0F5331DF3A3}" srcOrd="0" destOrd="0" presId="urn:microsoft.com/office/officeart/2005/8/layout/target3"/>
    <dgm:cxn modelId="{9D18332D-6488-4F78-9762-F1F740C3F75C}" type="presOf" srcId="{D1B46980-6531-4606-95E6-44980827E919}" destId="{2BE915AB-18AA-4053-B92C-3BFC9ED204BB}" srcOrd="1" destOrd="0" presId="urn:microsoft.com/office/officeart/2005/8/layout/target3"/>
    <dgm:cxn modelId="{91439A8B-C6DF-4342-B5CE-E1D808A74538}" type="presOf" srcId="{B651F6E3-6281-48DB-9319-2AEAFDAE7572}" destId="{6BB5E863-4638-4E1D-BFDE-399D028AC4ED}" srcOrd="1" destOrd="0" presId="urn:microsoft.com/office/officeart/2005/8/layout/target3"/>
    <dgm:cxn modelId="{D4DA8537-229F-488B-8A69-A8E4D41BDA5E}" type="presOf" srcId="{4C35D32F-0EAB-4CD7-82EE-45574DC2A586}" destId="{8BEBB6EC-1DAA-4CAC-8A25-BC0FCBD5DBD5}" srcOrd="0" destOrd="0" presId="urn:microsoft.com/office/officeart/2005/8/layout/target3"/>
    <dgm:cxn modelId="{37171F47-9B08-4A51-A664-1A7A1FB2D6B6}" type="presOf" srcId="{D8197B8C-B260-4A16-BDF4-0947B075E274}" destId="{25B08C86-7E15-44DC-BE7F-FFB55DD49D12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03A2A4F-B535-47D9-95FE-60EC512F3E6F}" type="presOf" srcId="{B651F6E3-6281-48DB-9319-2AEAFDAE7572}" destId="{619D679B-A015-4ECF-8348-D1034C574F40}" srcOrd="0" destOrd="0" presId="urn:microsoft.com/office/officeart/2005/8/layout/target3"/>
    <dgm:cxn modelId="{9C6DC340-2715-4191-A053-D9FDCCDA1B3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45A088F5-8E42-40D1-8A5A-67C91A99A820}" type="presOf" srcId="{D8197B8C-B260-4A16-BDF4-0947B075E274}" destId="{5A5FFA88-C948-4069-8E93-59FA12366E83}" srcOrd="1" destOrd="0" presId="urn:microsoft.com/office/officeart/2005/8/layout/target3"/>
    <dgm:cxn modelId="{4003F77C-AEC8-4857-BE0C-5B7E6A7F5B17}" type="presParOf" srcId="{333A1088-737F-45CB-B68E-254E46348037}" destId="{F5ABB229-8D3B-4694-996A-96F23CF14429}" srcOrd="0" destOrd="0" presId="urn:microsoft.com/office/officeart/2005/8/layout/target3"/>
    <dgm:cxn modelId="{DAB75B32-02D9-4A3F-8D75-1E506079DB2F}" type="presParOf" srcId="{333A1088-737F-45CB-B68E-254E46348037}" destId="{F41139FD-01EE-4571-8B17-4FB00FC51163}" srcOrd="1" destOrd="0" presId="urn:microsoft.com/office/officeart/2005/8/layout/target3"/>
    <dgm:cxn modelId="{4184817E-413D-424F-AF24-70E34D260FE3}" type="presParOf" srcId="{333A1088-737F-45CB-B68E-254E46348037}" destId="{D005CE8C-CC26-4C3E-AC11-E15060ECD759}" srcOrd="2" destOrd="0" presId="urn:microsoft.com/office/officeart/2005/8/layout/target3"/>
    <dgm:cxn modelId="{2DD0F195-4D5A-4DDE-BEFE-AB1813639E0B}" type="presParOf" srcId="{333A1088-737F-45CB-B68E-254E46348037}" destId="{2C702D82-9B77-49B7-9568-BB8EB47C3372}" srcOrd="3" destOrd="0" presId="urn:microsoft.com/office/officeart/2005/8/layout/target3"/>
    <dgm:cxn modelId="{54DD4268-5D5A-4AA0-845B-A8CA461B8DFC}" type="presParOf" srcId="{333A1088-737F-45CB-B68E-254E46348037}" destId="{A52A0455-90FF-4808-ABD0-F02540D31D5A}" srcOrd="4" destOrd="0" presId="urn:microsoft.com/office/officeart/2005/8/layout/target3"/>
    <dgm:cxn modelId="{2C4BE0A6-0982-4702-B741-E860DF52826C}" type="presParOf" srcId="{333A1088-737F-45CB-B68E-254E46348037}" destId="{6140AFEC-043D-4C43-A2F9-D0F5331DF3A3}" srcOrd="5" destOrd="0" presId="urn:microsoft.com/office/officeart/2005/8/layout/target3"/>
    <dgm:cxn modelId="{E2F87A0D-61C5-4500-9137-48B1F0EE3392}" type="presParOf" srcId="{333A1088-737F-45CB-B68E-254E46348037}" destId="{9358AC05-5D7D-4327-9F80-1AD486AEA664}" srcOrd="6" destOrd="0" presId="urn:microsoft.com/office/officeart/2005/8/layout/target3"/>
    <dgm:cxn modelId="{B74E5EBD-407F-4A71-A0ED-1E7E9E11C3DE}" type="presParOf" srcId="{333A1088-737F-45CB-B68E-254E46348037}" destId="{313FC574-E1CD-4FB4-B054-0B805CE0447D}" srcOrd="7" destOrd="0" presId="urn:microsoft.com/office/officeart/2005/8/layout/target3"/>
    <dgm:cxn modelId="{A51129FB-04A5-49F8-82F1-611B9A0D5DA2}" type="presParOf" srcId="{333A1088-737F-45CB-B68E-254E46348037}" destId="{619D679B-A015-4ECF-8348-D1034C574F40}" srcOrd="8" destOrd="0" presId="urn:microsoft.com/office/officeart/2005/8/layout/target3"/>
    <dgm:cxn modelId="{E871A076-DC3B-4388-BB86-08C1CAC1EB4E}" type="presParOf" srcId="{333A1088-737F-45CB-B68E-254E46348037}" destId="{322283A8-4A27-4CDA-BAE3-F381106A9174}" srcOrd="9" destOrd="0" presId="urn:microsoft.com/office/officeart/2005/8/layout/target3"/>
    <dgm:cxn modelId="{5BFB0D0E-C99E-441F-8B6E-9CB30ED66BBE}" type="presParOf" srcId="{333A1088-737F-45CB-B68E-254E46348037}" destId="{FFC9F71D-1B4F-4AD9-A4A6-86ADEFC8AF5C}" srcOrd="10" destOrd="0" presId="urn:microsoft.com/office/officeart/2005/8/layout/target3"/>
    <dgm:cxn modelId="{9613CCEF-7226-4044-AD1F-C3B1CAB1E923}" type="presParOf" srcId="{333A1088-737F-45CB-B68E-254E46348037}" destId="{25B08C86-7E15-44DC-BE7F-FFB55DD49D12}" srcOrd="11" destOrd="0" presId="urn:microsoft.com/office/officeart/2005/8/layout/target3"/>
    <dgm:cxn modelId="{1D73EFCE-5CBA-486C-9466-8B76BD3C7CDE}" type="presParOf" srcId="{333A1088-737F-45CB-B68E-254E46348037}" destId="{76644BE8-9D7C-4C09-B250-3D10AF48CBB7}" srcOrd="12" destOrd="0" presId="urn:microsoft.com/office/officeart/2005/8/layout/target3"/>
    <dgm:cxn modelId="{3B25D366-B6AC-44BA-8727-C73DE2711A93}" type="presParOf" srcId="{333A1088-737F-45CB-B68E-254E46348037}" destId="{EE85B701-7295-41C0-BA7A-34D3756A2AE6}" srcOrd="13" destOrd="0" presId="urn:microsoft.com/office/officeart/2005/8/layout/target3"/>
    <dgm:cxn modelId="{7DE94B8E-9C9E-4157-8C83-A2E31FF904EE}" type="presParOf" srcId="{333A1088-737F-45CB-B68E-254E46348037}" destId="{8BEBB6EC-1DAA-4CAC-8A25-BC0FCBD5DBD5}" srcOrd="14" destOrd="0" presId="urn:microsoft.com/office/officeart/2005/8/layout/target3"/>
    <dgm:cxn modelId="{FBC388B2-5FBD-4E44-BE54-988C3ECE040D}" type="presParOf" srcId="{333A1088-737F-45CB-B68E-254E46348037}" destId="{AED2198E-93D5-4001-81B4-73124B309672}" srcOrd="15" destOrd="0" presId="urn:microsoft.com/office/officeart/2005/8/layout/target3"/>
    <dgm:cxn modelId="{48FD75AE-1A12-4D5D-B8DF-8938299928FD}" type="presParOf" srcId="{333A1088-737F-45CB-B68E-254E46348037}" destId="{2BE915AB-18AA-4053-B92C-3BFC9ED204BB}" srcOrd="16" destOrd="0" presId="urn:microsoft.com/office/officeart/2005/8/layout/target3"/>
    <dgm:cxn modelId="{1B5E6D6D-705E-4B6D-A898-172FD40E051E}" type="presParOf" srcId="{333A1088-737F-45CB-B68E-254E46348037}" destId="{6BB5E863-4638-4E1D-BFDE-399D028AC4ED}" srcOrd="17" destOrd="0" presId="urn:microsoft.com/office/officeart/2005/8/layout/target3"/>
    <dgm:cxn modelId="{EBAA9B00-D181-444A-BB81-01CE4C6E7F6E}" type="presParOf" srcId="{333A1088-737F-45CB-B68E-254E46348037}" destId="{5A5FFA88-C948-4069-8E93-59FA12366E83}" srcOrd="18" destOrd="0" presId="urn:microsoft.com/office/officeart/2005/8/layout/target3"/>
    <dgm:cxn modelId="{7F9926EF-41CD-47C1-AF3B-0E8069909179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-12495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883148" y="0"/>
          <a:ext cx="6998345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a MŠ Osoblaha, </a:t>
          </a:r>
          <a:r>
            <a:rPr lang="cs-CZ" sz="2000" kern="1200" smtClean="0"/>
            <a:t>příspěvková organizace</a:t>
          </a:r>
          <a:endParaRPr lang="cs-CZ" sz="2000" kern="1200" dirty="0"/>
        </a:p>
      </dsp:txBody>
      <dsp:txXfrm>
        <a:off x="883148" y="0"/>
        <a:ext cx="6998345" cy="407634"/>
      </dsp:txXfrm>
    </dsp:sp>
    <dsp:sp modelId="{A52A0455-90FF-4808-ABD0-F02540D31D5A}">
      <dsp:nvSpPr>
        <dsp:cNvPr id="0" name=""/>
        <dsp:cNvSpPr/>
      </dsp:nvSpPr>
      <dsp:spPr>
        <a:xfrm>
          <a:off x="163088" y="432048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148906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Eliška </a:t>
          </a:r>
          <a:r>
            <a:rPr lang="cs-CZ" sz="2000" kern="1200" dirty="0" err="1" smtClean="0"/>
            <a:t>Jurčicová</a:t>
          </a:r>
          <a:endParaRPr lang="cs-CZ" sz="2000" kern="1200" dirty="0"/>
        </a:p>
      </dsp:txBody>
      <dsp:txXfrm>
        <a:off x="1148906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41006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148906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</a:t>
          </a:r>
          <a:r>
            <a:rPr lang="cs-CZ" sz="1400" kern="1200" baseline="0" smtClean="0"/>
            <a:t>VY_52_INOVACE_10_ROSTLINY  </a:t>
          </a:r>
          <a:r>
            <a:rPr lang="cs-CZ" sz="1400" kern="1200" baseline="0" dirty="0" smtClean="0"/>
            <a:t>A  ŽIVOČICHOVÉ  KOLEM  NÁS.</a:t>
          </a:r>
          <a:endParaRPr lang="cs-CZ" sz="1400" kern="1200" dirty="0"/>
        </a:p>
      </dsp:txBody>
      <dsp:txXfrm>
        <a:off x="1148906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67757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148906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TÉMA</a:t>
          </a:r>
          <a:r>
            <a:rPr lang="cs-CZ" sz="2000" kern="1200" dirty="0" smtClean="0"/>
            <a:t>: Vyšší rostliny</a:t>
          </a:r>
          <a:endParaRPr lang="cs-CZ" sz="2000" kern="1200" dirty="0"/>
        </a:p>
      </dsp:txBody>
      <dsp:txXfrm>
        <a:off x="1148906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94508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148906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CZ.1.07/1.4.00/21.0816</a:t>
          </a:r>
          <a:endParaRPr lang="cs-CZ" sz="2000" kern="1200" dirty="0"/>
        </a:p>
      </dsp:txBody>
      <dsp:txXfrm>
        <a:off x="1148906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1169A856-4231-4156-B3CA-689B9891CFA4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840C9F7F-B60F-4DA5-9CC4-E0967ACF4CC4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pPr>
              <a:defRPr/>
            </a:pPr>
            <a:fld id="{30ED46E8-AAE6-4007-B71D-4BA72983C36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1CFD65D0-A275-41A5-8538-093C58BBEFF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FDA61477-4BDC-45E5-8A8C-616F7C69F75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D15A475C-CB9B-46DB-A745-046C975D7BA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98D90F23-7EC7-44B1-B9C3-364C2D8BF650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D7C9FBB1-95E6-4A90-B61E-A5BC58F395BB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F07F3F29-B522-4629-BA4A-19E5FE32A6B3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69529F86-8D1B-4149-A8BB-21A7518DA52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fld id="{707D2B4B-049A-4A68-848C-DC6709B9EB15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fld id="{D11FFEB6-649D-4994-BB33-97761189693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openxmlformats.org/officeDocument/2006/relationships/image" Target="../media/image4.jpeg"/><Relationship Id="rId7" Type="http://schemas.openxmlformats.org/officeDocument/2006/relationships/image" Target="../media/image6.jpeg"/><Relationship Id="rId2" Type="http://schemas.openxmlformats.org/officeDocument/2006/relationships/hyperlink" Target="http://www.google.cz/imgres?q=kapra%C4%8F+samec&amp;hl=cs&amp;sa=X&amp;rlz=1T4ADRA_csCZ436CZ454&amp;biw=1024&amp;bih=554&amp;tbm=isch&amp;prmd=imvns&amp;tbnid=bxFMv3wY2OmGXM:&amp;imgrefurl=http://www.biolib.cz/cz/taxonimage/id140303/?taxonid=3147&amp;docid=GuQe2xX4vTit_M&amp;itg=1&amp;imgurl=http://www.biolib.cz/IMG/GAL/BIG/140303.jpg&amp;w=680&amp;h=510&amp;ei=dVFPT47iDoahOr3bsZUK&amp;zoom=1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google.cz/imgres?q=kapra%C4%8F+samec+-+spodn%C3%AD+strana+listu&amp;hl=cs&amp;sa=X&amp;rlz=1T4ADRA_csCZ436CZ454&amp;biw=1024&amp;bih=554&amp;tbm=isch&amp;prmd=imvns&amp;tbnid=nprvUuH0NgqnNM:&amp;imgrefurl=http://magicofczech.webnode.cz/jedovate-rostliny-pro-psy-poisonous-plants/&amp;docid=RLFgfN91kbdrDM&amp;imgurl=http://www.mezistromy.cz/userdata/fotografie/byliny/kaprad_samec_3.jpg&amp;w=1000&amp;h=666&amp;ei=pwu-T7m5B8Pj4QTUnfVp&amp;zoom=1&amp;iact=hc&amp;vpx=72&amp;vpy=139&amp;dur=6781&amp;hovh=183&amp;hovw=275&amp;tx=112&amp;ty=120&amp;sig=102032948630475102088&amp;page=1&amp;tbnh=107&amp;tbnw=143&amp;start=0&amp;ndsp=18&amp;ved=1t:429,r:0,s:0,i:71" TargetMode="External"/><Relationship Id="rId5" Type="http://schemas.openxmlformats.org/officeDocument/2006/relationships/image" Target="../media/image5.jpeg"/><Relationship Id="rId4" Type="http://schemas.openxmlformats.org/officeDocument/2006/relationships/hyperlink" Target="http://www.google.cz/imgres?q=kapra%C4%8F+samec&amp;hl=cs&amp;sa=X&amp;rlz=1T4ADRA_csCZ436CZ454&amp;biw=1024&amp;bih=554&amp;tbm=isch&amp;prmd=imvns&amp;tbnid=2Fyzkv4hlJoAdM:&amp;imgrefurl=http://mikrosvet.mimoni.cz/ulohy/54-kapradorosty-5-vytrusnice-a-vytrusy-kapradin&amp;docid=GqwT9cTRHLvQMM&amp;imgurl=http://mikrosvet.mimoni.cz/images-resized/78685019dff157d78e4b336cc54ba2a4.jpg&amp;w=800&amp;h=585&amp;ei=dVFPT47iDoahOr3bsZUK&amp;zoom=1" TargetMode="Externa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hyperlink" Target="http://www.google.cz/imgres?q=hasivka+orli%C4%8D%C3%AD&amp;hl=cs&amp;sa=X&amp;rlz=1T4ADRA_csCZ436CZ454&amp;biw=1024&amp;bih=554&amp;tbm=isch&amp;prmd=imvns&amp;tbnid=CIfXhVfJTXfEvM:&amp;imgrefurl=http://cee.rajce.idnes.cz/1.cast/&amp;docid=CDyeigQkqmk5-M&amp;imgurl=http://img8.rajce.idnes.cz/d0801/0/368/368896_5a1f68b56233d12af67dae01a2d282d6/images/hasivka_orlici_1.jpg&amp;w=640&amp;h=434&amp;ei=4hO-T4jFIdHEsgaokbzfDQ&amp;zoom=1&amp;iact=hc&amp;vpx=315&amp;vpy=2&amp;dur=3093&amp;hovh=185&amp;hovw=273&amp;tx=175&amp;ty=149&amp;sig=102032948630475102088&amp;page=5&amp;tbnh=155&amp;tbnw=201&amp;start=48&amp;ndsp=12&amp;ved=1t:429,r:1,s:48,i:198" TargetMode="External"/><Relationship Id="rId3" Type="http://schemas.openxmlformats.org/officeDocument/2006/relationships/image" Target="../media/image8.jpeg"/><Relationship Id="rId7" Type="http://schemas.openxmlformats.org/officeDocument/2006/relationships/image" Target="../media/image10.jpeg"/><Relationship Id="rId2" Type="http://schemas.openxmlformats.org/officeDocument/2006/relationships/hyperlink" Target="http://www.google.cz/imgres?q=papratka+sami%C4%8D%C3%AD&amp;hl=cs&amp;sa=X&amp;rlz=1T4ADRA_csCZ436CZ454&amp;biw=1024&amp;bih=554&amp;tbm=isch&amp;tbnid=bgNROjWOMA47uM:&amp;imgrefurl=http://www.biolib.cz/cz/taxonimage/id4381/&amp;docid=bEPLNvlzsRbuEM&amp;imgurl=http://www.biolib.cz/IMG/GAL/4381.jpg&amp;w=600&amp;h=450&amp;ei=c1VPT47fJMGcOofd0MIE&amp;zoom=1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google.cz/imgres?q=%C5%BEebrovice+r%C5%AFznolist%C3%A1&amp;hl=cs&amp;sa=X&amp;rlz=1T4ADRA_csCZ436CZ454&amp;biw=1024&amp;bih=554&amp;tbm=isch&amp;tbnid=458XAiBFPr7rZM:&amp;imgrefurl=http://www.botanickafotogalerie.cz/fotogalerie.php?lng=cz&amp;latName=Blechnum%20spicant&amp;title=Blechnum%20spicant%20|%20%C5%BEebrovice%20r%C5%AFznolist%C3%A1&amp;showPhoto_variant=photo_description&amp;show_sp_descr=true&amp;spec_syntax=species&amp;sortby=lat&amp;docid=W71SCiJrAHEqrM&amp;itg=1&amp;imgurl=http://www.botanickafotogalerie.cz/highslide/images/large/Blechnum_spicant_list1.jpg&amp;w=450&amp;h=583&amp;ei=ZFdPT-TYNYnpOZj6kZoK&amp;zoom=1" TargetMode="External"/><Relationship Id="rId5" Type="http://schemas.openxmlformats.org/officeDocument/2006/relationships/image" Target="../media/image9.jpeg"/><Relationship Id="rId4" Type="http://schemas.openxmlformats.org/officeDocument/2006/relationships/hyperlink" Target="http://www.google.cz/imgres?q=osladi%C4%8D+obecn%C3%BD&amp;hl=cs&amp;rlz=1T4ADRA_csCZ436CZ454&amp;biw=1024&amp;bih=554&amp;tbm=isch&amp;tbnid=l10XPhkzcI7o3M:&amp;imgrefurl=http://zivotniprostredi.koprivnice.org/index.php?art=207&amp;docid=6c7ArculctORFM&amp;imgurl=http://zivotniprostredi.koprivnice.org/image.php?idx=541&amp;mw=752&amp;mh=567&amp;w=752&amp;h=567&amp;ei=BVZPT7f6G5GUOpi61ZQK&amp;zoom=1" TargetMode="External"/><Relationship Id="rId9" Type="http://schemas.openxmlformats.org/officeDocument/2006/relationships/image" Target="../media/image11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http://www.google.cz/imgres?q=paro%C5%BEnatka+a+dal%C5%A1%C3%AD+kapradiny&amp;hl=cs&amp;rlz=1T4ADRA_csCZ436CZ454&amp;biw=1024&amp;bih=554&amp;tbm=isch&amp;tbnid=Id6vB2utJeDBlM:&amp;imgrefurl=http://www.magazinzahrada.cz/rostliny/pestujte-kapradi-i-v-byte.html&amp;docid=dBBBBBxGhMqsmM&amp;imgurl=http://www.magazinzahrada.cz/uploads/gallery/kapradi/kapradi3.jpg&amp;w=750&amp;h=450&amp;ei=c1tPT9uaF8udOv3GnY4K&amp;zoom=1" TargetMode="External"/><Relationship Id="rId3" Type="http://schemas.openxmlformats.org/officeDocument/2006/relationships/image" Target="../media/image12.jpeg"/><Relationship Id="rId7" Type="http://schemas.openxmlformats.org/officeDocument/2006/relationships/image" Target="../media/image14.jpeg"/><Relationship Id="rId2" Type="http://schemas.openxmlformats.org/officeDocument/2006/relationships/hyperlink" Target="http://www.google.cz/imgres?q=paro%C5%BEnatka&amp;hl=cs&amp;rlz=1T4ADRA_csCZ436CZ454&amp;biw=1024&amp;bih=554&amp;tbm=isch&amp;tbnid=-kogvkPYjy4XAM:&amp;imgrefurl=http://www.kvetinymichaela.cz/pokojove-kvetiny/paroznatka/&amp;docid=YYHvANu-VXwBQM&amp;imgurl=http://www.kvetinymichaela.cz/obrazky/kvetinarstvi/055-dscf1021.jpg&amp;w=800&amp;h=600&amp;ei=FVhPT_OjJsyhOojWqK4K&amp;zoom=1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google.cz/imgres?q=kapradina+net%C3%ADk&amp;hl=cs&amp;sa=X&amp;rlz=1T4ADRA_csCZ436CZ454&amp;biw=1024&amp;bih=554&amp;tbm=isch&amp;prmd=imvns&amp;tbnid=vRYPKOyhfzAgrM:&amp;imgrefurl=http://ivanyazdenka.blog.cz/0910/kapradiny&amp;docid=0xM3hsBWjx-q3M&amp;imgurl=http://nd03.jxs.cz/270/726/2b1e079a31_55392146_o2.jpg&amp;w=640&amp;h=480&amp;ei=zFpPT7-eMYOUOtHx8ZIK&amp;zoom=1" TargetMode="External"/><Relationship Id="rId5" Type="http://schemas.openxmlformats.org/officeDocument/2006/relationships/image" Target="../media/image13.jpeg"/><Relationship Id="rId4" Type="http://schemas.openxmlformats.org/officeDocument/2006/relationships/hyperlink" Target="http://www.google.cz/imgres?q=nepukalka&amp;hl=cs&amp;sa=X&amp;rlz=1T4ADRA_csCZ436CZ454&amp;biw=1024&amp;bih=554&amp;tbm=isch&amp;tbnid=jZzi4gqb2ka-oM:&amp;imgrefurl=http://rybicky.net/atlasrostlin/salvinia_minima&amp;docid=byFV96pmHBCNoM&amp;imgurl=http://rybicky.net/obr/rostliny/max/847.jpg&amp;w=950&amp;h=713&amp;ei=C1lPT5GgJYbpOa_e2ZYK&amp;zoom=1" TargetMode="External"/><Relationship Id="rId9" Type="http://schemas.openxmlformats.org/officeDocument/2006/relationships/image" Target="../media/image15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hyperlink" Target="http://www.google.cz/imgres?q=nepukalka+vzpl%C3%BDvaj%C3%ADc%C3%AD&amp;hl=cs&amp;rlz=1T4ADRA_csCZ436CZ454&amp;biw=1024&amp;bih=554&amp;tbm=isch&amp;tbnid=GTLjyHaeb3niHM:&amp;imgrefurl=http://leccos.com/index.php/clanky/nepukalka&amp;docid=A9zyA0LbQavzrM&amp;imgurl=http://leccos.com/pics/pic/nepukalka.jpg&amp;w=430&amp;h=330&amp;ei=cVxPT9qpEZGaOv-CnawK&amp;zoom=1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7.jpeg"/><Relationship Id="rId4" Type="http://schemas.openxmlformats.org/officeDocument/2006/relationships/hyperlink" Target="http://www.google.cz/imgres?q=stromovit%C3%A9+kapradiny&amp;hl=cs&amp;rlz=1T4ADRA_csCZ436CZ454&amp;biw=1024&amp;bih=554&amp;tbm=isch&amp;tbnid=Xo26yz6Fw5YYVM:&amp;imgrefurl=http://www.kompas.estranky.cz/fotoalbum/australie_-oceanie-a-antarktida/tasmania-mount-field/tasmania-29-mount-field-np-stromovite-kapradiny.html&amp;docid=NBIJiQNGNlsJhM&amp;imgurl=http://www.kompas.estranky.cz/img/mid/4634/tasmania-29-mount-field-np-stromovite-kapradiny.jpg&amp;w=460&amp;h=345&amp;ei=4l1PT7bsCcPitQb84oTNCw&amp;zoom=1" TargetMode="Externa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495215280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2051" name="Obrázek 8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54213" y="4989513"/>
            <a:ext cx="5407025" cy="1044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179512" y="3716338"/>
            <a:ext cx="8137401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ctr" eaLnBrk="1" hangingPunct="1"/>
            <a:r>
              <a:rPr lang="cs-CZ" smtClean="0"/>
              <a:t>Kapradiny.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63428911"/>
              </p:ext>
            </p:extLst>
          </p:nvPr>
        </p:nvGraphicFramePr>
        <p:xfrm>
          <a:off x="1547813" y="1412875"/>
          <a:ext cx="6096000" cy="275431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48000"/>
                <a:gridCol w="3048000"/>
              </a:tblGrid>
              <a:tr h="371042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Datum vytvoření projektu</a:t>
                      </a:r>
                      <a:endParaRPr lang="cs-CZ" sz="1800" dirty="0"/>
                    </a:p>
                  </a:txBody>
                  <a:tcPr marT="45745" marB="45745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 listopad 2011</a:t>
                      </a:r>
                      <a:endParaRPr lang="cs-CZ" sz="1800" dirty="0"/>
                    </a:p>
                  </a:txBody>
                  <a:tcPr marT="45745" marB="45745"/>
                </a:tc>
              </a:tr>
              <a:tr h="371042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Ročník</a:t>
                      </a:r>
                      <a:endParaRPr lang="cs-CZ" sz="1800" dirty="0"/>
                    </a:p>
                  </a:txBody>
                  <a:tcPr marT="45745" marB="45745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6.</a:t>
                      </a:r>
                      <a:endParaRPr lang="cs-CZ" sz="1800" dirty="0"/>
                    </a:p>
                  </a:txBody>
                  <a:tcPr marT="45745" marB="45745"/>
                </a:tc>
              </a:tr>
              <a:tr h="2012229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Popis prezentace</a:t>
                      </a:r>
                      <a:endParaRPr lang="cs-CZ" sz="1800" dirty="0"/>
                    </a:p>
                  </a:txBody>
                  <a:tcPr marT="45745" marB="45745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Prezentace popisuje životní cyklus kapradiny a představuje nejznámější druhy kapradin.</a:t>
                      </a:r>
                      <a:endParaRPr lang="cs-CZ" sz="1800" dirty="0"/>
                    </a:p>
                  </a:txBody>
                  <a:tcPr marT="45745" marB="45745"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 dirty="0" smtClean="0"/>
              <a:t>Životní cyklus kapradiny.</a:t>
            </a:r>
            <a:endParaRPr lang="cs-CZ" i="1" dirty="0"/>
          </a:p>
        </p:txBody>
      </p:sp>
      <p:pic>
        <p:nvPicPr>
          <p:cNvPr id="5" name="il_fi" descr="http://www.zshrdlicky.cz/elearn/priro7/cyklus.jpg"/>
          <p:cNvPicPr>
            <a:picLocks noGrp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628800"/>
            <a:ext cx="7776864" cy="4968552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3576010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rg_hi" descr="http://t0.gstatic.com/images?q=tbn:ANd9GcT_eFksYYWuQXGNmaQuK6Ds9vMI2xqFlRYtR7vr9-qaP-HlRbOC">
            <a:hlinkClick r:id="rId2"/>
          </p:cNvPr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866330"/>
            <a:ext cx="3456383" cy="2634678"/>
          </a:xfrm>
          <a:prstGeom prst="rect">
            <a:avLst/>
          </a:prstGeom>
          <a:noFill/>
          <a:ln>
            <a:noFill/>
          </a:ln>
        </p:spPr>
      </p:pic>
      <p:sp>
        <p:nvSpPr>
          <p:cNvPr id="5" name="TextovéPole 4"/>
          <p:cNvSpPr txBox="1"/>
          <p:nvPr/>
        </p:nvSpPr>
        <p:spPr>
          <a:xfrm>
            <a:off x="2915816" y="404664"/>
            <a:ext cx="51125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Kapraď samec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95536" y="3501008"/>
            <a:ext cx="32403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celkový vzhled rostliny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4469476" y="3552863"/>
            <a:ext cx="26642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spodní strana listu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971600" y="6453336"/>
            <a:ext cx="25922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mladá rostlinka</a:t>
            </a:r>
            <a:endParaRPr lang="cs-CZ" dirty="0"/>
          </a:p>
        </p:txBody>
      </p:sp>
      <p:pic>
        <p:nvPicPr>
          <p:cNvPr id="12" name="rg_hi" descr="http://t3.gstatic.com/images?q=tbn:ANd9GcQmOfdKMamRaVpRZW9F9rqswlvJS-8MqHdEV6c6nD4BrkgwrlCl">
            <a:hlinkClick r:id="rId4"/>
          </p:cNvPr>
          <p:cNvPicPr/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3962673"/>
            <a:ext cx="3096344" cy="2450909"/>
          </a:xfrm>
          <a:prstGeom prst="rect">
            <a:avLst/>
          </a:prstGeom>
          <a:noFill/>
          <a:ln>
            <a:noFill/>
          </a:ln>
        </p:spPr>
      </p:pic>
      <p:sp>
        <p:nvSpPr>
          <p:cNvPr id="13" name="TextovéPole 12"/>
          <p:cNvSpPr txBox="1"/>
          <p:nvPr/>
        </p:nvSpPr>
        <p:spPr>
          <a:xfrm>
            <a:off x="4469476" y="6453336"/>
            <a:ext cx="29828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výtrusnice - zvětšeno</a:t>
            </a:r>
            <a:endParaRPr lang="cs-CZ" dirty="0"/>
          </a:p>
        </p:txBody>
      </p:sp>
      <p:pic>
        <p:nvPicPr>
          <p:cNvPr id="14" name="rg_hi" descr="http://t3.gstatic.com/images?q=tbn:ANd9GcQJ3GzbodBfb7nv2l5V3fPWqApSYHOaHjkS6al6-6EWBiUMlXyh">
            <a:hlinkClick r:id="rId6"/>
          </p:cNvPr>
          <p:cNvPicPr/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866330"/>
            <a:ext cx="3096344" cy="2634678"/>
          </a:xfrm>
          <a:prstGeom prst="rect">
            <a:avLst/>
          </a:prstGeom>
          <a:noFill/>
          <a:ln>
            <a:noFill/>
          </a:ln>
        </p:spPr>
      </p:pic>
      <p:pic>
        <p:nvPicPr>
          <p:cNvPr id="1026" name="Picture 2" descr="http://www.fotoflora.cz/image/201004291055__007_09_mlade_listy_kapradi_.jp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1" y="3962674"/>
            <a:ext cx="3456383" cy="24509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438431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8" grpId="0"/>
      <p:bldP spid="11" grpId="0"/>
      <p:bldP spid="1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rg_hi" descr="http://t1.gstatic.com/images?q=tbn:ANd9GcSehNErhi2khnKtBJQiCYUHOWM1wGe3H4VyAntiawWQ_MowHi5xNw">
            <a:hlinkClick r:id="rId2"/>
          </p:cNvPr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5" y="332657"/>
            <a:ext cx="3456384" cy="2664295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TextovéPole 2"/>
          <p:cNvSpPr txBox="1"/>
          <p:nvPr/>
        </p:nvSpPr>
        <p:spPr>
          <a:xfrm>
            <a:off x="1259632" y="3284984"/>
            <a:ext cx="28083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papratka samičí</a:t>
            </a:r>
            <a:endParaRPr lang="cs-CZ" dirty="0"/>
          </a:p>
        </p:txBody>
      </p:sp>
      <p:pic>
        <p:nvPicPr>
          <p:cNvPr id="4" name="rg_hi" descr="http://t3.gstatic.com/images?q=tbn:ANd9GcRVcqNRxvjgndDKB5azgpoqcchvSXPOqxFl-k22NICAidDMmPXY">
            <a:hlinkClick r:id="rId4"/>
          </p:cNvPr>
          <p:cNvPicPr/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332658"/>
            <a:ext cx="3600400" cy="2664294"/>
          </a:xfrm>
          <a:prstGeom prst="rect">
            <a:avLst/>
          </a:prstGeom>
          <a:noFill/>
          <a:ln>
            <a:noFill/>
          </a:ln>
        </p:spPr>
      </p:pic>
      <p:sp>
        <p:nvSpPr>
          <p:cNvPr id="5" name="TextovéPole 4"/>
          <p:cNvSpPr txBox="1"/>
          <p:nvPr/>
        </p:nvSpPr>
        <p:spPr>
          <a:xfrm>
            <a:off x="5076056" y="3284984"/>
            <a:ext cx="27363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osladič obecný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259632" y="6453336"/>
            <a:ext cx="266429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hasivka orličí</a:t>
            </a:r>
            <a:endParaRPr lang="cs-CZ" dirty="0"/>
          </a:p>
        </p:txBody>
      </p:sp>
      <p:pic>
        <p:nvPicPr>
          <p:cNvPr id="8" name="rg_hi" descr="http://t3.gstatic.com/images?q=tbn:ANd9GcTR65WHV0SeUQ2LS3XIuUAqtuqL1LAKyGIaQE217yG2SI2OHHubcw">
            <a:hlinkClick r:id="rId6"/>
          </p:cNvPr>
          <p:cNvPicPr/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3746648"/>
            <a:ext cx="3528392" cy="2346647"/>
          </a:xfrm>
          <a:prstGeom prst="rect">
            <a:avLst/>
          </a:prstGeom>
          <a:noFill/>
          <a:ln>
            <a:noFill/>
          </a:ln>
        </p:spPr>
      </p:pic>
      <p:sp>
        <p:nvSpPr>
          <p:cNvPr id="9" name="TextovéPole 8"/>
          <p:cNvSpPr txBox="1"/>
          <p:nvPr/>
        </p:nvSpPr>
        <p:spPr>
          <a:xfrm>
            <a:off x="4788024" y="6453336"/>
            <a:ext cx="30243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žebrovice různolistá</a:t>
            </a:r>
            <a:endParaRPr lang="cs-CZ" dirty="0"/>
          </a:p>
        </p:txBody>
      </p:sp>
      <p:pic>
        <p:nvPicPr>
          <p:cNvPr id="10" name="rg_hi" descr="http://t3.gstatic.com/images?q=tbn:ANd9GcTYTFRJEwFlMmtQLlTfnJ5prk1-8p79ntqqFMnkG2VDyz_YYZhrlg">
            <a:hlinkClick r:id="rId8"/>
          </p:cNvPr>
          <p:cNvPicPr/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5" y="3746648"/>
            <a:ext cx="3456383" cy="2346647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859387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7" grpId="0"/>
      <p:bldP spid="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rg_hi" descr="http://t0.gstatic.com/images?q=tbn:ANd9GcQ_OHWJ_uTiVKpih2ke91EtXA9-vKCpmc68ZawCMMCyg8pyO5pQ">
            <a:hlinkClick r:id="rId2"/>
          </p:cNvPr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260649"/>
            <a:ext cx="3456383" cy="2520280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TextovéPole 2"/>
          <p:cNvSpPr txBox="1"/>
          <p:nvPr/>
        </p:nvSpPr>
        <p:spPr>
          <a:xfrm>
            <a:off x="1187624" y="2924943"/>
            <a:ext cx="20882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parožnatka</a:t>
            </a:r>
            <a:endParaRPr lang="cs-CZ" dirty="0"/>
          </a:p>
        </p:txBody>
      </p:sp>
      <p:pic>
        <p:nvPicPr>
          <p:cNvPr id="4" name="rg_hi" descr="http://t2.gstatic.com/images?q=tbn:ANd9GcSlmFLUJg9hYwKDxZgiPGGkvzXTKCLmXAOwUPQRgAEjSxgijOw5dQ">
            <a:hlinkClick r:id="rId4"/>
          </p:cNvPr>
          <p:cNvPicPr/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260649"/>
            <a:ext cx="3384376" cy="2520280"/>
          </a:xfrm>
          <a:prstGeom prst="rect">
            <a:avLst/>
          </a:prstGeom>
          <a:noFill/>
          <a:ln>
            <a:noFill/>
          </a:ln>
        </p:spPr>
      </p:pic>
      <p:sp>
        <p:nvSpPr>
          <p:cNvPr id="5" name="TextovéPole 4"/>
          <p:cNvSpPr txBox="1"/>
          <p:nvPr/>
        </p:nvSpPr>
        <p:spPr>
          <a:xfrm>
            <a:off x="4644008" y="2924944"/>
            <a:ext cx="29523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nepukalka nejmenší</a:t>
            </a:r>
            <a:endParaRPr lang="cs-CZ" dirty="0"/>
          </a:p>
        </p:txBody>
      </p:sp>
      <p:pic>
        <p:nvPicPr>
          <p:cNvPr id="6" name="rg_hi" descr="http://t3.gstatic.com/images?q=tbn:ANd9GcTIy3naOZ0wo2Bdh2pqmwnDpMV5w5cSLsQ7rsh1y1fLaLwjyck2Eg">
            <a:hlinkClick r:id="rId6"/>
          </p:cNvPr>
          <p:cNvPicPr/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3602633"/>
            <a:ext cx="3456383" cy="2418654"/>
          </a:xfrm>
          <a:prstGeom prst="rect">
            <a:avLst/>
          </a:prstGeom>
          <a:noFill/>
          <a:ln>
            <a:noFill/>
          </a:ln>
        </p:spPr>
      </p:pic>
      <p:sp>
        <p:nvSpPr>
          <p:cNvPr id="7" name="TextovéPole 6"/>
          <p:cNvSpPr txBox="1"/>
          <p:nvPr/>
        </p:nvSpPr>
        <p:spPr>
          <a:xfrm>
            <a:off x="1331640" y="6237312"/>
            <a:ext cx="237626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netík</a:t>
            </a:r>
            <a:endParaRPr lang="cs-CZ" dirty="0"/>
          </a:p>
        </p:txBody>
      </p:sp>
      <p:pic>
        <p:nvPicPr>
          <p:cNvPr id="8" name="rg_hi" descr="http://t3.gstatic.com/images?q=tbn:ANd9GcRpJQ6yf0TKuVy6YHAkQ4BBGpJpCxWaiaVhGXPnwtRmVmewdwUqKw">
            <a:hlinkClick r:id="rId8"/>
          </p:cNvPr>
          <p:cNvPicPr/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59" y="3602633"/>
            <a:ext cx="3384377" cy="2418654"/>
          </a:xfrm>
          <a:prstGeom prst="rect">
            <a:avLst/>
          </a:prstGeom>
          <a:noFill/>
          <a:ln>
            <a:noFill/>
          </a:ln>
        </p:spPr>
      </p:pic>
      <p:sp>
        <p:nvSpPr>
          <p:cNvPr id="9" name="TextovéPole 8"/>
          <p:cNvSpPr txBox="1"/>
          <p:nvPr/>
        </p:nvSpPr>
        <p:spPr>
          <a:xfrm>
            <a:off x="4644008" y="6248385"/>
            <a:ext cx="30963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sleziník hnízdovitý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901670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7" grpId="0"/>
      <p:bldP spid="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1196752"/>
            <a:ext cx="648072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Víš, že na Zemi roste asi 10 000 druhů kapradin, z nichž některé jsou velké jen několik centimetrů – nepukalka vzplývající</a:t>
            </a:r>
            <a:endParaRPr lang="cs-CZ" dirty="0"/>
          </a:p>
        </p:txBody>
      </p:sp>
      <p:pic>
        <p:nvPicPr>
          <p:cNvPr id="3" name="rg_hi" descr="http://t3.gstatic.com/images?q=tbn:ANd9GcSkoC0n53s9BlV1qcd-6n_c3kppzir2gvp0RW4CLEPFuZYQKG9P4g">
            <a:hlinkClick r:id="rId2"/>
          </p:cNvPr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2490787"/>
            <a:ext cx="3024336" cy="1876425"/>
          </a:xfrm>
          <a:prstGeom prst="rect">
            <a:avLst/>
          </a:prstGeom>
          <a:noFill/>
          <a:ln>
            <a:noFill/>
          </a:ln>
        </p:spPr>
      </p:pic>
      <p:sp>
        <p:nvSpPr>
          <p:cNvPr id="4" name="TextovéPole 3"/>
          <p:cNvSpPr txBox="1"/>
          <p:nvPr/>
        </p:nvSpPr>
        <p:spPr>
          <a:xfrm>
            <a:off x="3851920" y="3068960"/>
            <a:ext cx="396044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 jiné dosahují výšky několika metrů? Stromovité kapradiny rostou v tropech.</a:t>
            </a:r>
            <a:endParaRPr lang="cs-CZ" dirty="0"/>
          </a:p>
        </p:txBody>
      </p:sp>
      <p:pic>
        <p:nvPicPr>
          <p:cNvPr id="5" name="rg_hi" descr="http://t2.gstatic.com/images?q=tbn:ANd9GcSqVHNGgX4NiwbWnfoAkRuiNv859_kt6_zClV-ma31sWvfjYuvHPA">
            <a:hlinkClick r:id="rId4"/>
          </p:cNvPr>
          <p:cNvPicPr/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4367212"/>
            <a:ext cx="3528392" cy="2230139"/>
          </a:xfrm>
          <a:prstGeom prst="rect">
            <a:avLst/>
          </a:prstGeom>
          <a:noFill/>
          <a:ln>
            <a:noFill/>
          </a:ln>
        </p:spPr>
      </p:pic>
      <p:sp>
        <p:nvSpPr>
          <p:cNvPr id="6" name="TextovéPole 5"/>
          <p:cNvSpPr txBox="1"/>
          <p:nvPr/>
        </p:nvSpPr>
        <p:spPr>
          <a:xfrm>
            <a:off x="755576" y="5013176"/>
            <a:ext cx="288032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stromovité kapradiny z Tasmánie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155757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260648"/>
            <a:ext cx="7024744" cy="745152"/>
          </a:xfrm>
        </p:spPr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dirty="0">
                <a:latin typeface="Arial Narrow" pitchFamily="34" charset="0"/>
              </a:rPr>
              <a:t>http://biomach.wz.cz/botanika_vyssirostliny.htm</a:t>
            </a:r>
            <a:endParaRPr lang="cs-CZ" sz="1800" dirty="0" smtClean="0">
              <a:latin typeface="Arial Narrow" pitchFamily="34" charset="0"/>
            </a:endParaRPr>
          </a:p>
          <a:p>
            <a:r>
              <a:rPr lang="cs-CZ" sz="1800" dirty="0" smtClean="0">
                <a:latin typeface="Arial Narrow" pitchFamily="34" charset="0"/>
              </a:rPr>
              <a:t>J. Jurčák, J Froněk a kol., Přírodopis 7, </a:t>
            </a:r>
            <a:r>
              <a:rPr lang="cs-CZ" sz="1800" dirty="0" err="1" smtClean="0">
                <a:latin typeface="Arial Narrow" pitchFamily="34" charset="0"/>
              </a:rPr>
              <a:t>Prodos</a:t>
            </a:r>
            <a:r>
              <a:rPr lang="cs-CZ" sz="1800" dirty="0" smtClean="0">
                <a:latin typeface="Arial Narrow" pitchFamily="34" charset="0"/>
              </a:rPr>
              <a:t>, Olomouc </a:t>
            </a:r>
            <a:r>
              <a:rPr lang="cs-CZ" sz="1800" dirty="0" smtClean="0">
                <a:latin typeface="Arial Narrow" pitchFamily="34" charset="0"/>
              </a:rPr>
              <a:t>1998</a:t>
            </a:r>
          </a:p>
          <a:p>
            <a:r>
              <a:rPr lang="cs-CZ" sz="1800" dirty="0">
                <a:latin typeface="Arial Narrow" pitchFamily="34" charset="0"/>
              </a:rPr>
              <a:t>http://www.meloidae.com/cs/obrazky/19635</a:t>
            </a:r>
            <a:r>
              <a:rPr lang="cs-CZ" sz="1800" dirty="0" smtClean="0">
                <a:latin typeface="Arial Narrow" pitchFamily="34" charset="0"/>
              </a:rPr>
              <a:t>/</a:t>
            </a:r>
          </a:p>
          <a:p>
            <a:r>
              <a:rPr lang="cs-CZ" sz="1800" dirty="0">
                <a:latin typeface="Arial Narrow" pitchFamily="34" charset="0"/>
              </a:rPr>
              <a:t>http://magicofczech.webnode.cz/jedovate-rostliny-pro-psy-poisonous-plants/</a:t>
            </a:r>
          </a:p>
          <a:p>
            <a:r>
              <a:rPr lang="cs-CZ" sz="1800" dirty="0">
                <a:latin typeface="Arial Narrow" pitchFamily="34" charset="0"/>
              </a:rPr>
              <a:t>http://</a:t>
            </a:r>
            <a:r>
              <a:rPr lang="cs-CZ" sz="1800" dirty="0" smtClean="0">
                <a:latin typeface="Arial Narrow" pitchFamily="34" charset="0"/>
              </a:rPr>
              <a:t>www.fotoflora.cz/gallery.php?akce=galerie_ukaz_interni&amp;galerie_id=8</a:t>
            </a:r>
          </a:p>
          <a:p>
            <a:r>
              <a:rPr lang="cs-CZ" sz="1800" dirty="0">
                <a:latin typeface="Arial Narrow" pitchFamily="34" charset="0"/>
              </a:rPr>
              <a:t>http://</a:t>
            </a:r>
            <a:r>
              <a:rPr lang="cs-CZ" sz="1800" dirty="0" smtClean="0">
                <a:latin typeface="Arial Narrow" pitchFamily="34" charset="0"/>
              </a:rPr>
              <a:t>www.biolib.cz/cz/taxonimage/id4381/krosvet.mimoni.cz/ulohy/54-kapradorosty-5-vytrusnice-a-vytrusy-kapradin </a:t>
            </a:r>
          </a:p>
          <a:p>
            <a:r>
              <a:rPr lang="cs-CZ" sz="1800" dirty="0">
                <a:latin typeface="Arial Narrow" pitchFamily="34" charset="0"/>
              </a:rPr>
              <a:t>http</a:t>
            </a:r>
            <a:r>
              <a:rPr lang="cs-CZ" sz="1800" dirty="0" smtClean="0">
                <a:latin typeface="Arial Narrow" pitchFamily="34" charset="0"/>
              </a:rPr>
              <a:t>://zivotniprostredi.koprivnice.org/gimage.php?idx=541 </a:t>
            </a:r>
          </a:p>
          <a:p>
            <a:r>
              <a:rPr lang="cs-CZ" sz="1800" dirty="0">
                <a:latin typeface="Arial Narrow" pitchFamily="34" charset="0"/>
              </a:rPr>
              <a:t>http://cee.rajce.idnes.cz/1.cast</a:t>
            </a:r>
            <a:r>
              <a:rPr lang="cs-CZ" sz="1800" dirty="0" smtClean="0">
                <a:latin typeface="Arial Narrow" pitchFamily="34" charset="0"/>
              </a:rPr>
              <a:t>/</a:t>
            </a:r>
          </a:p>
          <a:p>
            <a:r>
              <a:rPr lang="cs-CZ" sz="1800" dirty="0">
                <a:latin typeface="Arial Narrow" pitchFamily="34" charset="0"/>
              </a:rPr>
              <a:t>http://</a:t>
            </a:r>
            <a:r>
              <a:rPr lang="cs-CZ" sz="1800" dirty="0" smtClean="0">
                <a:latin typeface="Arial Narrow" pitchFamily="34" charset="0"/>
              </a:rPr>
              <a:t>www.botanickafotogalerie.cz/fotogalerie.php?lng=cz&amp;latName=Blechnum%20spicant&amp;title=Blechnum%20spicant%20%7C%20%C5%BEebrovice%20r%C5%AFznolist%C3%A1&amp;showPhoto_variant=photo_description&amp;show_sp_descr=true&amp;spec_syntax=species&amp;sortby=lat</a:t>
            </a:r>
          </a:p>
          <a:p>
            <a:r>
              <a:rPr lang="cs-CZ" sz="1800" dirty="0">
                <a:latin typeface="Arial Narrow" pitchFamily="34" charset="0"/>
              </a:rPr>
              <a:t>http://www.kvetinymichaela.cz/pokojove-kvetiny/paroznatka/</a:t>
            </a:r>
            <a:endParaRPr lang="cs-CZ" sz="1800" dirty="0">
              <a:latin typeface="Arial Narrow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851522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dirty="0">
                <a:latin typeface="Arial Narrow" pitchFamily="34" charset="0"/>
              </a:rPr>
              <a:t>http://</a:t>
            </a:r>
            <a:r>
              <a:rPr lang="cs-CZ" sz="1800" dirty="0" smtClean="0">
                <a:latin typeface="Arial Narrow" pitchFamily="34" charset="0"/>
              </a:rPr>
              <a:t>rybicky.net/atlasrostlin/salvinia_minima</a:t>
            </a:r>
          </a:p>
          <a:p>
            <a:r>
              <a:rPr lang="cs-CZ" sz="1800" dirty="0">
                <a:latin typeface="Arial Narrow" pitchFamily="34" charset="0"/>
              </a:rPr>
              <a:t>http://</a:t>
            </a:r>
            <a:r>
              <a:rPr lang="cs-CZ" sz="1800" dirty="0" smtClean="0">
                <a:latin typeface="Arial Narrow" pitchFamily="34" charset="0"/>
              </a:rPr>
              <a:t>ivanyazdenka.blog.cz/0910/kapradiny</a:t>
            </a:r>
          </a:p>
          <a:p>
            <a:r>
              <a:rPr lang="cs-CZ" sz="1800" dirty="0">
                <a:latin typeface="Arial Narrow" pitchFamily="34" charset="0"/>
              </a:rPr>
              <a:t>http://</a:t>
            </a:r>
            <a:r>
              <a:rPr lang="cs-CZ" sz="1800" dirty="0" smtClean="0">
                <a:latin typeface="Arial Narrow" pitchFamily="34" charset="0"/>
              </a:rPr>
              <a:t>www.magazinzahrada.cz/rostliny/pestujte-kapradi-i-v-byte.htm</a:t>
            </a:r>
          </a:p>
          <a:p>
            <a:r>
              <a:rPr lang="cs-CZ" sz="1800" dirty="0">
                <a:latin typeface="Arial Narrow" pitchFamily="34" charset="0"/>
              </a:rPr>
              <a:t>http://</a:t>
            </a:r>
            <a:r>
              <a:rPr lang="cs-CZ" sz="1800" dirty="0" smtClean="0">
                <a:latin typeface="Arial Narrow" pitchFamily="34" charset="0"/>
              </a:rPr>
              <a:t>leccos.com/index.php/clanky/nepukalkal</a:t>
            </a:r>
          </a:p>
          <a:p>
            <a:r>
              <a:rPr lang="cs-CZ" sz="1800" dirty="0">
                <a:latin typeface="Arial Narrow" pitchFamily="34" charset="0"/>
              </a:rPr>
              <a:t>http://www.kompas.estranky.cz/fotoalbum/australie_-oceanie-a-antarktida/tasmania-mount-field/tasmania-29-mount-field-np-stromovite-kapradiny.html</a:t>
            </a:r>
          </a:p>
        </p:txBody>
      </p:sp>
    </p:spTree>
    <p:extLst>
      <p:ext uri="{BB962C8B-B14F-4D97-AF65-F5344CB8AC3E}">
        <p14:creationId xmlns:p14="http://schemas.microsoft.com/office/powerpoint/2010/main" val="23721779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247</TotalTime>
  <Words>192</Words>
  <Application>Microsoft Office PowerPoint</Application>
  <PresentationFormat>Předvádění na obrazovce (4:3)</PresentationFormat>
  <Paragraphs>45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Bohatý</vt:lpstr>
      <vt:lpstr>Prezentace aplikace PowerPoint</vt:lpstr>
      <vt:lpstr>Prezentace aplikace PowerPoint</vt:lpstr>
      <vt:lpstr>Životní cyklus kapradiny.</vt:lpstr>
      <vt:lpstr>Prezentace aplikace PowerPoint</vt:lpstr>
      <vt:lpstr>Prezentace aplikace PowerPoint</vt:lpstr>
      <vt:lpstr>Prezentace aplikace PowerPoint</vt:lpstr>
      <vt:lpstr>Prezentace aplikace PowerPoint</vt:lpstr>
      <vt:lpstr>Použité zdroje:</vt:lpstr>
      <vt:lpstr>Prezentace aplikace PowerPoint</vt:lpstr>
    </vt:vector>
  </TitlesOfParts>
  <Company>Osoblaha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STONEK</dc:title>
  <dc:creator>Základní škola</dc:creator>
  <cp:lastModifiedBy>Eliška Jurčicová</cp:lastModifiedBy>
  <cp:revision>28</cp:revision>
  <dcterms:created xsi:type="dcterms:W3CDTF">2011-10-24T11:56:12Z</dcterms:created>
  <dcterms:modified xsi:type="dcterms:W3CDTF">2012-05-24T11:19:41Z</dcterms:modified>
</cp:coreProperties>
</file>