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69" r:id="rId3"/>
    <p:sldId id="270" r:id="rId4"/>
    <p:sldId id="272" r:id="rId5"/>
    <p:sldId id="273" r:id="rId6"/>
    <p:sldId id="274" r:id="rId7"/>
    <p:sldId id="271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72" d="100"/>
          <a:sy n="72" d="100"/>
        </p:scale>
        <p:origin x="-84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1400" baseline="0" smtClean="0"/>
            <a:t>VY_52_INOVACE_11_ROSTLINY  </a:t>
          </a:r>
          <a:r>
            <a:rPr lang="cs-CZ" sz="1400" baseline="0" dirty="0" smtClean="0"/>
            <a:t>A  ŽIVOČICHOVÉ  KOLEM  NÁS.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Osoblaha, </a:t>
          </a:r>
          <a:r>
            <a:rPr lang="cs-CZ" sz="2000" smtClean="0"/>
            <a:t>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Eliška </a:t>
          </a:r>
          <a:r>
            <a:rPr lang="cs-CZ" sz="2000" dirty="0" err="1" smtClean="0"/>
            <a:t>Jurčicová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smtClean="0"/>
            <a:t>TÉMA</a:t>
          </a:r>
          <a:r>
            <a:rPr lang="cs-CZ" sz="2000" dirty="0" smtClean="0"/>
            <a:t>: Vyšší rostliny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CZ.1.07/1.4.00/21.0816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 custLinFactNeighborX="1020" custLinFactNeighborY="1213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7171F47-9B08-4A51-A664-1A7A1FB2D6B6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03A2A4F-B535-47D9-95FE-60EC512F3E6F}" type="presOf" srcId="{B651F6E3-6281-48DB-9319-2AEAFDAE7572}" destId="{619D679B-A015-4ECF-8348-D1034C574F40}" srcOrd="0" destOrd="0" presId="urn:microsoft.com/office/officeart/2005/8/layout/target3"/>
    <dgm:cxn modelId="{91439A8B-C6DF-4342-B5CE-E1D808A74538}" type="presOf" srcId="{B651F6E3-6281-48DB-9319-2AEAFDAE7572}" destId="{6BB5E863-4638-4E1D-BFDE-399D028AC4ED}" srcOrd="1" destOrd="0" presId="urn:microsoft.com/office/officeart/2005/8/layout/target3"/>
    <dgm:cxn modelId="{45A088F5-8E42-40D1-8A5A-67C91A99A820}" type="presOf" srcId="{D8197B8C-B260-4A16-BDF4-0947B075E274}" destId="{5A5FFA88-C948-4069-8E93-59FA12366E83}" srcOrd="1" destOrd="0" presId="urn:microsoft.com/office/officeart/2005/8/layout/target3"/>
    <dgm:cxn modelId="{1E98213E-1C28-4246-AE78-26B963A58B73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884BF6E-65EF-4CA8-AF18-5E9E0BCF5A70}" type="presOf" srcId="{D1B46980-6531-4606-95E6-44980827E919}" destId="{6140AFEC-043D-4C43-A2F9-D0F5331DF3A3}" srcOrd="0" destOrd="0" presId="urn:microsoft.com/office/officeart/2005/8/layout/target3"/>
    <dgm:cxn modelId="{D9D7386C-5A99-41F7-8D1E-6543D0FD358A}" type="presOf" srcId="{4C35D32F-0EAB-4CD7-82EE-45574DC2A586}" destId="{890E4F0B-2866-4A3F-A3C7-2A14B1797930}" srcOrd="1" destOrd="0" presId="urn:microsoft.com/office/officeart/2005/8/layout/target3"/>
    <dgm:cxn modelId="{9C6DC340-2715-4191-A053-D9FDCCDA1B30}" type="presOf" srcId="{D1D4F407-5343-4D3F-B5B9-D407B03CAEB4}" destId="{AED2198E-93D5-4001-81B4-73124B309672}" srcOrd="1" destOrd="0" presId="urn:microsoft.com/office/officeart/2005/8/layout/target3"/>
    <dgm:cxn modelId="{F8D9F681-C0D7-4D49-87FA-FE1B66A7F849}" type="presOf" srcId="{D1D4F407-5343-4D3F-B5B9-D407B03CAEB4}" destId="{D005CE8C-CC26-4C3E-AC11-E15060ECD759}" srcOrd="0" destOrd="0" presId="urn:microsoft.com/office/officeart/2005/8/layout/target3"/>
    <dgm:cxn modelId="{9D18332D-6488-4F78-9762-F1F740C3F75C}" type="presOf" srcId="{D1B46980-6531-4606-95E6-44980827E919}" destId="{2BE915AB-18AA-4053-B92C-3BFC9ED204BB}" srcOrd="1" destOrd="0" presId="urn:microsoft.com/office/officeart/2005/8/layout/target3"/>
    <dgm:cxn modelId="{D4DA8537-229F-488B-8A69-A8E4D41BDA5E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003F77C-AEC8-4857-BE0C-5B7E6A7F5B17}" type="presParOf" srcId="{333A1088-737F-45CB-B68E-254E46348037}" destId="{F5ABB229-8D3B-4694-996A-96F23CF14429}" srcOrd="0" destOrd="0" presId="urn:microsoft.com/office/officeart/2005/8/layout/target3"/>
    <dgm:cxn modelId="{DAB75B32-02D9-4A3F-8D75-1E506079DB2F}" type="presParOf" srcId="{333A1088-737F-45CB-B68E-254E46348037}" destId="{F41139FD-01EE-4571-8B17-4FB00FC51163}" srcOrd="1" destOrd="0" presId="urn:microsoft.com/office/officeart/2005/8/layout/target3"/>
    <dgm:cxn modelId="{4184817E-413D-424F-AF24-70E34D260FE3}" type="presParOf" srcId="{333A1088-737F-45CB-B68E-254E46348037}" destId="{D005CE8C-CC26-4C3E-AC11-E15060ECD759}" srcOrd="2" destOrd="0" presId="urn:microsoft.com/office/officeart/2005/8/layout/target3"/>
    <dgm:cxn modelId="{2DD0F195-4D5A-4DDE-BEFE-AB1813639E0B}" type="presParOf" srcId="{333A1088-737F-45CB-B68E-254E46348037}" destId="{2C702D82-9B77-49B7-9568-BB8EB47C3372}" srcOrd="3" destOrd="0" presId="urn:microsoft.com/office/officeart/2005/8/layout/target3"/>
    <dgm:cxn modelId="{54DD4268-5D5A-4AA0-845B-A8CA461B8DFC}" type="presParOf" srcId="{333A1088-737F-45CB-B68E-254E46348037}" destId="{A52A0455-90FF-4808-ABD0-F02540D31D5A}" srcOrd="4" destOrd="0" presId="urn:microsoft.com/office/officeart/2005/8/layout/target3"/>
    <dgm:cxn modelId="{2C4BE0A6-0982-4702-B741-E860DF52826C}" type="presParOf" srcId="{333A1088-737F-45CB-B68E-254E46348037}" destId="{6140AFEC-043D-4C43-A2F9-D0F5331DF3A3}" srcOrd="5" destOrd="0" presId="urn:microsoft.com/office/officeart/2005/8/layout/target3"/>
    <dgm:cxn modelId="{E2F87A0D-61C5-4500-9137-48B1F0EE3392}" type="presParOf" srcId="{333A1088-737F-45CB-B68E-254E46348037}" destId="{9358AC05-5D7D-4327-9F80-1AD486AEA664}" srcOrd="6" destOrd="0" presId="urn:microsoft.com/office/officeart/2005/8/layout/target3"/>
    <dgm:cxn modelId="{B74E5EBD-407F-4A71-A0ED-1E7E9E11C3DE}" type="presParOf" srcId="{333A1088-737F-45CB-B68E-254E46348037}" destId="{313FC574-E1CD-4FB4-B054-0B805CE0447D}" srcOrd="7" destOrd="0" presId="urn:microsoft.com/office/officeart/2005/8/layout/target3"/>
    <dgm:cxn modelId="{A51129FB-04A5-49F8-82F1-611B9A0D5DA2}" type="presParOf" srcId="{333A1088-737F-45CB-B68E-254E46348037}" destId="{619D679B-A015-4ECF-8348-D1034C574F40}" srcOrd="8" destOrd="0" presId="urn:microsoft.com/office/officeart/2005/8/layout/target3"/>
    <dgm:cxn modelId="{E871A076-DC3B-4388-BB86-08C1CAC1EB4E}" type="presParOf" srcId="{333A1088-737F-45CB-B68E-254E46348037}" destId="{322283A8-4A27-4CDA-BAE3-F381106A9174}" srcOrd="9" destOrd="0" presId="urn:microsoft.com/office/officeart/2005/8/layout/target3"/>
    <dgm:cxn modelId="{5BFB0D0E-C99E-441F-8B6E-9CB30ED66BBE}" type="presParOf" srcId="{333A1088-737F-45CB-B68E-254E46348037}" destId="{FFC9F71D-1B4F-4AD9-A4A6-86ADEFC8AF5C}" srcOrd="10" destOrd="0" presId="urn:microsoft.com/office/officeart/2005/8/layout/target3"/>
    <dgm:cxn modelId="{9613CCEF-7226-4044-AD1F-C3B1CAB1E923}" type="presParOf" srcId="{333A1088-737F-45CB-B68E-254E46348037}" destId="{25B08C86-7E15-44DC-BE7F-FFB55DD49D12}" srcOrd="11" destOrd="0" presId="urn:microsoft.com/office/officeart/2005/8/layout/target3"/>
    <dgm:cxn modelId="{1D73EFCE-5CBA-486C-9466-8B76BD3C7CDE}" type="presParOf" srcId="{333A1088-737F-45CB-B68E-254E46348037}" destId="{76644BE8-9D7C-4C09-B250-3D10AF48CBB7}" srcOrd="12" destOrd="0" presId="urn:microsoft.com/office/officeart/2005/8/layout/target3"/>
    <dgm:cxn modelId="{3B25D366-B6AC-44BA-8727-C73DE2711A93}" type="presParOf" srcId="{333A1088-737F-45CB-B68E-254E46348037}" destId="{EE85B701-7295-41C0-BA7A-34D3756A2AE6}" srcOrd="13" destOrd="0" presId="urn:microsoft.com/office/officeart/2005/8/layout/target3"/>
    <dgm:cxn modelId="{7DE94B8E-9C9E-4157-8C83-A2E31FF904EE}" type="presParOf" srcId="{333A1088-737F-45CB-B68E-254E46348037}" destId="{8BEBB6EC-1DAA-4CAC-8A25-BC0FCBD5DBD5}" srcOrd="14" destOrd="0" presId="urn:microsoft.com/office/officeart/2005/8/layout/target3"/>
    <dgm:cxn modelId="{FBC388B2-5FBD-4E44-BE54-988C3ECE040D}" type="presParOf" srcId="{333A1088-737F-45CB-B68E-254E46348037}" destId="{AED2198E-93D5-4001-81B4-73124B309672}" srcOrd="15" destOrd="0" presId="urn:microsoft.com/office/officeart/2005/8/layout/target3"/>
    <dgm:cxn modelId="{48FD75AE-1A12-4D5D-B8DF-8938299928FD}" type="presParOf" srcId="{333A1088-737F-45CB-B68E-254E46348037}" destId="{2BE915AB-18AA-4053-B92C-3BFC9ED204BB}" srcOrd="16" destOrd="0" presId="urn:microsoft.com/office/officeart/2005/8/layout/target3"/>
    <dgm:cxn modelId="{1B5E6D6D-705E-4B6D-A898-172FD40E051E}" type="presParOf" srcId="{333A1088-737F-45CB-B68E-254E46348037}" destId="{6BB5E863-4638-4E1D-BFDE-399D028AC4ED}" srcOrd="17" destOrd="0" presId="urn:microsoft.com/office/officeart/2005/8/layout/target3"/>
    <dgm:cxn modelId="{EBAA9B00-D181-444A-BB81-01CE4C6E7F6E}" type="presParOf" srcId="{333A1088-737F-45CB-B68E-254E46348037}" destId="{5A5FFA88-C948-4069-8E93-59FA12366E83}" srcOrd="18" destOrd="0" presId="urn:microsoft.com/office/officeart/2005/8/layout/target3"/>
    <dgm:cxn modelId="{7F9926EF-41CD-47C1-AF3B-0E806990917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Osoblaha, </a:t>
          </a:r>
          <a:r>
            <a:rPr lang="cs-CZ" sz="2000" kern="1200" smtClean="0"/>
            <a:t>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88039" y="432048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Eliška </a:t>
          </a:r>
          <a:r>
            <a:rPr lang="cs-CZ" sz="2000" kern="1200" dirty="0" err="1" smtClean="0"/>
            <a:t>Jurčicová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1400" kern="1200" baseline="0" smtClean="0"/>
            <a:t>VY_52_INOVACE_11_ROSTLINY  </a:t>
          </a:r>
          <a:r>
            <a:rPr lang="cs-CZ" sz="1400" kern="1200" baseline="0" dirty="0" smtClean="0"/>
            <a:t>A  ŽIVOČICHOVÉ  KOLEM  NÁS.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TÉMA</a:t>
          </a:r>
          <a:r>
            <a:rPr lang="cs-CZ" sz="2000" kern="1200" dirty="0" smtClean="0"/>
            <a:t>: Vyšší rostliny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CZ.1.07/1.4.00/21.0816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1169A856-4231-4156-B3CA-689B9891CFA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840C9F7F-B60F-4DA5-9CC4-E0967ACF4CC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ED46E8-AAE6-4007-B71D-4BA72983C36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FD65D0-A275-41A5-8538-093C58BBEFF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FDA61477-4BDC-45E5-8A8C-616F7C69F7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A475C-CB9B-46DB-A745-046C975D7BA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D90F23-7EC7-44B1-B9C3-364C2D8BF65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C9FBB1-95E6-4A90-B61E-A5BC58F395B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7F3F29-B522-4629-BA4A-19E5FE32A6B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529F86-8D1B-4149-A8BB-21A7518DA5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7D2B4B-049A-4A68-848C-DC6709B9EB1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11FFEB6-649D-4994-BB33-97761189693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imgres?q=jelen%C3%AD+jazyk&amp;hl=cs&amp;sa=X&amp;rlz=1T4ADRA_csCZ436CZ454&amp;biw=1024&amp;bih=554&amp;tbm=isch&amp;prmd=imvns&amp;tbnid=wO5Fcoi8IlMucM:&amp;imgrefurl=http://www.zahrada-zizka.cz/index.php?sekce=nabidka&amp;id=4&amp;id_podsekce=0&amp;pismeno=P&amp;lang=lat&amp;docid=VdfnkiGZQFPSjM&amp;imgurl=http://www.zahrada-zizka.cz/obr/Phyllitisscolopendrium%20.JPG&amp;w=600&amp;h=540&amp;ei=eWzDT4f8NMjTsgaS-eS4Cg&amp;zoom=1&amp;iact=hc&amp;vpx=519&amp;vpy=207&amp;dur=2297&amp;hovh=213&amp;hovw=237&amp;tx=115&amp;ty=173&amp;sig=102032948630475102088&amp;page=2&amp;tbnh=159&amp;tbnw=198&amp;start=10&amp;ndsp=13&amp;ved=1t:429,r:2,s:10,i:112" TargetMode="External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2" Type="http://schemas.openxmlformats.org/officeDocument/2006/relationships/hyperlink" Target="http://www.google.cz/imgres?q=hasivka+orli%C4%8D%C3%AD&amp;hl=cs&amp;rlz=1T4ADRA_csCZ436CZ454&amp;biw=1024&amp;bih=554&amp;tbm=isch&amp;tbnid=Fb52BJPrbYqc2M:&amp;imgrefurl=http://www.wmap.cz/opk/vmp/ros/ros14549.htm&amp;docid=BwJcR1ULOGg3JM&amp;imgurl=http://www.wmap.cz/opk/vmp/images/ros/jpg/hasivka_orlici_20.jpg&amp;w=1024&amp;h=768&amp;ei=frxQT--8OKGg4gSK0dTHDQ&amp;zoom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imgres?q=papratka+sami%C4%8D%C3%AD&amp;hl=cs&amp;sa=X&amp;rlz=1T4ADRA_csCZ436CZ454&amp;biw=1024&amp;bih=554&amp;tbm=isch&amp;prmd=imvns&amp;tbnid=W1ZVBFzbrxv8kM:&amp;imgrefurl=http://www.mimibazar.cz/bazar.php/foto.php?id=48571210&amp;docid=syfmzA__SE8TWM&amp;itg=1&amp;imgurl=http://i.mimibazar.cz/h/bc/2/110923/21/b48571210.jpg&amp;w=480&amp;h=640&amp;ei=XGvDT9raKsTYsgbd2PzvCg&amp;zoom=1&amp;iact=hc&amp;vpx=340&amp;vpy=104&amp;dur=156&amp;hovh=259&amp;hovw=194&amp;tx=86&amp;ty=151&amp;sig=102032948630475102088&amp;page=4&amp;tbnh=161&amp;tbnw=126&amp;start=43&amp;ndsp=12&amp;ved=1t:429,r:9,s:43,i:189" TargetMode="External"/><Relationship Id="rId5" Type="http://schemas.openxmlformats.org/officeDocument/2006/relationships/image" Target="../media/image5.jpeg"/><Relationship Id="rId4" Type="http://schemas.openxmlformats.org/officeDocument/2006/relationships/hyperlink" Target="http://www.google.cz/imgres?q=kapra%C4%8F+samec&amp;hl=cs&amp;sa=X&amp;rlz=1T4ADRA_csCZ436CZ454&amp;biw=1024&amp;bih=554&amp;tbm=isch&amp;prmd=imvns&amp;tbnid=bxFMv3wY2OmGXM:&amp;imgrefurl=http://www.meloidae.com/cs/obrazky/19635/&amp;docid=XxZp657Rh1AufM&amp;imgurl=http://www.meloidae.com/data/rostliny-00009/kaprad%20013.jpg&amp;w=680&amp;h=510&amp;ei=qhy-T4-gPM7bsga_4KDQDQ&amp;zoom=1" TargetMode="External"/><Relationship Id="rId9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8.jpeg"/><Relationship Id="rId7" Type="http://schemas.openxmlformats.org/officeDocument/2006/relationships/hyperlink" Target="http://www.google.cz/imgres?q=nepukalka+plovouc%C3%AD&amp;hl=cs&amp;rlz=1T4ADRA_csCZ436CZ454&amp;biw=1024&amp;bih=554&amp;tbm=isch&amp;tbnid=Le-JT2eTsJVypM:&amp;imgrefurl=http://akvapedie.cz/foto_419/&amp;docid=XMm17zvdUKODWM&amp;itg=1&amp;imgurl=http://akvapedie.cz/galery_foto/419.jpeg&amp;w=640&amp;h=480&amp;ei=rcNQT_DYBsnF0QXvgcnMCw&amp;zoom=1" TargetMode="External"/><Relationship Id="rId2" Type="http://schemas.openxmlformats.org/officeDocument/2006/relationships/hyperlink" Target="http://www.google.cz/imgres?q=p%C3%A9rovn%C3%ADk+p%C5%A1tros%C3%AD&amp;hl=cs&amp;rlz=1T4ADRA_csCZ436CZ454&amp;biw=1024&amp;bih=554&amp;tbm=isch&amp;tbnid=tzGhcHGLS7stcM:&amp;imgrefurl=http://botanika.wendys.cz/kytky/foto.php?620:&amp;docid=kbEX41Q0QaySyM&amp;imgurl=http://botanika.wendys.cz/foto/O620.jpg&amp;w=600&amp;h=800&amp;ei=br9QT_72IKOA0AXpzLDpCw&amp;zoom=1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hyperlink" Target="http://www.google.cz/imgres?q=slezin%C3%ADk+%C4%8Derven%C3%BD&amp;hl=cs&amp;rlz=1T4ADRA_csCZ436CZ454&amp;biw=1024&amp;bih=554&amp;tbm=isch&amp;tbnid=HuruIPpJ0tPZUM:&amp;imgrefurl=http://zivotniprostredi.koprivnice.org/gimage.php?idx=575&amp;docid=Myh3pweQpT3nIM&amp;imgurl=http://zivotniprostredi.koprivnice.org/image.php?au=&amp;idx=575&amp;di=1&amp;sh=&amp;mw=&amp;mh=&amp;w=719&amp;h=548&amp;ei=7L9QT7SmLuOx0QXHxonZCw&amp;zoom=1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87615445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4989513"/>
            <a:ext cx="540702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1043608" y="3716338"/>
            <a:ext cx="727330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cs-CZ" smtClean="0"/>
              <a:t>Kapradiny-pracovní list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2948707"/>
              </p:ext>
            </p:extLst>
          </p:nvPr>
        </p:nvGraphicFramePr>
        <p:xfrm>
          <a:off x="1547813" y="1412875"/>
          <a:ext cx="6096000" cy="27543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vytvoření projektu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 listopad 2011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6.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201222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Popis prezentace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Pracovní list na zopakování a procvičení znalostí o kapradinách s využitím </a:t>
                      </a:r>
                      <a:r>
                        <a:rPr lang="cs-CZ" sz="1800" smtClean="0"/>
                        <a:t>obrazového materiálu.</a:t>
                      </a:r>
                      <a:endParaRPr lang="cs-CZ" sz="1800" dirty="0"/>
                    </a:p>
                  </a:txBody>
                  <a:tcPr marT="45745" marB="45745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476672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Do vět doplň slova z nabídky:</a:t>
            </a:r>
          </a:p>
          <a:p>
            <a:endParaRPr lang="cs-CZ" dirty="0" smtClean="0"/>
          </a:p>
          <a:p>
            <a:r>
              <a:rPr lang="cs-CZ" dirty="0" smtClean="0"/>
              <a:t>Kapradiny jsou</a:t>
            </a:r>
            <a:endParaRPr lang="cs-CZ" dirty="0"/>
          </a:p>
        </p:txBody>
      </p:sp>
      <p:sp>
        <p:nvSpPr>
          <p:cNvPr id="6" name="Obláček 5"/>
          <p:cNvSpPr/>
          <p:nvPr/>
        </p:nvSpPr>
        <p:spPr>
          <a:xfrm>
            <a:off x="2411760" y="1076836"/>
            <a:ext cx="2304256" cy="69598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2663788" y="1224771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nejdokonalejší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60032" y="1224771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kapraďorosty, existují   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3528" y="1988840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   </a:t>
            </a:r>
            <a:endParaRPr lang="cs-CZ" dirty="0"/>
          </a:p>
        </p:txBody>
      </p:sp>
      <p:sp>
        <p:nvSpPr>
          <p:cNvPr id="10" name="Obláček 9"/>
          <p:cNvSpPr/>
          <p:nvPr/>
        </p:nvSpPr>
        <p:spPr>
          <a:xfrm>
            <a:off x="7740352" y="1224771"/>
            <a:ext cx="1224136" cy="54804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7812360" y="1298738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bylinné</a:t>
            </a:r>
            <a:endParaRPr lang="cs-CZ" sz="2000" dirty="0"/>
          </a:p>
        </p:txBody>
      </p:sp>
      <p:sp>
        <p:nvSpPr>
          <p:cNvPr id="12" name="Obláček 11"/>
          <p:cNvSpPr/>
          <p:nvPr/>
        </p:nvSpPr>
        <p:spPr>
          <a:xfrm>
            <a:off x="683568" y="1988840"/>
            <a:ext cx="1728192" cy="65182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899592" y="2114699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stromovité 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55776" y="2004810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druhy, mají dobře vyvinuté </a:t>
            </a:r>
            <a:endParaRPr lang="cs-CZ" dirty="0"/>
          </a:p>
        </p:txBody>
      </p:sp>
      <p:sp>
        <p:nvSpPr>
          <p:cNvPr id="16" name="Obláček 15"/>
          <p:cNvSpPr/>
          <p:nvPr/>
        </p:nvSpPr>
        <p:spPr>
          <a:xfrm>
            <a:off x="6012160" y="1967902"/>
            <a:ext cx="1368152" cy="6126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6290668" y="2043393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listy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195574" y="2053144"/>
            <a:ext cx="1763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, rozmnožují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23528" y="2944395"/>
            <a:ext cx="4140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se</a:t>
            </a:r>
            <a:endParaRPr lang="cs-CZ" dirty="0"/>
          </a:p>
        </p:txBody>
      </p:sp>
      <p:sp>
        <p:nvSpPr>
          <p:cNvPr id="20" name="Obláček 19"/>
          <p:cNvSpPr/>
          <p:nvPr/>
        </p:nvSpPr>
        <p:spPr>
          <a:xfrm>
            <a:off x="899592" y="2910513"/>
            <a:ext cx="1494166" cy="6126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1115616" y="2985169"/>
            <a:ext cx="12781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výtrusy</a:t>
            </a:r>
            <a:endParaRPr lang="cs-CZ" sz="2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376104" y="2928017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, které opadávají z</a:t>
            </a:r>
            <a:endParaRPr lang="cs-CZ" dirty="0"/>
          </a:p>
        </p:txBody>
      </p:sp>
      <p:sp>
        <p:nvSpPr>
          <p:cNvPr id="23" name="Obláček 22"/>
          <p:cNvSpPr/>
          <p:nvPr/>
        </p:nvSpPr>
        <p:spPr>
          <a:xfrm>
            <a:off x="4860032" y="2850863"/>
            <a:ext cx="1656184" cy="731947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4947066" y="2944395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výtrusných</a:t>
            </a:r>
            <a:endParaRPr lang="cs-CZ" sz="20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694087" y="2929424"/>
            <a:ext cx="2447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kupek uložených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95536" y="3798836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 spodní straně listů. Z výtrusů kapradin vyklíčí </a:t>
            </a:r>
            <a:r>
              <a:rPr lang="cs-CZ" dirty="0" err="1" smtClean="0"/>
              <a:t>prokel</a:t>
            </a:r>
            <a:endParaRPr lang="cs-CZ" dirty="0"/>
          </a:p>
        </p:txBody>
      </p:sp>
      <p:sp>
        <p:nvSpPr>
          <p:cNvPr id="27" name="Obláček 26"/>
          <p:cNvSpPr/>
          <p:nvPr/>
        </p:nvSpPr>
        <p:spPr>
          <a:xfrm>
            <a:off x="7380312" y="3653897"/>
            <a:ext cx="1578950" cy="71249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7596336" y="3810091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srdčitého</a:t>
            </a:r>
            <a:endParaRPr lang="cs-CZ" sz="2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86012" y="4479503"/>
            <a:ext cx="6372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tvaru. Naše nejběžnější kapradina je </a:t>
            </a:r>
            <a:endParaRPr lang="cs-CZ" dirty="0"/>
          </a:p>
        </p:txBody>
      </p:sp>
      <p:sp>
        <p:nvSpPr>
          <p:cNvPr id="30" name="Obláček 29"/>
          <p:cNvSpPr/>
          <p:nvPr/>
        </p:nvSpPr>
        <p:spPr>
          <a:xfrm>
            <a:off x="5011633" y="4386299"/>
            <a:ext cx="2232248" cy="64807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5197178" y="4510280"/>
            <a:ext cx="17906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kapraď samec.</a:t>
            </a:r>
            <a:endParaRPr lang="cs-CZ" sz="2000" dirty="0"/>
          </a:p>
        </p:txBody>
      </p:sp>
      <p:sp>
        <p:nvSpPr>
          <p:cNvPr id="33" name="Obláček 32"/>
          <p:cNvSpPr/>
          <p:nvPr/>
        </p:nvSpPr>
        <p:spPr>
          <a:xfrm>
            <a:off x="1256453" y="5162681"/>
            <a:ext cx="1170130" cy="6126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1256453" y="5268950"/>
            <a:ext cx="10621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vytrvalé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2411760" y="5238172"/>
            <a:ext cx="3837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byliny, v tropech rostou </a:t>
            </a:r>
            <a:endParaRPr lang="cs-CZ" dirty="0"/>
          </a:p>
        </p:txBody>
      </p:sp>
      <p:sp>
        <p:nvSpPr>
          <p:cNvPr id="36" name="Obláček 35"/>
          <p:cNvSpPr/>
          <p:nvPr/>
        </p:nvSpPr>
        <p:spPr>
          <a:xfrm>
            <a:off x="5540100" y="5165103"/>
            <a:ext cx="1418240" cy="6126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extovéPole 36"/>
          <p:cNvSpPr txBox="1"/>
          <p:nvPr/>
        </p:nvSpPr>
        <p:spPr>
          <a:xfrm>
            <a:off x="5636150" y="5271372"/>
            <a:ext cx="13629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stromovité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987854" y="5207395"/>
            <a:ext cx="1420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druhy.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380312" y="4510038"/>
            <a:ext cx="1578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Kapradiny</a:t>
            </a: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95536" y="3423065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323528" y="5271372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jsou</a:t>
            </a:r>
            <a:endParaRPr lang="cs-CZ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395536" y="6021288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kapraď samec, nejdokonalejší, výtrusných, stromovité, listy, bylinné, vytrvalé, výtrusy, stromovité, srdčitého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923321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3" grpId="0"/>
      <p:bldP spid="17" grpId="0"/>
      <p:bldP spid="21" grpId="0"/>
      <p:bldP spid="24" grpId="0"/>
      <p:bldP spid="28" grpId="0"/>
      <p:bldP spid="31" grpId="0"/>
      <p:bldP spid="34" grpId="0"/>
      <p:bldP spid="3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83768" y="83671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Doplň zástupce kapradin.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628800"/>
            <a:ext cx="878497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smtClean="0"/>
              <a:t>_ </a:t>
            </a:r>
            <a:r>
              <a:rPr lang="cs-CZ" dirty="0" smtClean="0"/>
              <a:t>_ _ _ A _             S _ _ _ _           _ É R _ _ N Í _       P Š _ _ _ S Í    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H _ _ I _ _ A         O _ _ I Č _        _ L E Z _ _ Í _        Č _ _ V _ _ Ý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_ A P _ _ _ K A     S _ M _ _ Í       _ _ R O Ž _ _ T K A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J _ L E N _            J A _ _ _           N _ P _ K _ L _ _    P _ O _ O _ C Í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695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g_hi" descr="http://t2.gstatic.com/images?q=tbn:ANd9GcT-csx2WqzS2IO_VzEfyqj74GCoCjIO1Jn7Y1Lc5akx7NqdOKzU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692696"/>
            <a:ext cx="3744416" cy="252028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3"/>
          <p:cNvSpPr txBox="1"/>
          <p:nvPr/>
        </p:nvSpPr>
        <p:spPr>
          <a:xfrm>
            <a:off x="1130613" y="3212976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kapraď samec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36205" y="3225194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hasivka orličí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02621" y="6237312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papratka samičí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692189" y="6245390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jelení jazyk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966817" y="101823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Doplnili jste správně?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11" name="obrázek 1" descr="http://t0.gstatic.com/images?q=tbn:ANd9GcQUFUEYoJNhwUG24-YXbp2TP26PPWko9fqhDqVZMd6X5QVm67tN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3672408" cy="2520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rg_hi" descr="http://t1.gstatic.com/images?q=tbn:ANd9GcQ-Pc31f7-SL0kmg87LGeC_eqIeYgcMHAMiWoFvMAzczuErb_e7Ow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74641"/>
            <a:ext cx="3672408" cy="2466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rg_hi" descr="http://t1.gstatic.com/images?q=tbn:ANd9GcTEunY8-Uw0e5YHRaRG4htRmaBiz16xJN1lmpcqkIuqKTqHYmquzw">
            <a:hlinkClick r:id="rId8"/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86859"/>
            <a:ext cx="3653057" cy="24547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3486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g_hi" descr="http://t1.gstatic.com/images?q=tbn:ANd9GcRVptcGKUZd5LECHQn7sNvOTaKdyvGxGNm3Z-cIJ5CAdxNtZBOT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66" y="404664"/>
            <a:ext cx="3696986" cy="28803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971600" y="3356073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pérovník pštrosí</a:t>
            </a:r>
            <a:endParaRPr lang="cs-CZ" dirty="0"/>
          </a:p>
        </p:txBody>
      </p:sp>
      <p:pic>
        <p:nvPicPr>
          <p:cNvPr id="4" name="rg_hi" descr="http://t2.gstatic.com/images?q=tbn:ANd9GcSAeo1BlfcEXNvZmvOyxmgVLILO6unhQfxFV1b2wfiO_XpXTIeQ_w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4664"/>
            <a:ext cx="3744416" cy="288032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5508104" y="3356072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sleziník červený</a:t>
            </a:r>
            <a:endParaRPr lang="cs-CZ" dirty="0"/>
          </a:p>
        </p:txBody>
      </p:sp>
      <p:pic>
        <p:nvPicPr>
          <p:cNvPr id="11" name="il_fi" descr="http://www.kvetinymichaela.cz/obrazky/kvetinarstvi/055-dscf1021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59" y="3817739"/>
            <a:ext cx="3685793" cy="2347566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ovéPole 11"/>
          <p:cNvSpPr txBox="1"/>
          <p:nvPr/>
        </p:nvSpPr>
        <p:spPr>
          <a:xfrm>
            <a:off x="1403648" y="6241658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parožnatka</a:t>
            </a:r>
            <a:endParaRPr lang="cs-CZ" dirty="0"/>
          </a:p>
        </p:txBody>
      </p:sp>
      <p:pic>
        <p:nvPicPr>
          <p:cNvPr id="13" name="rg_hi" descr="http://t1.gstatic.com/images?q=tbn:ANd9GcQstfpq7O01uhft1CZFeEebgTCTEfGPxWjfzoFWQzgkqhwNsaDdng">
            <a:hlinkClick r:id="rId7"/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817739"/>
            <a:ext cx="3744416" cy="2347566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ovéPole 13"/>
          <p:cNvSpPr txBox="1"/>
          <p:nvPr/>
        </p:nvSpPr>
        <p:spPr>
          <a:xfrm>
            <a:off x="5364088" y="6237312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nepukalka plovoucí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3494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2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1052736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astellar" pitchFamily="18" charset="0"/>
              </a:rPr>
              <a:t>POUŽITÉ ZDROJE:</a:t>
            </a:r>
            <a:endParaRPr lang="cs-CZ" sz="2800" dirty="0">
              <a:latin typeface="Castellar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2276872"/>
            <a:ext cx="799288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800" dirty="0" smtClean="0">
                <a:latin typeface="Arial Narrow" pitchFamily="34" charset="0"/>
              </a:rPr>
              <a:t>http://www.meloidae.com/cs/obrazky/19635/</a:t>
            </a:r>
          </a:p>
          <a:p>
            <a:r>
              <a:rPr lang="cs-CZ" sz="1800" dirty="0">
                <a:latin typeface="Arial Narrow" pitchFamily="34" charset="0"/>
              </a:rPr>
              <a:t>http://</a:t>
            </a:r>
            <a:r>
              <a:rPr lang="cs-CZ" sz="1800" dirty="0" smtClean="0">
                <a:latin typeface="Arial Narrow" pitchFamily="34" charset="0"/>
              </a:rPr>
              <a:t>www.wmap.cz/opk/vmp/ros/ros14549.htm</a:t>
            </a:r>
          </a:p>
          <a:p>
            <a:r>
              <a:rPr lang="cs-CZ" sz="1800" dirty="0">
                <a:latin typeface="Arial Narrow" pitchFamily="34" charset="0"/>
              </a:rPr>
              <a:t>http://www.mimibazar.cz/bazar.php/foto.php?id=48571210</a:t>
            </a:r>
            <a:endParaRPr lang="cs-CZ" sz="1800" dirty="0" smtClean="0">
              <a:latin typeface="Arial Narrow" pitchFamily="34" charset="0"/>
            </a:endParaRPr>
          </a:p>
          <a:p>
            <a:r>
              <a:rPr lang="cs-CZ" sz="1800" dirty="0">
                <a:latin typeface="Arial Narrow" pitchFamily="34" charset="0"/>
              </a:rPr>
              <a:t>http://www.zahrada-zizka.cz/index.php?sekce=nabidka&amp;id=4&amp;id_podsekce=0&amp;pismeno=P&amp;lang=lat</a:t>
            </a:r>
            <a:endParaRPr lang="cs-CZ" sz="1800" dirty="0" smtClean="0">
              <a:latin typeface="Arial Narrow" pitchFamily="34" charset="0"/>
            </a:endParaRPr>
          </a:p>
          <a:p>
            <a:r>
              <a:rPr lang="cs-CZ" sz="1800" dirty="0">
                <a:latin typeface="Arial Narrow" pitchFamily="34" charset="0"/>
              </a:rPr>
              <a:t>http://botanika.wendys.cz/kytky/foto.php?620</a:t>
            </a:r>
            <a:r>
              <a:rPr lang="cs-CZ" sz="1800" dirty="0" smtClean="0">
                <a:latin typeface="Arial Narrow" pitchFamily="34" charset="0"/>
              </a:rPr>
              <a:t>:</a:t>
            </a:r>
          </a:p>
          <a:p>
            <a:r>
              <a:rPr lang="cs-CZ" sz="1800" dirty="0">
                <a:latin typeface="Arial Narrow" pitchFamily="34" charset="0"/>
              </a:rPr>
              <a:t>http://</a:t>
            </a:r>
            <a:r>
              <a:rPr lang="cs-CZ" sz="1800" dirty="0" smtClean="0">
                <a:latin typeface="Arial Narrow" pitchFamily="34" charset="0"/>
              </a:rPr>
              <a:t>zivotniprostredi.koprivnice.org/index.php?art=207</a:t>
            </a:r>
          </a:p>
          <a:p>
            <a:r>
              <a:rPr lang="cs-CZ" sz="1800" dirty="0">
                <a:latin typeface="Arial Narrow" pitchFamily="34" charset="0"/>
              </a:rPr>
              <a:t>http://www.kvetinymichaela.cz/pokojove-kvetiny/paroznatka</a:t>
            </a:r>
            <a:r>
              <a:rPr lang="cs-CZ" sz="1800" dirty="0" smtClean="0">
                <a:latin typeface="Arial Narrow" pitchFamily="34" charset="0"/>
              </a:rPr>
              <a:t>/</a:t>
            </a:r>
          </a:p>
          <a:p>
            <a:r>
              <a:rPr lang="cs-CZ" sz="1800" dirty="0">
                <a:latin typeface="Arial Narrow" pitchFamily="34" charset="0"/>
              </a:rPr>
              <a:t>http://akvapedie.cz/foto_419/</a:t>
            </a:r>
          </a:p>
        </p:txBody>
      </p:sp>
    </p:spTree>
    <p:extLst>
      <p:ext uri="{BB962C8B-B14F-4D97-AF65-F5344CB8AC3E}">
        <p14:creationId xmlns:p14="http://schemas.microsoft.com/office/powerpoint/2010/main" val="223518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343</TotalTime>
  <Words>301</Words>
  <Application>Microsoft Office PowerPoint</Application>
  <PresentationFormat>Předvádění na obrazovce (4:3)</PresentationFormat>
  <Paragraphs>69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Osoblaha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STONEK</dc:title>
  <dc:creator>Základní škola</dc:creator>
  <cp:lastModifiedBy>Zetel</cp:lastModifiedBy>
  <cp:revision>38</cp:revision>
  <dcterms:created xsi:type="dcterms:W3CDTF">2011-10-24T11:56:12Z</dcterms:created>
  <dcterms:modified xsi:type="dcterms:W3CDTF">2012-06-06T07:10:57Z</dcterms:modified>
</cp:coreProperties>
</file>