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9" r:id="rId3"/>
    <p:sldId id="271" r:id="rId4"/>
    <p:sldId id="270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VY_52_INOVACE_12_ROSTLINY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Houby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X="109384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52455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05544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ŠKOLY:ZŠ a MŠ Osoblaha, příspěvková organizace</a:t>
          </a:r>
          <a:endParaRPr lang="cs-CZ" sz="1600" kern="1200" dirty="0"/>
        </a:p>
      </dsp:txBody>
      <dsp:txXfrm>
        <a:off x="1105544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135583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21401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121401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382564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816489" y="887098"/>
          <a:ext cx="7108366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VY_52_INOVACE_12_ROSTLINY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816489" y="887098"/>
        <a:ext cx="7108366" cy="368004"/>
      </dsp:txXfrm>
    </dsp:sp>
    <dsp:sp modelId="{FFC9F71D-1B4F-4AD9-A4A6-86ADEFC8AF5C}">
      <dsp:nvSpPr>
        <dsp:cNvPr id="0" name=""/>
        <dsp:cNvSpPr/>
      </dsp:nvSpPr>
      <dsp:spPr>
        <a:xfrm>
          <a:off x="650074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21401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Houby</a:t>
          </a:r>
          <a:endParaRPr lang="cs-CZ" sz="2000" kern="1200" dirty="0"/>
        </a:p>
      </dsp:txBody>
      <dsp:txXfrm>
        <a:off x="1121401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917584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21401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121401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houby+s+lupeny&amp;hl=cs&amp;sa=X&amp;rlz=1T4ADRA_csCZ436CZ454&amp;biw=1024&amp;bih=554&amp;tbm=isch&amp;prmd=imvns&amp;tbnid=rMPejg1D3Pii9M:&amp;imgrefurl=http://cs.wikipedia.org/wiki/Lupen&amp;docid=fBNWbGYV2ICV6M&amp;imgurl=http://upload.wikimedia.org/wikipedia/commons/thumb/0/0d/LupenyCF.jpg/220px-LupenyCF.jpg&amp;w=220&amp;h=221&amp;ei=IHRoT6ezDaHP4QSV0JmsCQ&amp;zoom=1" TargetMode="External"/><Relationship Id="rId13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12" Type="http://schemas.openxmlformats.org/officeDocument/2006/relationships/hyperlink" Target="http://www.google.cz/imgres?q=houby+s+rourkami&amp;hl=cs&amp;rlz=1T4ADRA_csCZ436CZ454&amp;biw=1024&amp;bih=554&amp;tbm=isch&amp;tbnid=Bif09pJoqZHIKM:&amp;imgrefurl=http://www.receptyonline.cz/choros-plastvovy--1777.html&amp;docid=pNX-IGsLwoLyfM&amp;imgurl=http://www.receptyonline.cz/data/pics/atlas-hub-nelupenate/choros_plastvovy_2.jpg&amp;w=500&amp;h=350&amp;ei=QXhoT8SzD6yQ4gS56IiiCQ&amp;zoom=1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http://www.google.cz/imgres?q=houby+s+lupeny&amp;hl=cs&amp;sa=X&amp;rlz=1T4ADRA_csCZ436CZ454&amp;biw=1024&amp;bih=554&amp;tbm=isch&amp;prmd=imvns&amp;tbnid=X6m_bLw_Ft1LJM:&amp;imgrefurl=http://borovicka.blog.idnes.cz/c/27253/Houby-zblizka-I.html&amp;docid=aJEtMzqEyYG3pM&amp;imgurl=http://blog.idnes.cz/blog/1663/27253/Helkmovka-2.jpg&amp;w=500&amp;h=361&amp;ei=IHRoT6ezDaHP4QSV0JmsCQ&amp;zoom=1&amp;iact=rc&amp;dur=422&amp;sig=102032948630475102088&amp;page=2&amp;tbnh=162&amp;tbnw=249&amp;start=18&amp;ndsp=12&amp;ved=1t:429,r:5,s:18&amp;tx=169&amp;ty=37" TargetMode="External"/><Relationship Id="rId16" Type="http://schemas.openxmlformats.org/officeDocument/2006/relationships/hyperlink" Target="http://www.google.cz/imgres?q=houby+s+rourkami&amp;start=90&amp;hl=cs&amp;rlz=1T4ADRA_csCZ436CZ454&amp;biw=1024&amp;bih=554&amp;tbm=isch&amp;tbnid=FbU7MiVhVLteXM:&amp;imgrefurl=http://kudluvfotoatlashub.blog.cz/1001/hrib-kovar-boletus-erythropus&amp;docid=FSk01M93yT4mtM&amp;imgurl=http://nd03.jxs.cz/131/823/7920f895ad_60805503_o2.jpg&amp;w=1000&amp;h=750&amp;ei=iYBoT4jZNcT24QTpp6D6CA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houby+s+lupeny&amp;hl=cs&amp;sa=X&amp;rlz=1T4ADRA_csCZ436CZ454&amp;biw=1024&amp;bih=554&amp;tbm=isch&amp;prmd=imvns&amp;tbnid=D7hKeetiFhS5tM:&amp;imgrefurl=http://houbarina.blog.cz/rubrika/letni-a-podzimni-houby&amp;docid=7MGDaXY-0N7ISM&amp;imgurl=http://nd03.jxs.cz/219/510/225469addd_62643874_o2.jpg&amp;w=737&amp;h=531&amp;ei=IHRoT6ezDaHP4QSV0JmsCQ&amp;zoom=1&amp;iact=rc&amp;dur=359&amp;sig=102032948630475102088&amp;page=5&amp;tbnh=154&amp;tbnw=205&amp;start=54&amp;ndsp=12&amp;ved=1t:429,r:8,s:54&amp;tx=123&amp;ty=110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http://www.google.cz/imgres?q=houby+s+rourkami&amp;hl=cs&amp;rlz=1T4ADRA_csCZ436CZ454&amp;biw=1024&amp;bih=554&amp;tbm=isch&amp;tbnid=rMJNHukLQyxK-M:&amp;imgrefurl=http://fotoatlaspr.zs-sychrov5.sweb.cz/houby-obecne-system-popis.html&amp;docid=X1f8cfpfSjUSTM&amp;imgurl=http://fotoatlaspr.zs-sychrov5.sweb.cz/suchohribek.zespodu-rourky-popis.JPG&amp;w=600&amp;h=450&amp;ei=QXhoT8SzD6yQ4gS56IiiCQ&amp;zoom=1&amp;iact=rc&amp;dur=15&amp;sig=102032948630475102088&amp;page=1&amp;tbnh=107&amp;tbnw=156&amp;start=0&amp;ndsp=18&amp;ved=1t:429,r:2,s:0&amp;tx=92&amp;ty=49" TargetMode="External"/><Relationship Id="rId4" Type="http://schemas.openxmlformats.org/officeDocument/2006/relationships/hyperlink" Target="http://www.google.cz/imgres?q=houby+s+lupeny&amp;hl=cs&amp;sa=X&amp;rlz=1T4ADRA_csCZ436CZ454&amp;biw=1024&amp;bih=554&amp;tbm=isch&amp;prmd=imvns&amp;tbnid=LhdSyGjE7D35JM:&amp;imgrefurl=http://www.kudlacek.estranky.cz/clanky/kudluv-atlas-hub/slizak-ruzovy---gomphidius-roseus.html&amp;docid=IQGruQrHrDotRM&amp;imgurl=http://www.kudlacek.estranky.cz/img/picture/1001/06.jpg&amp;w=300&amp;h=271&amp;ei=IHRoT6ezDaHP4QSV0JmsCQ&amp;zoom=1" TargetMode="External"/><Relationship Id="rId9" Type="http://schemas.openxmlformats.org/officeDocument/2006/relationships/image" Target="../media/image6.jpeg"/><Relationship Id="rId14" Type="http://schemas.openxmlformats.org/officeDocument/2006/relationships/hyperlink" Target="http://www.google.cz/imgres?q=houby+s+rourkami&amp;start=115&amp;hl=cs&amp;rlz=1T4ADRA_csCZ436CZ454&amp;biw=1024&amp;bih=554&amp;tbm=isch&amp;tbnid=9k4bg4iVamEOOM:&amp;imgrefurl=http://cs.wikipedia.org/wiki/P%C3%B3ry&amp;docid=sWoJvMhcjXD8-M&amp;imgurl=http://upload.wikimedia.org/wikipedia/commons/thumb/6/63/Rourky.jpg/220px-Rourky.jpg&amp;w=220&amp;h=180&amp;ei=iYBoT4jZNcT24QTpp6D6CA&amp;zoom=1&amp;iact=rc&amp;dur=0&amp;sig=102032948630475102088&amp;page=10&amp;tbnh=144&amp;tbnw=176&amp;ndsp=12&amp;ved=1t:429,r:10,s:115&amp;tx=80&amp;ty=72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imgres?q=muchom%C5%AFrka&amp;hl=cs&amp;sa=X&amp;rlz=1T4ADRA_csCZ436CZ454&amp;biw=1024&amp;bih=554&amp;tbm=isch&amp;prmd=imvns&amp;tbnid=G4eFzDh502p0WM:&amp;imgrefurl=http://www.bobrik.cz/art.php/art/95&amp;docid=-EtZkBm8oNEZtM&amp;imgurl=http://www.bobrik.cz/sablony/muchomurka.gif&amp;w=447&amp;h=449&amp;ei=4YJoT5mTKOjc4QSJiqHqCA&amp;zoom=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imgres?q=%C5%BEampion&amp;hl=cs&amp;qscrl=1&amp;nord=1&amp;rlz=1T4ADRA_csCZ436CZ454&amp;biw=1024&amp;bih=554&amp;tbm=isch&amp;tbnid=W-8W5z4XBnd0aM:&amp;imgrefurl=http://www.vendyatelier.cz/zampion&amp;docid=p2A_l__fO0hdYM&amp;imgurl=http://www.vendyatelier.cz/sites/default/files/images/zampion.jpg&amp;w=609&amp;h=900&amp;ei=ho9oT6irJoSp4gTmleCkCQ&amp;zoom=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www.google.cz/imgres?q=bedla+vysok%C3%A1&amp;hl=cs&amp;sa=X&amp;rlz=1T4ADRA_csCZ436CZ454&amp;biw=1024&amp;bih=554&amp;tbm=isch&amp;prmd=imvns&amp;tbnid=rH502cDBX-dGgM:&amp;imgrefurl=http://matyldakr.blog.cz/1101/bedla-vysoka&amp;docid=VfwquM8I01NiHM&amp;imgurl=http://nd04.jxs.cz/638/204/763de2e473_72762296_o2.jpg&amp;w=295&amp;h=385&amp;ei=14JpT7XvDsSo4gTWq9SyCQ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muchom%C5%AFrka+%C4%8Derven%C3%A1&amp;start=122&amp;hl=cs&amp;sa=X&amp;rlz=1T4ADRA_csCZ436CZ454&amp;biw=1024&amp;bih=554&amp;tbm=isch&amp;prmd=imvns&amp;tbnid=d9kI0D9o0CiRSM:&amp;imgrefurl=http://www.pilzforum.eu/board/thema-wieder-mal-der-fliegenpilz-amanita-muscaria&amp;docid=_a2vx9ENbe_viM&amp;imgurl=http://www.pilzforum.eu/open_pics/fliegenpilz.jpg&amp;w=950&amp;h=633&amp;ei=VDS-T48PyKvRBdL90Uw&amp;zoom=1&amp;iact=hc&amp;vpx=530&amp;vpy=161&amp;dur=2219&amp;hovh=183&amp;hovw=275&amp;tx=139&amp;ty=115&amp;sig=102032948630475102088&amp;page=10&amp;tbnh=161&amp;tbnw=188&amp;ndsp=14&amp;ved=1t:429,r:7,s:122,i:80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www.google.cz/imgres?q=%C5%BEampion+ov%C4%8D%C3%AD&amp;hl=cs&amp;rlz=1T4ADRA_csCZ436CZ454&amp;biw=1024&amp;bih=554&amp;tbm=isch&amp;tbnid=z529t2Z0DDAZbM:&amp;imgrefurl=http://www.mrk.cz/diskuse.php?id=620948&amp;page=24&amp;action=pics&amp;docid=PEv05VHIQdDZtM&amp;imgurl=http://www.mrk.cz/Data/Pics/2010/380176_dd616.jpg&amp;w=600&amp;h=450&amp;ei=iYNpT_mnFY_Z4QTyu8n2CA&amp;zoom=1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muchom%C5%AFrka+zelen%C3%A1&amp;hl=cs&amp;rlz=1T4ADRA_csCZ436CZ454&amp;biw=1024&amp;bih=554&amp;tbm=isch&amp;tbnid=W19HXZKQzydAtM:&amp;imgrefurl=http://cs.wikipedia.org/wiki/Muchom%C5%AFrka_zelen%C3%A1&amp;docid=c-kfVYsV6ccPbM&amp;imgurl=http://upload.wikimedia.org/wikipedia/commons/thumb/7/71/Amanita_phalloides.jpg/258px-Amanita_phalloides.jpg&amp;w=258&amp;h=359&amp;ei=KYhpT9XsPPTc4QSw-YSmCQ&amp;zoom=1" TargetMode="External"/><Relationship Id="rId13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12" Type="http://schemas.openxmlformats.org/officeDocument/2006/relationships/hyperlink" Target="http://www.google.cz/imgres?q=satan+-+houba&amp;hl=cs&amp;rlz=1T4ADRA_csCZ436CZ454&amp;biw=1024&amp;bih=554&amp;tbm=isch&amp;tbnid=6QJ1JKVmVvxuvM:&amp;imgrefurl=http://www.vitalia.cz/clanky/rostou-pozor-at-se-neotravite/&amp;docid=iULzGNJXA1iqVM&amp;imgurl=http://i.iinfo.cz/images/199/hrib-satan.jpg&amp;w=550&amp;h=345&amp;ei=U4ppT9CCL8zP4QTClaC6CQ&amp;zoom=1" TargetMode="External"/><Relationship Id="rId2" Type="http://schemas.openxmlformats.org/officeDocument/2006/relationships/hyperlink" Target="http://www.google.cz/imgres?q=suchoh%C5%99ib+%C5%BElutomas%C3%BD&amp;hl=cs&amp;rlz=1T4ADRA_csCZ436CZ454&amp;biw=1024&amp;bih=554&amp;tbm=isch&amp;tbnid=9Fmq_QZWYrY7RM:&amp;imgrefurl=http://j.vev.sweb.cz/obrazky/houby.htm&amp;docid=XBvLckqpLs7yDM&amp;imgurl=http://j.vev.sweb.cz/obrazky/houby1.jpg&amp;w=375&amp;h=500&amp;ei=xoVpT9SAKpOP4gSokKW9CQ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oz%C3%A1k+b%C5%99ezov%C3%BD&amp;hl=cs&amp;rlz=1T4ADRA_csCZ436CZ454&amp;biw=1024&amp;bih=554&amp;tbm=isch&amp;tbnid=P4U9L-fymdt9gM:&amp;imgrefurl=http://www.naturfoto.cz/kozak-brezovy-fotografie-3489.html&amp;docid=Egy3YKi9p-qrOM&amp;imgurl=http://www.naturfoto.cz/fotografie/maly/kozak-brezovy-xxx051.jpg&amp;w=413&amp;h=550&amp;ei=j4dpT-j_J8PV4QT3nuCNCQ&amp;zoom=1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http://www.google.cz/imgres?q=li%C5%A1ka+obecn%C3%A1+-+houba&amp;hl=cs&amp;rlz=1T4ADRA_csCZ436CZ454&amp;biw=1024&amp;bih=554&amp;tbm=isch&amp;tbnid=t-YwDvZRoGDQ2M:&amp;imgrefurl=http://kudluvfotoatlashub.blog.cz/1002/liska-obecna-cantharellus-cibarius&amp;docid=R_JARuLg2yg_fM&amp;imgurl=http://nd03.jxs.cz/379/074/45d8f8a4e5_62320516_o2.jpg&amp;w=1056&amp;h=794&amp;ei=LIlpT9LyMMPl4QTh-PS9CQ&amp;zoom=1" TargetMode="External"/><Relationship Id="rId4" Type="http://schemas.openxmlformats.org/officeDocument/2006/relationships/hyperlink" Target="http://www.google.cz/imgres?q=klouzek+mod%C5%99%C3%ADnov%C3%BD&amp;hl=cs&amp;rlz=1T4ADRA_csCZ436CZ454&amp;biw=1024&amp;bih=554&amp;tbm=isch&amp;tbnid=FFgS0vrkBMz5oM:&amp;imgrefurl=http://www.mikuska.borec.cz/prirodopis/poznavani/rourkate_houby/slides/klouzek%20mod%C5%99%C3%ADnov%C3%BD.html&amp;docid=VAOaV2DwHguxrM&amp;imgurl=http://www.mikuska.borec.cz/prirodopis/poznavani/rourkate_houby/slides/klouzek%20mod%C5%99%C3%ADnov%C3%BD.jpg&amp;w=373&amp;h=400&amp;ei=koZpT5i2FcTf4QTTzbSgCQ&amp;zoom=1" TargetMode="External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h%C5%99ib+smrkov%C3%BD&amp;hl=cs&amp;rlz=1T4ADRA_csCZ436CZ454&amp;biw=1024&amp;bih=554&amp;tbm=isch&amp;tbnid=L2qIRKk0rFGjSM:&amp;imgrefurl=http://houbar.cz/default.aspx?show=3&amp;text=35&amp;docid=BIxrPN6dsJ8AsM&amp;imgurl=http://houbar.cz/images\foto\art_boletusedulis.jpg&amp;w=450&amp;h=429&amp;ei=-adpT4TyGenY4QS3oLn_CA&amp;zoom=1" TargetMode="External"/><Relationship Id="rId13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12" Type="http://schemas.openxmlformats.org/officeDocument/2006/relationships/hyperlink" Target="http://www.google.cz/imgres?q=h%C5%99ib+%C5%BElu%C4%8Dn%C3%ADk&amp;hl=cs&amp;rlz=1T4ADRA_csCZ436CZ454&amp;biw=1024&amp;bih=554&amp;tbm=isch&amp;tbnid=3ujMd-1BHQ3j0M:&amp;imgrefurl=http://www.houbareni.cz/disc.php?start=174&amp;docid=_uAcZ7Ru-xCs-M&amp;imgurl=http://www.houbareni.cz/img/5/6/563fd337-4a5b764a-e6b6-d588d353.jpg&amp;w=300&amp;h=213&amp;ei=FappT-e4LszU4QTf9-mCCQ&amp;zoom=1" TargetMode="External"/><Relationship Id="rId2" Type="http://schemas.openxmlformats.org/officeDocument/2006/relationships/hyperlink" Target="http://www.google.cz/imgres?q=hadovka+smrdut%C3%A1&amp;hl=cs&amp;rlz=1T4ADRA_csCZ436CZ454&amp;biw=1024&amp;bih=554&amp;tbm=isch&amp;tbnid=aFeOiO5BJIotFM:&amp;imgrefurl=http://www.ahaonline.cz/clanek/musite-vedet/49697/hadovka-smrduta-nasbirejte-si-afrodiziakum.html&amp;docid=EjcjpYZG9J9CSM&amp;imgurl=http://img.ahaonline.cz/img/18/full/774656-img-import-u-hadovky-se-ke-konzumaci-pouzivaji-velmi-mlade-kulate-plodnice.jpg&amp;w=400&amp;h=400&amp;ei=VaZpT-BHqKTiBKHR7ZIJ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%C5%99emen%C3%A1%C4%8D+osikov%C3%BD&amp;hl=cs&amp;rlz=1T4ADRA_csCZ436CZ454&amp;biw=1024&amp;bih=554&amp;tbm=isch&amp;tbnid=sbgNLxHVJeCJoM:&amp;imgrefurl=http://www.houbarime.cz/kremenac-osikovy&amp;docid=A4nG0Xm8JJKZdM&amp;imgurl=http://www.houbarime.cz/sites/default/files/kremenac_osikovy.jpg&amp;w=640&amp;h=480&amp;ei=YqdpT4qHAoSN4gThnKXICQ&amp;zoom=1" TargetMode="External"/><Relationship Id="rId11" Type="http://schemas.openxmlformats.org/officeDocument/2006/relationships/image" Target="../media/image26.jpeg"/><Relationship Id="rId5" Type="http://schemas.openxmlformats.org/officeDocument/2006/relationships/image" Target="../media/image23.jpeg"/><Relationship Id="rId10" Type="http://schemas.openxmlformats.org/officeDocument/2006/relationships/hyperlink" Target="http://www.google.cz/imgres?q=p%C3%BDchavka+obecn%C3%A1&amp;hl=cs&amp;rlz=1T4ADRA_csCZ436CZ454&amp;biw=1024&amp;bih=554&amp;tbm=isch&amp;tbnid=rmw-99S6JT5gHM:&amp;imgrefurl=http://www.nasehouby.cz/houby/species_view.php?key=Lycoperdon%20perlatum&amp;docid=9aUW4Mey8r7XSM&amp;imgurl=http://www.nasehouby.cz/users/KTE/F/Lycoperdon_perlatum_2_1.jpg&amp;w=1024&amp;h=768&amp;ei=gKlpT9rrBs6L4gSWxqGTCQ&amp;zoom=1" TargetMode="External"/><Relationship Id="rId4" Type="http://schemas.openxmlformats.org/officeDocument/2006/relationships/hyperlink" Target="http://www.google.cz/imgres?q=z%C3%A1vojenka+olovov%C3%A1&amp;hl=cs&amp;rlz=1T4ADRA_csCZ436CZ454&amp;biw=1024&amp;bih=554&amp;tbm=isch&amp;tbnid=ZZPDBWkzXEWS4M:&amp;imgrefurl=http://www.naturfoto.cz/zavojenka-olovova-fotografie-12071.html&amp;docid=PKeHxxYQ52RLFM&amp;imgurl=http://www.naturfoto.cz/fotografie/maly/zavojenka-olovova-xxx982.jpg&amp;w=600&amp;h=450&amp;ei=56ZpT-qFHomp4gT14YGiCQ&amp;zoom=1" TargetMode="External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google.cz/imgres?q=vatovec+obrovsk%C3%BD&amp;hl=cs&amp;rlz=1T4ADRA_csCZ436CZ454&amp;biw=1024&amp;bih=554&amp;tbm=isch&amp;tbnid=xgdVx7riCXshWM:&amp;imgrefurl=http://www.nahuby.sk/obrazok_detail.php?obrazok_id=1314&amp;docid=Q83dX1kR1ZsTGM&amp;imgurl=http://www.nahuby.sk/images/fotosutaz/2003/peter_pavlanin2003_1314.jpg&amp;w=377&amp;h=500&amp;ei=_ORpT4H0FrDc4QSNz4CjCQ&amp;zoom=1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brik.cz/art.php/art/95" TargetMode="External"/><Relationship Id="rId13" Type="http://schemas.openxmlformats.org/officeDocument/2006/relationships/hyperlink" Target="http://j.vev.sweb.cz/obrazky/houby.htm" TargetMode="External"/><Relationship Id="rId3" Type="http://schemas.openxmlformats.org/officeDocument/2006/relationships/hyperlink" Target="http://borovicka.blog.idnes.cz/c/27253/Houby-zblizka-I.html" TargetMode="External"/><Relationship Id="rId7" Type="http://schemas.openxmlformats.org/officeDocument/2006/relationships/hyperlink" Target="http://kudluvfotoatlashub.blog.cz/1001/hrib-kovar-boletus-erythropus" TargetMode="External"/><Relationship Id="rId12" Type="http://schemas.openxmlformats.org/officeDocument/2006/relationships/hyperlink" Target="http://www.pilzforum.eu/board/thema-wieder-mal-der-fliegenpilz-amanita-muscaria" TargetMode="External"/><Relationship Id="rId2" Type="http://schemas.openxmlformats.org/officeDocument/2006/relationships/hyperlink" Target="http://www.kudlacek.estranky.cz/clanky/kudluv-atlas-hub/slizak-ruzovy---gomphidius-roseus.html" TargetMode="External"/><Relationship Id="rId16" Type="http://schemas.openxmlformats.org/officeDocument/2006/relationships/hyperlink" Target="http://cs.wikipedia.org/wiki/Soubor:Amanita_phalloid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otoatlaspr.zs-sychrov5.sweb.cz/houby-obecne-system-popis.htm" TargetMode="External"/><Relationship Id="rId11" Type="http://schemas.openxmlformats.org/officeDocument/2006/relationships/hyperlink" Target="http://www.mrk.cz/diskuse.php?id=620948&amp;page=24&amp;action=pics" TargetMode="External"/><Relationship Id="rId5" Type="http://schemas.openxmlformats.org/officeDocument/2006/relationships/hyperlink" Target="http://cs.wikipedia.org/wiki/Soubor:Lamellen.jpg" TargetMode="External"/><Relationship Id="rId15" Type="http://schemas.openxmlformats.org/officeDocument/2006/relationships/hyperlink" Target="http://www.naturfoto.cz/kozak-brezovy-fotografie-3489.html" TargetMode="External"/><Relationship Id="rId10" Type="http://schemas.openxmlformats.org/officeDocument/2006/relationships/hyperlink" Target="http://matyldakr.blog.cz/1101/bedla-vysoka" TargetMode="External"/><Relationship Id="rId4" Type="http://schemas.openxmlformats.org/officeDocument/2006/relationships/hyperlink" Target="http://cs.wikipedia.org/wiki/Soubor:LupenyCF.jpg" TargetMode="External"/><Relationship Id="rId9" Type="http://schemas.openxmlformats.org/officeDocument/2006/relationships/hyperlink" Target="http://www.vendyatelier.cz/zampion" TargetMode="External"/><Relationship Id="rId14" Type="http://schemas.openxmlformats.org/officeDocument/2006/relationships/hyperlink" Target="http://fotka.atlasrostlin.cz/klouzek-modrinovy/fotky-pridane-uzivateli-188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sehouby.cz/houby/species_view.php?key=Lycoperdon%20perlatum" TargetMode="External"/><Relationship Id="rId3" Type="http://schemas.openxmlformats.org/officeDocument/2006/relationships/hyperlink" Target="http://www.vitalia.cz/clanky/rostou-pozor-at-se-neotravite/" TargetMode="External"/><Relationship Id="rId7" Type="http://schemas.openxmlformats.org/officeDocument/2006/relationships/hyperlink" Target="http://houbar.cz/default.aspx?show=3&amp;text=35" TargetMode="External"/><Relationship Id="rId2" Type="http://schemas.openxmlformats.org/officeDocument/2006/relationships/hyperlink" Target="http://kudluvfotoatlashub.blog.cz/1002/liska-obecna-cantharellus-cibariu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oubarime.cz/kremenac-osikovy" TargetMode="External"/><Relationship Id="rId5" Type="http://schemas.openxmlformats.org/officeDocument/2006/relationships/hyperlink" Target="http://www.naturfoto.cz/zavojenka-olovova-fotografie-12071.html" TargetMode="External"/><Relationship Id="rId10" Type="http://schemas.openxmlformats.org/officeDocument/2006/relationships/hyperlink" Target="http://www.houbareni.cz/bigimg.php?img=c2e47402-4a5db603-8d4d-1ce49127" TargetMode="External"/><Relationship Id="rId4" Type="http://schemas.openxmlformats.org/officeDocument/2006/relationships/hyperlink" Target="http://www.ahaonline.cz/clanek/musite-vedet/49697/hadovka-smrduta-nasbirejte-si-afrodiziakum.html" TargetMode="External"/><Relationship Id="rId9" Type="http://schemas.openxmlformats.org/officeDocument/2006/relationships/hyperlink" Target="http://www.houbareni.cz/disc.php?start=1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4906856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899592" y="3716338"/>
            <a:ext cx="7417321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Houby </a:t>
            </a:r>
            <a:r>
              <a:rPr lang="cs-CZ" smtClean="0"/>
              <a:t>s plodnicemi.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0902232"/>
              </p:ext>
            </p:extLst>
          </p:nvPr>
        </p:nvGraphicFramePr>
        <p:xfrm>
          <a:off x="1547813" y="1412875"/>
          <a:ext cx="6096000" cy="3571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 listopad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Stavba těla hub </a:t>
                      </a:r>
                      <a:r>
                        <a:rPr lang="cs-CZ" sz="1800" dirty="0" smtClean="0"/>
                        <a:t>                   s </a:t>
                      </a:r>
                      <a:r>
                        <a:rPr lang="cs-CZ" sz="1800" dirty="0" smtClean="0"/>
                        <a:t>plodnicemi, základní rozdíly mezi žampionem (jedlá houba) </a:t>
                      </a:r>
                      <a:r>
                        <a:rPr lang="cs-CZ" sz="1800" dirty="0" smtClean="0"/>
                        <a:t>                      a </a:t>
                      </a:r>
                      <a:r>
                        <a:rPr lang="cs-CZ" sz="1800" dirty="0" smtClean="0"/>
                        <a:t>muchomůrkou zelenou (jedovatá houba) </a:t>
                      </a:r>
                      <a:r>
                        <a:rPr lang="cs-CZ" sz="1800" dirty="0" smtClean="0"/>
                        <a:t>                    a </a:t>
                      </a:r>
                      <a:r>
                        <a:rPr lang="cs-CZ" sz="1800" dirty="0" smtClean="0"/>
                        <a:t>příklady nejznámějších jedlých, nejedlých  </a:t>
                      </a:r>
                      <a:r>
                        <a:rPr lang="cs-CZ" sz="1800" dirty="0" smtClean="0"/>
                        <a:t>              a </a:t>
                      </a:r>
                      <a:r>
                        <a:rPr lang="cs-CZ" sz="1800" dirty="0" smtClean="0"/>
                        <a:t>jedovatých hub.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65513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Palatino" pitchFamily="18" charset="0"/>
              </a:rPr>
              <a:t>V minulosti byly houby zařazovány mezi rostliny, dnes je oddělujeme od rostlin i živočichů, ale s každou skupinou mají něco společného.</a:t>
            </a:r>
            <a:endParaRPr lang="cs-CZ" dirty="0">
              <a:solidFill>
                <a:srgbClr val="00B050"/>
              </a:solidFill>
              <a:latin typeface="Palatino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98072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50"/>
                </a:solidFill>
                <a:latin typeface="Arial Black" pitchFamily="34" charset="0"/>
              </a:rPr>
              <a:t>HOUBY S PLODNICEMI</a:t>
            </a:r>
            <a:endParaRPr lang="cs-CZ" i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356900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  <a:latin typeface="Rockwell Condensed" pitchFamily="18" charset="0"/>
              </a:rPr>
              <a:t>věda o houbách se nazývá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725144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M Y K O L O G I E</a:t>
            </a:r>
            <a:endParaRPr lang="cs-CZ" sz="6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538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24744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naspodu </a:t>
            </a:r>
            <a:r>
              <a:rPr lang="cs-CZ" sz="4000" dirty="0" smtClean="0"/>
              <a:t>klobouku mohou mít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98884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lupeny</a:t>
            </a:r>
            <a:endParaRPr lang="cs-CZ" dirty="0"/>
          </a:p>
        </p:txBody>
      </p:sp>
      <p:pic>
        <p:nvPicPr>
          <p:cNvPr id="7" name="rg_hi" descr="http://t3.gstatic.com/images?q=tbn:ANd9GcSuBIipd7tmCxBJrICGYXRlwb7ZEGAkwdzbmd5H7RELUZOnhfwa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27106"/>
            <a:ext cx="1800200" cy="1549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rg_hi" descr="http://t2.gstatic.com/images?q=tbn:ANd9GcRjNtzlb3qjh_CUqUcax7c9qELswstTTMUWhYFMGLy0GVgM6qUctw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27106"/>
            <a:ext cx="1656184" cy="1549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" descr="http://t2.gstatic.com/images?q=tbn:ANd9GcR1-AQLxOurt41JF2AuxuduDJaHDK6PIOGQbW1qTwjk2oyUUQs5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912" y="4457328"/>
            <a:ext cx="1804832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rg_hi" descr="http://t2.gstatic.com/images?q=tbn:ANd9GcTxlsNh6BRyB8CNmaI_KsjtqxM3t_rWVXBIB5xbTsdf4QbDIqh2">
            <a:hlinkClick r:id="rId8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1544" y="4437112"/>
            <a:ext cx="1676400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6516216" y="206544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rourky</a:t>
            </a:r>
            <a:endParaRPr lang="cs-CZ" dirty="0"/>
          </a:p>
        </p:txBody>
      </p:sp>
      <p:pic>
        <p:nvPicPr>
          <p:cNvPr id="12" name="rg_hi" descr="http://t1.gstatic.com/images?q=tbn:ANd9GcQFcFYACaSV-nVthBUFgqQ9koBxLOB442CPRTxKK4uzgxUVt5Bf">
            <a:hlinkClick r:id="rId10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27106"/>
            <a:ext cx="1872208" cy="1549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rg_hi" descr="http://t0.gstatic.com/images?q=tbn:ANd9GcQSEWaYJRF_6lw0X9tJmYc2l_VUBQTWz2pNS3aiN8ougn6T9K1Ulg">
            <a:hlinkClick r:id="rId12"/>
          </p:cNvPr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27106"/>
            <a:ext cx="2120652" cy="1549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2" descr="http://t3.gstatic.com/images?q=tbn:ANd9GcTVIus5oWtas8LxSld6XpBD4nmJW6hpY2XSBB37lqG-0g5qImIg">
            <a:hlinkClick r:id="rId14"/>
          </p:cNvPr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2"/>
            <a:ext cx="1872209" cy="167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rg_hi" descr="http://t3.gstatic.com/images?q=tbn:ANd9GcRHw7zdzh57eqs2O1hsvL2-Ab57XuFj_BQFrRN2JKHu8qQrjeXe">
            <a:hlinkClick r:id="rId16"/>
          </p:cNvPr>
          <p:cNvPicPr/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8895" y="4437112"/>
            <a:ext cx="2120652" cy="1676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4795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15157"/>
            <a:ext cx="32513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tělo muchomůrky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" name="rg_hi" descr="http://t1.gstatic.com/images?q=tbn:ANd9GcSpIl9NwJ3R3LK1C0RS47PMfr6hWdX7QuuiUIcHadQC9-Eme7ikZw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91115"/>
            <a:ext cx="2808312" cy="334214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627784" y="256490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7249" y="324260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7268" y="370426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61955" y="409915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82241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5269849"/>
            <a:ext cx="1811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42383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klobouk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08831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lupeny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662075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prsten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00029" y="4062185"/>
            <a:ext cx="894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třeň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690267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pochva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91288" y="5150890"/>
            <a:ext cx="15175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podhoubí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1215156"/>
            <a:ext cx="2982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tělo žampionu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9" name="rg_hi" descr="http://t2.gstatic.com/images?q=tbn:ANd9GcROKzcKP4-UDpFvdSsh_VzJSVb8ryc4oEzQCc2WUnEFqjQw2mYn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7093" y="2237413"/>
            <a:ext cx="2411102" cy="3727193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ovéPole 19"/>
          <p:cNvSpPr txBox="1"/>
          <p:nvPr/>
        </p:nvSpPr>
        <p:spPr>
          <a:xfrm>
            <a:off x="6876256" y="28239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---------------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22644" y="3793819"/>
            <a:ext cx="236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432998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---------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5269849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265086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klobouk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683725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prsten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56796" y="4225039"/>
            <a:ext cx="9978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třeň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515089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podhoubí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001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25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2409" y="836712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i="1" dirty="0" smtClean="0">
                <a:solidFill>
                  <a:srgbClr val="7030A0"/>
                </a:solidFill>
              </a:rPr>
              <a:t>Poznáš tyto houby?</a:t>
            </a:r>
            <a:endParaRPr lang="cs-CZ" sz="6000" i="1" dirty="0">
              <a:solidFill>
                <a:srgbClr val="7030A0"/>
              </a:solidFill>
            </a:endParaRPr>
          </a:p>
        </p:txBody>
      </p:sp>
      <p:pic>
        <p:nvPicPr>
          <p:cNvPr id="3" name="rg_hi" descr="http://t0.gstatic.com/images?q=tbn:ANd9GcT--IWn5x2_j4-cg6npulSeflp-sksV4iHemF_98A-QFxm67j8YvA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198" y="2492896"/>
            <a:ext cx="2229594" cy="312918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g_hi" descr="http://t1.gstatic.com/images?q=tbn:ANd9GcT8awtIphOHWYlJVfIQw9w_A9rlut0MP6g0eSrflMZx2Fm73wUM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08919"/>
            <a:ext cx="2466975" cy="28083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684895" y="587727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24117" y="587727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žampion ovčí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877272"/>
            <a:ext cx="3120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pic>
        <p:nvPicPr>
          <p:cNvPr id="9" name="rg_hi" descr="http://t0.gstatic.com/images?q=tbn:ANd9GcQaJmz6Rrlg4uCtx9ggNSwuc37HGiOa1mDHpwAq1HU-DyaMEKrxCQ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3" y="2708919"/>
            <a:ext cx="2648902" cy="2808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009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2.gstatic.com/images?q=tbn:ANd9GcQkwFlrfjQ2vyE1OvTom9FqcQGiXNr-bQILe8VLqfth7LYgm9SW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232248" cy="24669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9552" y="3197756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suchohřib žlutomasý</a:t>
            </a:r>
            <a:endParaRPr lang="cs-CZ" sz="2000" dirty="0"/>
          </a:p>
        </p:txBody>
      </p:sp>
      <p:pic>
        <p:nvPicPr>
          <p:cNvPr id="4" name="rg_hi" descr="http://t2.gstatic.com/images?q=tbn:ANd9GcSll9pKrfsJnM4B7Q2Y4qv6tDwlhnP2uN42Y3V_omV0J_KjCQjTYA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04931"/>
            <a:ext cx="2329605" cy="24547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275856" y="3197756"/>
            <a:ext cx="2329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klouzek modřínový</a:t>
            </a:r>
            <a:endParaRPr lang="cs-CZ" sz="2000" dirty="0"/>
          </a:p>
        </p:txBody>
      </p:sp>
      <p:pic>
        <p:nvPicPr>
          <p:cNvPr id="6" name="rg_hi" descr="http://t1.gstatic.com/images?q=tbn:ANd9GcTxbXY06ZNgiTQkKhFJw93r591scgp3QxYQ2Jzc9il7Np4NfvF5ZA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704931"/>
            <a:ext cx="2376264" cy="24669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6444208" y="317290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kozák březový</a:t>
            </a:r>
            <a:endParaRPr lang="cs-CZ" sz="2000" dirty="0"/>
          </a:p>
        </p:txBody>
      </p:sp>
      <p:pic>
        <p:nvPicPr>
          <p:cNvPr id="8" name="rg_hi" descr="http://t3.gstatic.com/images?q=tbn:ANd9GcSEcqCA84nR7HehfPUGe1nnBp5D8Bns7oOvfLhDcjkahdUjCglhww">
            <a:hlinkClick r:id="rId8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940" y="3773071"/>
            <a:ext cx="2229867" cy="224821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627022" y="6042581"/>
            <a:ext cx="30219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muchomůrka zelená</a:t>
            </a:r>
            <a:endParaRPr lang="cs-CZ" sz="2000" dirty="0"/>
          </a:p>
        </p:txBody>
      </p:sp>
      <p:pic>
        <p:nvPicPr>
          <p:cNvPr id="10" name="rg_hi" descr="http://t0.gstatic.com/images?q=tbn:ANd9GcQdWoTiD4fRWhbfxVudD5Px7xryIdj0vHce7_n3wonyPLtD06h2">
            <a:hlinkClick r:id="rId10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73071"/>
            <a:ext cx="2329605" cy="224821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3604859" y="60425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liška obecná</a:t>
            </a:r>
            <a:endParaRPr lang="cs-CZ" sz="2000" dirty="0"/>
          </a:p>
        </p:txBody>
      </p:sp>
      <p:pic>
        <p:nvPicPr>
          <p:cNvPr id="12" name="rg_hi" descr="http://t1.gstatic.com/images?q=tbn:ANd9GcQ3JX3JyCO81LBM72kTwGFvcafQOrGh0ORQ9kRYwpVo9ILT-icsvw">
            <a:hlinkClick r:id="rId12"/>
          </p:cNvPr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73071"/>
            <a:ext cx="2376264" cy="2248217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ovéPole 12"/>
          <p:cNvSpPr txBox="1"/>
          <p:nvPr/>
        </p:nvSpPr>
        <p:spPr>
          <a:xfrm>
            <a:off x="6876256" y="6042581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satan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8858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2.gstatic.com/images?q=tbn:ANd9GcSDp42NrcXxXI_DWs68VqjEkXU9HrOSH2bCsqtoNqhFXFFje2OotQ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2592288" cy="2376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g_hi" descr="http://t3.gstatic.com/images?q=tbn:ANd9GcTLXAArPrP_uqv1Qw_u8m938VxI6mrKkdvjCP0cTK6rzperpw_-1w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77416"/>
            <a:ext cx="2466975" cy="238930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g_hi" descr="http://t1.gstatic.com/images?q=tbn:ANd9GcQH_I754jbjRa_oVFa-vJ1p6CYtasEn7JnkVtuTUF7BwfiCwh_UyQ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77416"/>
            <a:ext cx="2466975" cy="23893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rg_hi" descr="http://t0.gstatic.com/images?q=tbn:ANd9GcS6cVa4Ytluco5pzpwY6ZDJntwQbdRJO31sJF3s3Ax8Gf29phAl6Q">
            <a:hlinkClick r:id="rId8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2520280" cy="2232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rg_hi" descr="http://t2.gstatic.com/images?q=tbn:ANd9GcThHLVQ4k6Tsg_myHiV4Y9TPDWrOAh1MOdUVg6T5vZQ67fEqDYFKA">
            <a:hlinkClick r:id="rId10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3102" y="3636964"/>
            <a:ext cx="2466975" cy="2240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0.gstatic.com/images?q=tbn:ANd9GcS9CfC762ImsMYZR6dseItSQWZXSd9E63y_IHgTi8RnBD6ea5WShg">
            <a:hlinkClick r:id="rId12"/>
          </p:cNvPr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151" y="3679660"/>
            <a:ext cx="2443975" cy="219761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04285" y="301656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hadovka smrdutá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3039813"/>
            <a:ext cx="24462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závojenka olovová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3039813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křemenáč osikový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9758" y="6037257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hřib smrkový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6028514"/>
            <a:ext cx="23229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pýchavka obecná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6028514"/>
            <a:ext cx="23229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hřib žlučník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6935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8347" y="112474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Podhoubí některých hub žije ve vzájemně výhodném soužití – </a:t>
            </a:r>
            <a:r>
              <a:rPr lang="cs-CZ" b="1" i="1" dirty="0" smtClean="0">
                <a:solidFill>
                  <a:srgbClr val="FF0000"/>
                </a:solidFill>
              </a:rPr>
              <a:t>symbióze </a:t>
            </a:r>
            <a:r>
              <a:rPr lang="cs-CZ" i="1" dirty="0" smtClean="0">
                <a:solidFill>
                  <a:srgbClr val="FF0000"/>
                </a:solidFill>
              </a:rPr>
              <a:t>– s kořeny stromů. Tomuto soužití se říká </a:t>
            </a:r>
            <a:r>
              <a:rPr lang="cs-CZ" b="1" i="1" dirty="0" smtClean="0">
                <a:solidFill>
                  <a:srgbClr val="FF0000"/>
                </a:solidFill>
              </a:rPr>
              <a:t>mykorhiza. 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92D050"/>
                </a:solidFill>
              </a:rPr>
              <a:t>Houba pomáhá rostlině přijímat </a:t>
            </a:r>
            <a:r>
              <a:rPr lang="cs-CZ" b="1" i="1" dirty="0" smtClean="0">
                <a:solidFill>
                  <a:srgbClr val="92D050"/>
                </a:solidFill>
              </a:rPr>
              <a:t>vodu s rozpuštěnými anorganickými látkami </a:t>
            </a:r>
            <a:r>
              <a:rPr lang="cs-CZ" i="1" dirty="0" smtClean="0">
                <a:solidFill>
                  <a:srgbClr val="92D050"/>
                </a:solidFill>
              </a:rPr>
              <a:t>z půdy.</a:t>
            </a:r>
            <a:endParaRPr lang="cs-CZ" i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573016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66FF"/>
                </a:solidFill>
              </a:rPr>
              <a:t>Od rostliny si zase bere </a:t>
            </a:r>
            <a:r>
              <a:rPr lang="cs-CZ" b="1" i="1" dirty="0" smtClean="0">
                <a:solidFill>
                  <a:srgbClr val="FF66FF"/>
                </a:solidFill>
              </a:rPr>
              <a:t>organické látky, </a:t>
            </a:r>
            <a:r>
              <a:rPr lang="cs-CZ" i="1" dirty="0" smtClean="0">
                <a:solidFill>
                  <a:srgbClr val="FF66FF"/>
                </a:solidFill>
              </a:rPr>
              <a:t>které rostlina vyrábí </a:t>
            </a:r>
            <a:r>
              <a:rPr lang="cs-CZ" b="1" i="1" dirty="0" smtClean="0">
                <a:solidFill>
                  <a:srgbClr val="FF66FF"/>
                </a:solidFill>
              </a:rPr>
              <a:t>fotosyntézou.</a:t>
            </a:r>
            <a:endParaRPr lang="cs-CZ" b="1" i="1" dirty="0">
              <a:solidFill>
                <a:srgbClr val="FF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347" y="5085184"/>
            <a:ext cx="82101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kozák </a:t>
            </a:r>
            <a:r>
              <a:rPr lang="cs-CZ" dirty="0" smtClean="0">
                <a:solidFill>
                  <a:srgbClr val="FF0000"/>
                </a:solidFill>
              </a:rPr>
              <a:t>topolový</a:t>
            </a:r>
            <a:r>
              <a:rPr lang="cs-CZ" dirty="0" smtClean="0"/>
              <a:t>, klouzek </a:t>
            </a:r>
            <a:r>
              <a:rPr lang="cs-CZ" dirty="0" smtClean="0">
                <a:solidFill>
                  <a:srgbClr val="FF0000"/>
                </a:solidFill>
              </a:rPr>
              <a:t>modřínový</a:t>
            </a:r>
            <a:r>
              <a:rPr lang="cs-CZ" dirty="0" smtClean="0"/>
              <a:t>, hřib </a:t>
            </a:r>
            <a:r>
              <a:rPr lang="cs-CZ" dirty="0" smtClean="0">
                <a:solidFill>
                  <a:srgbClr val="FF0000"/>
                </a:solidFill>
              </a:rPr>
              <a:t>smrkový</a:t>
            </a:r>
            <a:r>
              <a:rPr lang="cs-CZ" dirty="0" smtClean="0"/>
              <a:t>, křemenáč </a:t>
            </a:r>
            <a:r>
              <a:rPr lang="cs-CZ" dirty="0" smtClean="0">
                <a:solidFill>
                  <a:srgbClr val="FF0000"/>
                </a:solidFill>
              </a:rPr>
              <a:t>osikový</a:t>
            </a:r>
            <a:r>
              <a:rPr lang="cs-CZ" dirty="0" smtClean="0"/>
              <a:t>, holubinka </a:t>
            </a:r>
            <a:r>
              <a:rPr lang="cs-CZ" dirty="0" smtClean="0">
                <a:solidFill>
                  <a:srgbClr val="FF0000"/>
                </a:solidFill>
              </a:rPr>
              <a:t>březová</a:t>
            </a:r>
            <a:r>
              <a:rPr lang="cs-CZ" dirty="0" smtClean="0"/>
              <a:t>, muchomůrka </a:t>
            </a:r>
            <a:r>
              <a:rPr lang="cs-CZ" dirty="0" smtClean="0">
                <a:solidFill>
                  <a:srgbClr val="FF0000"/>
                </a:solidFill>
              </a:rPr>
              <a:t>olšová</a:t>
            </a:r>
            <a:r>
              <a:rPr lang="cs-CZ" dirty="0" smtClean="0"/>
              <a:t>, ryzec </a:t>
            </a:r>
            <a:r>
              <a:rPr lang="cs-CZ" dirty="0" smtClean="0">
                <a:solidFill>
                  <a:srgbClr val="FF0000"/>
                </a:solidFill>
              </a:rPr>
              <a:t>habrový</a:t>
            </a:r>
            <a:r>
              <a:rPr lang="cs-CZ" dirty="0" smtClean="0"/>
              <a:t>,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37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7358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Víš, že……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55576" y="158182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26792" y="1533193"/>
            <a:ext cx="6361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je známo asi 100 000 druhů hub a odhaduje se, že pravděpodobně dvakrát tolik jich je ještě neobjeveno?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755576" y="2750201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750201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největší u nás nalezenou houbou byl v roce 1955 </a:t>
            </a:r>
            <a:r>
              <a:rPr lang="cs-CZ" i="1" dirty="0" err="1" smtClean="0">
                <a:solidFill>
                  <a:srgbClr val="0070C0"/>
                </a:solidFill>
              </a:rPr>
              <a:t>vatovec</a:t>
            </a:r>
            <a:r>
              <a:rPr lang="cs-CZ" i="1" dirty="0" smtClean="0">
                <a:solidFill>
                  <a:srgbClr val="0070C0"/>
                </a:solidFill>
              </a:rPr>
              <a:t> obrovský, který měl obvod plodnice </a:t>
            </a:r>
            <a:r>
              <a:rPr lang="cs-CZ" i="1" dirty="0" smtClean="0">
                <a:solidFill>
                  <a:srgbClr val="0070C0"/>
                </a:solidFill>
              </a:rPr>
              <a:t>     212 </a:t>
            </a:r>
            <a:r>
              <a:rPr lang="cs-CZ" i="1" dirty="0" smtClean="0">
                <a:solidFill>
                  <a:srgbClr val="0070C0"/>
                </a:solidFill>
              </a:rPr>
              <a:t>cm a vážil 20,8 kg?</a:t>
            </a:r>
            <a:endParaRPr lang="cs-CZ" i="1" dirty="0">
              <a:solidFill>
                <a:srgbClr val="0070C0"/>
              </a:solidFill>
            </a:endParaRPr>
          </a:p>
        </p:txBody>
      </p:sp>
      <p:pic>
        <p:nvPicPr>
          <p:cNvPr id="8" name="rg_hi" descr="http://t1.gstatic.com/images?q=tbn:ANd9GcQUAwAofEa7pkiQHPQonyMBmFaFf8fwS-yKaR4MCbY5mUc1bKBb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7072"/>
            <a:ext cx="2440855" cy="23229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8262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17493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stellar" pitchFamily="18" charset="0"/>
              </a:rPr>
              <a:t>Použité zdroje:</a:t>
            </a:r>
            <a:endParaRPr lang="cs-CZ" sz="2800" dirty="0">
              <a:latin typeface="Castellar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4387" y="1140713"/>
            <a:ext cx="8116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>
                <a:latin typeface="Arial Narrow" pitchFamily="34" charset="0"/>
                <a:hlinkClick r:id="rId2"/>
              </a:rPr>
              <a:t>http://www.kudlacek.estranky.cz/clanky/kudluv-atlas-hub/slizak-ruzovy---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gomphidius</a:t>
            </a:r>
            <a:r>
              <a:rPr lang="cs-CZ" sz="1800" dirty="0" smtClean="0">
                <a:latin typeface="Arial Narrow" pitchFamily="34" charset="0"/>
                <a:hlinkClick r:id="rId2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roseus.html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3"/>
              </a:rPr>
              <a:t>http</a:t>
            </a:r>
            <a:r>
              <a:rPr lang="cs-CZ" sz="1800" dirty="0">
                <a:latin typeface="Arial Narrow" pitchFamily="34" charset="0"/>
                <a:hlinkClick r:id="rId3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3"/>
              </a:rPr>
              <a:t>borovicka.blog.idnes.cz/c/27253/Houby-zblizka-I.html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4"/>
              </a:rPr>
              <a:t>http://cs.wikipedia.org/wiki/Soubor:LupenyCF.jpg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5"/>
              </a:rPr>
              <a:t>http://cs.wikipedia.org/wiki/Soubor:Lamellen.jpg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6"/>
              </a:rPr>
              <a:t>http</a:t>
            </a:r>
            <a:r>
              <a:rPr lang="cs-CZ" sz="1800" dirty="0">
                <a:latin typeface="Arial Narrow" pitchFamily="34" charset="0"/>
                <a:hlinkClick r:id="rId6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6"/>
              </a:rPr>
              <a:t>fotoatlaspr.zs-sychrov5.sweb.cz/houby-obecne-system-popis.htm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7"/>
              </a:rPr>
              <a:t>http</a:t>
            </a:r>
            <a:r>
              <a:rPr lang="cs-CZ" sz="1800" dirty="0">
                <a:latin typeface="Arial Narrow" pitchFamily="34" charset="0"/>
                <a:hlinkClick r:id="rId7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7"/>
              </a:rPr>
              <a:t>kudluvfotoatlashub.blog.cz/1001/hrib-kovar-boletus-erythropus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8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8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bobrik.cz</a:t>
            </a:r>
            <a:r>
              <a:rPr lang="cs-CZ" sz="1800" dirty="0" smtClean="0">
                <a:latin typeface="Arial Narrow" pitchFamily="34" charset="0"/>
                <a:hlinkClick r:id="rId8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art.php</a:t>
            </a:r>
            <a:r>
              <a:rPr lang="cs-CZ" sz="1800" dirty="0" smtClean="0">
                <a:latin typeface="Arial Narrow" pitchFamily="34" charset="0"/>
                <a:hlinkClick r:id="rId8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art</a:t>
            </a:r>
            <a:r>
              <a:rPr lang="cs-CZ" sz="1800" dirty="0" smtClean="0">
                <a:latin typeface="Arial Narrow" pitchFamily="34" charset="0"/>
                <a:hlinkClick r:id="rId8"/>
              </a:rPr>
              <a:t>/95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9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9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9"/>
              </a:rPr>
              <a:t>vendyatelier.cz</a:t>
            </a:r>
            <a:r>
              <a:rPr lang="cs-CZ" sz="1800" dirty="0" smtClean="0">
                <a:latin typeface="Arial Narrow" pitchFamily="34" charset="0"/>
                <a:hlinkClick r:id="rId9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9"/>
              </a:rPr>
              <a:t>zampion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0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0"/>
              </a:rPr>
              <a:t>matyldakr.blog.cz/1101/bedla-vysoka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1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1"/>
              </a:rPr>
              <a:t>www.mrk.</a:t>
            </a:r>
            <a:r>
              <a:rPr lang="cs-CZ" sz="1800" dirty="0" err="1" smtClean="0">
                <a:latin typeface="Arial Narrow" pitchFamily="34" charset="0"/>
                <a:hlinkClick r:id="rId11"/>
              </a:rPr>
              <a:t>cz</a:t>
            </a:r>
            <a:r>
              <a:rPr lang="cs-CZ" sz="1800" dirty="0" smtClean="0">
                <a:latin typeface="Arial Narrow" pitchFamily="34" charset="0"/>
                <a:hlinkClick r:id="rId11"/>
              </a:rPr>
              <a:t>/diskuse.</a:t>
            </a:r>
            <a:r>
              <a:rPr lang="cs-CZ" sz="1800" dirty="0" err="1" smtClean="0">
                <a:latin typeface="Arial Narrow" pitchFamily="34" charset="0"/>
                <a:hlinkClick r:id="rId11"/>
              </a:rPr>
              <a:t>php</a:t>
            </a:r>
            <a:r>
              <a:rPr lang="cs-CZ" sz="1800" dirty="0" smtClean="0">
                <a:latin typeface="Arial Narrow" pitchFamily="34" charset="0"/>
                <a:hlinkClick r:id="rId11"/>
              </a:rPr>
              <a:t>?id=620948&amp;</a:t>
            </a:r>
            <a:r>
              <a:rPr lang="cs-CZ" sz="1800" dirty="0" err="1" smtClean="0">
                <a:latin typeface="Arial Narrow" pitchFamily="34" charset="0"/>
                <a:hlinkClick r:id="rId11"/>
              </a:rPr>
              <a:t>page</a:t>
            </a:r>
            <a:r>
              <a:rPr lang="cs-CZ" sz="1800" dirty="0" smtClean="0">
                <a:latin typeface="Arial Narrow" pitchFamily="34" charset="0"/>
                <a:hlinkClick r:id="rId11"/>
              </a:rPr>
              <a:t>=24&amp;</a:t>
            </a:r>
            <a:r>
              <a:rPr lang="cs-CZ" sz="1800" dirty="0" err="1" smtClean="0">
                <a:latin typeface="Arial Narrow" pitchFamily="34" charset="0"/>
                <a:hlinkClick r:id="rId11"/>
              </a:rPr>
              <a:t>action</a:t>
            </a:r>
            <a:r>
              <a:rPr lang="cs-CZ" sz="1800" dirty="0" smtClean="0">
                <a:latin typeface="Arial Narrow" pitchFamily="34" charset="0"/>
                <a:hlinkClick r:id="rId11"/>
              </a:rPr>
              <a:t>=</a:t>
            </a:r>
            <a:r>
              <a:rPr lang="cs-CZ" sz="1800" dirty="0" err="1" smtClean="0">
                <a:latin typeface="Arial Narrow" pitchFamily="34" charset="0"/>
                <a:hlinkClick r:id="rId11"/>
              </a:rPr>
              <a:t>pics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2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2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pilzforum.eu</a:t>
            </a:r>
            <a:r>
              <a:rPr lang="cs-CZ" sz="1800" dirty="0" smtClean="0">
                <a:latin typeface="Arial Narrow" pitchFamily="34" charset="0"/>
                <a:hlinkClick r:id="rId1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board</a:t>
            </a:r>
            <a:r>
              <a:rPr lang="cs-CZ" sz="1800" dirty="0" smtClean="0">
                <a:latin typeface="Arial Narrow" pitchFamily="34" charset="0"/>
                <a:hlinkClick r:id="rId1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thema</a:t>
            </a:r>
            <a:r>
              <a:rPr lang="cs-CZ" sz="1800" dirty="0" smtClean="0">
                <a:latin typeface="Arial Narrow" pitchFamily="34" charset="0"/>
                <a:hlinkClick r:id="rId12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wieder</a:t>
            </a:r>
            <a:r>
              <a:rPr lang="cs-CZ" sz="1800" dirty="0" smtClean="0">
                <a:latin typeface="Arial Narrow" pitchFamily="34" charset="0"/>
                <a:hlinkClick r:id="rId12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mal</a:t>
            </a:r>
            <a:r>
              <a:rPr lang="cs-CZ" sz="1800" dirty="0" smtClean="0">
                <a:latin typeface="Arial Narrow" pitchFamily="34" charset="0"/>
                <a:hlinkClick r:id="rId12"/>
              </a:rPr>
              <a:t>-der-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fliegenpilz</a:t>
            </a:r>
            <a:r>
              <a:rPr lang="cs-CZ" sz="1800" dirty="0" smtClean="0">
                <a:latin typeface="Arial Narrow" pitchFamily="34" charset="0"/>
                <a:hlinkClick r:id="rId12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amanita</a:t>
            </a:r>
            <a:r>
              <a:rPr lang="cs-CZ" sz="1800" dirty="0" smtClean="0">
                <a:latin typeface="Arial Narrow" pitchFamily="34" charset="0"/>
                <a:hlinkClick r:id="rId12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2"/>
              </a:rPr>
              <a:t>muscaria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3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3"/>
              </a:rPr>
              <a:t>j.vev.sweb.cz/obrazky/houby.htm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4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4"/>
              </a:rPr>
              <a:t>fotka.</a:t>
            </a:r>
            <a:r>
              <a:rPr lang="cs-CZ" sz="1800" dirty="0" err="1" smtClean="0">
                <a:latin typeface="Arial Narrow" pitchFamily="34" charset="0"/>
                <a:hlinkClick r:id="rId14"/>
              </a:rPr>
              <a:t>atlasrostlin.cz</a:t>
            </a:r>
            <a:r>
              <a:rPr lang="cs-CZ" sz="1800" dirty="0" smtClean="0">
                <a:latin typeface="Arial Narrow" pitchFamily="34" charset="0"/>
                <a:hlinkClick r:id="rId14"/>
              </a:rPr>
              <a:t>/klouzek-</a:t>
            </a:r>
            <a:r>
              <a:rPr lang="cs-CZ" sz="1800" dirty="0" err="1" smtClean="0">
                <a:latin typeface="Arial Narrow" pitchFamily="34" charset="0"/>
                <a:hlinkClick r:id="rId14"/>
              </a:rPr>
              <a:t>modrinovy</a:t>
            </a:r>
            <a:r>
              <a:rPr lang="cs-CZ" sz="1800" dirty="0" smtClean="0">
                <a:latin typeface="Arial Narrow" pitchFamily="34" charset="0"/>
                <a:hlinkClick r:id="rId14"/>
              </a:rPr>
              <a:t>/fotky-</a:t>
            </a:r>
            <a:r>
              <a:rPr lang="cs-CZ" sz="1800" dirty="0" err="1" smtClean="0">
                <a:latin typeface="Arial Narrow" pitchFamily="34" charset="0"/>
                <a:hlinkClick r:id="rId14"/>
              </a:rPr>
              <a:t>pridane</a:t>
            </a:r>
            <a:r>
              <a:rPr lang="cs-CZ" sz="1800" dirty="0" smtClean="0">
                <a:latin typeface="Arial Narrow" pitchFamily="34" charset="0"/>
                <a:hlinkClick r:id="rId14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4"/>
              </a:rPr>
              <a:t>uzivateli</a:t>
            </a:r>
            <a:r>
              <a:rPr lang="cs-CZ" sz="1800" dirty="0" smtClean="0">
                <a:latin typeface="Arial Narrow" pitchFamily="34" charset="0"/>
                <a:hlinkClick r:id="rId14"/>
              </a:rPr>
              <a:t>-1882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15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15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15"/>
              </a:rPr>
              <a:t>naturfoto.cz</a:t>
            </a:r>
            <a:r>
              <a:rPr lang="cs-CZ" sz="1800" dirty="0" smtClean="0">
                <a:latin typeface="Arial Narrow" pitchFamily="34" charset="0"/>
                <a:hlinkClick r:id="rId15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15"/>
              </a:rPr>
              <a:t>kozak</a:t>
            </a:r>
            <a:r>
              <a:rPr lang="cs-CZ" sz="1800" dirty="0" smtClean="0">
                <a:latin typeface="Arial Narrow" pitchFamily="34" charset="0"/>
                <a:hlinkClick r:id="rId15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15"/>
              </a:rPr>
              <a:t>brezovy</a:t>
            </a:r>
            <a:r>
              <a:rPr lang="cs-CZ" sz="1800" dirty="0" smtClean="0">
                <a:latin typeface="Arial Narrow" pitchFamily="34" charset="0"/>
                <a:hlinkClick r:id="rId15"/>
              </a:rPr>
              <a:t>-fotografie-3489                                                           </a:t>
            </a:r>
            <a:r>
              <a:rPr lang="cs-CZ" sz="1800" dirty="0" smtClean="0">
                <a:latin typeface="Arial Narrow" pitchFamily="34" charset="0"/>
                <a:hlinkClick r:id="rId16"/>
              </a:rPr>
              <a:t>http</a:t>
            </a:r>
            <a:r>
              <a:rPr lang="cs-CZ" sz="1800" dirty="0" smtClean="0">
                <a:latin typeface="Arial Narrow" pitchFamily="34" charset="0"/>
                <a:hlinkClick r:id="rId16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16"/>
              </a:rPr>
              <a:t>cs.wikipedia.org/wiki/Soubor:Amanita_phalloides.jpg</a:t>
            </a:r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1546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9150" y="3933056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Učebnice pro ZŠ a nižší stupeň víceletých gymnázií, Botanika, Miroslav </a:t>
            </a:r>
            <a:r>
              <a:rPr lang="cs-CZ" sz="1800" dirty="0" err="1">
                <a:latin typeface="Arial Narrow" pitchFamily="34" charset="0"/>
              </a:rPr>
              <a:t>Maleninský</a:t>
            </a:r>
            <a:r>
              <a:rPr lang="cs-CZ" sz="1800" dirty="0">
                <a:latin typeface="Arial Narrow" pitchFamily="34" charset="0"/>
              </a:rPr>
              <a:t>, Bohdan Škoda, NATURA, Nakladatelství České geografické společnosti, Praha 1997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Přírodopis, Úvod do učiva Přírodopisu, učebnice, 1. díl, Eliška Musilová, Antonín Konětopský, nakladatelství Nová škola 2007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Přírodopis I, pro 6. ročník základní školy, </a:t>
            </a:r>
            <a:r>
              <a:rPr lang="cs-CZ" sz="1800" dirty="0" err="1">
                <a:latin typeface="Arial Narrow" pitchFamily="34" charset="0"/>
              </a:rPr>
              <a:t>L.J.Dobroruka</a:t>
            </a:r>
            <a:r>
              <a:rPr lang="cs-CZ" sz="1800" dirty="0">
                <a:latin typeface="Arial Narrow" pitchFamily="34" charset="0"/>
              </a:rPr>
              <a:t>, </a:t>
            </a:r>
            <a:r>
              <a:rPr lang="cs-CZ" sz="1800" dirty="0" err="1">
                <a:latin typeface="Arial Narrow" pitchFamily="34" charset="0"/>
              </a:rPr>
              <a:t>V.Cílek</a:t>
            </a:r>
            <a:r>
              <a:rPr lang="cs-CZ" sz="1800" dirty="0">
                <a:latin typeface="Arial Narrow" pitchFamily="34" charset="0"/>
              </a:rPr>
              <a:t>, </a:t>
            </a:r>
            <a:r>
              <a:rPr lang="cs-CZ" sz="1800" dirty="0" err="1">
                <a:latin typeface="Arial Narrow" pitchFamily="34" charset="0"/>
              </a:rPr>
              <a:t>F.Hasch</a:t>
            </a:r>
            <a:r>
              <a:rPr lang="cs-CZ" sz="1800" dirty="0">
                <a:latin typeface="Arial Narrow" pitchFamily="34" charset="0"/>
              </a:rPr>
              <a:t>, </a:t>
            </a:r>
            <a:r>
              <a:rPr lang="cs-CZ" sz="1800" dirty="0" err="1">
                <a:latin typeface="Arial Narrow" pitchFamily="34" charset="0"/>
              </a:rPr>
              <a:t>Z.Storchová</a:t>
            </a:r>
            <a:r>
              <a:rPr lang="cs-CZ" sz="1800" dirty="0">
                <a:latin typeface="Arial Narrow" pitchFamily="34" charset="0"/>
              </a:rPr>
              <a:t>, </a:t>
            </a:r>
            <a:r>
              <a:rPr lang="cs-CZ" sz="1800" dirty="0" err="1">
                <a:latin typeface="Arial Narrow" pitchFamily="34" charset="0"/>
              </a:rPr>
              <a:t>Scientia</a:t>
            </a:r>
            <a:r>
              <a:rPr lang="cs-CZ" sz="1800" dirty="0">
                <a:latin typeface="Arial Narrow" pitchFamily="34" charset="0"/>
              </a:rPr>
              <a:t>, s.r.o. Pedagogické nakladatelství Praha 1999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6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>
                <a:latin typeface="Arial Narrow" pitchFamily="34" charset="0"/>
                <a:hlinkClick r:id="rId2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2"/>
              </a:rPr>
              <a:t>kudluvfotoatlashub.blog.cz/1002/liska-obecna-cantharellus-cibarius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3"/>
              </a:rPr>
              <a:t>http://www.</a:t>
            </a:r>
            <a:r>
              <a:rPr lang="cs-CZ" sz="1800" dirty="0" err="1">
                <a:latin typeface="Arial Narrow" pitchFamily="34" charset="0"/>
                <a:hlinkClick r:id="rId3"/>
              </a:rPr>
              <a:t>vitalia.cz</a:t>
            </a:r>
            <a:r>
              <a:rPr lang="cs-CZ" sz="1800" dirty="0">
                <a:latin typeface="Arial Narrow" pitchFamily="34" charset="0"/>
                <a:hlinkClick r:id="rId3"/>
              </a:rPr>
              <a:t>/</a:t>
            </a:r>
            <a:r>
              <a:rPr lang="cs-CZ" sz="1800" dirty="0" err="1">
                <a:latin typeface="Arial Narrow" pitchFamily="34" charset="0"/>
                <a:hlinkClick r:id="rId3"/>
              </a:rPr>
              <a:t>clanky</a:t>
            </a:r>
            <a:r>
              <a:rPr lang="cs-CZ" sz="1800" dirty="0">
                <a:latin typeface="Arial Narrow" pitchFamily="34" charset="0"/>
                <a:hlinkClick r:id="rId3"/>
              </a:rPr>
              <a:t>/rostou-pozor-</a:t>
            </a:r>
            <a:r>
              <a:rPr lang="cs-CZ" sz="1800" dirty="0" err="1">
                <a:latin typeface="Arial Narrow" pitchFamily="34" charset="0"/>
                <a:hlinkClick r:id="rId3"/>
              </a:rPr>
              <a:t>at</a:t>
            </a:r>
            <a:r>
              <a:rPr lang="cs-CZ" sz="1800" dirty="0">
                <a:latin typeface="Arial Narrow" pitchFamily="34" charset="0"/>
                <a:hlinkClick r:id="rId3"/>
              </a:rPr>
              <a:t>-se-</a:t>
            </a:r>
            <a:r>
              <a:rPr lang="cs-CZ" sz="1800" dirty="0" err="1">
                <a:latin typeface="Arial Narrow" pitchFamily="34" charset="0"/>
                <a:hlinkClick r:id="rId3"/>
              </a:rPr>
              <a:t>neotravite</a:t>
            </a:r>
            <a:r>
              <a:rPr lang="cs-CZ" sz="1800" dirty="0" smtClean="0">
                <a:latin typeface="Arial Narrow" pitchFamily="34" charset="0"/>
                <a:hlinkClick r:id="rId3"/>
              </a:rPr>
              <a:t>/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4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4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ahaonline.cz</a:t>
            </a:r>
            <a:r>
              <a:rPr lang="cs-CZ" sz="1800" dirty="0" smtClean="0">
                <a:latin typeface="Arial Narrow" pitchFamily="34" charset="0"/>
                <a:hlinkClick r:id="rId4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clanek</a:t>
            </a:r>
            <a:r>
              <a:rPr lang="cs-CZ" sz="1800" dirty="0" smtClean="0">
                <a:latin typeface="Arial Narrow" pitchFamily="34" charset="0"/>
                <a:hlinkClick r:id="rId4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musite</a:t>
            </a:r>
            <a:r>
              <a:rPr lang="cs-CZ" sz="1800" dirty="0" smtClean="0">
                <a:latin typeface="Arial Narrow" pitchFamily="34" charset="0"/>
                <a:hlinkClick r:id="rId4"/>
              </a:rPr>
              <a:t>-vedet/49697/hadovka-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smrduta</a:t>
            </a:r>
            <a:r>
              <a:rPr lang="cs-CZ" sz="1800" dirty="0" smtClean="0">
                <a:latin typeface="Arial Narrow" pitchFamily="34" charset="0"/>
                <a:hlinkClick r:id="rId4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nasbirejte</a:t>
            </a:r>
            <a:r>
              <a:rPr lang="cs-CZ" sz="1800" dirty="0" smtClean="0">
                <a:latin typeface="Arial Narrow" pitchFamily="34" charset="0"/>
                <a:hlinkClick r:id="rId4"/>
              </a:rPr>
              <a:t>-si-afrodiziakum.</a:t>
            </a:r>
            <a:r>
              <a:rPr lang="cs-CZ" sz="1800" dirty="0" err="1" smtClean="0">
                <a:latin typeface="Arial Narrow" pitchFamily="34" charset="0"/>
                <a:hlinkClick r:id="rId4"/>
              </a:rPr>
              <a:t>html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5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5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5"/>
              </a:rPr>
              <a:t>naturfoto.cz</a:t>
            </a:r>
            <a:r>
              <a:rPr lang="cs-CZ" sz="1800" dirty="0" smtClean="0">
                <a:latin typeface="Arial Narrow" pitchFamily="34" charset="0"/>
                <a:hlinkClick r:id="rId5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5"/>
              </a:rPr>
              <a:t>zavojenka</a:t>
            </a:r>
            <a:r>
              <a:rPr lang="cs-CZ" sz="1800" dirty="0" smtClean="0">
                <a:latin typeface="Arial Narrow" pitchFamily="34" charset="0"/>
                <a:hlinkClick r:id="rId5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5"/>
              </a:rPr>
              <a:t>olovova</a:t>
            </a:r>
            <a:r>
              <a:rPr lang="cs-CZ" sz="1800" dirty="0" smtClean="0">
                <a:latin typeface="Arial Narrow" pitchFamily="34" charset="0"/>
                <a:hlinkClick r:id="rId5"/>
              </a:rPr>
              <a:t>-fotografie-12071.html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6"/>
              </a:rPr>
              <a:t>http://www.</a:t>
            </a:r>
            <a:r>
              <a:rPr lang="cs-CZ" sz="1800" dirty="0" err="1" smtClean="0">
                <a:latin typeface="Arial Narrow" pitchFamily="34" charset="0"/>
                <a:hlinkClick r:id="rId6"/>
              </a:rPr>
              <a:t>houbarime.cz</a:t>
            </a:r>
            <a:r>
              <a:rPr lang="cs-CZ" sz="1800" dirty="0" smtClean="0">
                <a:latin typeface="Arial Narrow" pitchFamily="34" charset="0"/>
                <a:hlinkClick r:id="rId6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6"/>
              </a:rPr>
              <a:t>kremenac</a:t>
            </a:r>
            <a:r>
              <a:rPr lang="cs-CZ" sz="1800" dirty="0" smtClean="0">
                <a:latin typeface="Arial Narrow" pitchFamily="34" charset="0"/>
                <a:hlinkClick r:id="rId6"/>
              </a:rPr>
              <a:t>-</a:t>
            </a:r>
            <a:r>
              <a:rPr lang="cs-CZ" sz="1800" dirty="0" err="1" smtClean="0">
                <a:latin typeface="Arial Narrow" pitchFamily="34" charset="0"/>
                <a:hlinkClick r:id="rId6"/>
              </a:rPr>
              <a:t>osikovy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7"/>
              </a:rPr>
              <a:t>http</a:t>
            </a:r>
            <a:r>
              <a:rPr lang="cs-CZ" sz="1800" dirty="0">
                <a:latin typeface="Arial Narrow" pitchFamily="34" charset="0"/>
                <a:hlinkClick r:id="rId7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7"/>
              </a:rPr>
              <a:t>houbar.cz/default.aspx?show=3&amp;text=35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8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8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nasehouby.cz</a:t>
            </a:r>
            <a:r>
              <a:rPr lang="cs-CZ" sz="1800" dirty="0" smtClean="0">
                <a:latin typeface="Arial Narrow" pitchFamily="34" charset="0"/>
                <a:hlinkClick r:id="rId8"/>
              </a:rPr>
              <a:t>/houby/species_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view.php</a:t>
            </a:r>
            <a:r>
              <a:rPr lang="cs-CZ" sz="1800" dirty="0" smtClean="0">
                <a:latin typeface="Arial Narrow" pitchFamily="34" charset="0"/>
                <a:hlinkClick r:id="rId8"/>
              </a:rPr>
              <a:t>?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key</a:t>
            </a:r>
            <a:r>
              <a:rPr lang="cs-CZ" sz="1800" dirty="0" smtClean="0">
                <a:latin typeface="Arial Narrow" pitchFamily="34" charset="0"/>
                <a:hlinkClick r:id="rId8"/>
              </a:rPr>
              <a:t>=</a:t>
            </a:r>
            <a:r>
              <a:rPr lang="cs-CZ" sz="1800" dirty="0" err="1" smtClean="0">
                <a:latin typeface="Arial Narrow" pitchFamily="34" charset="0"/>
                <a:hlinkClick r:id="rId8"/>
              </a:rPr>
              <a:t>Lycoperdon</a:t>
            </a:r>
            <a:r>
              <a:rPr lang="cs-CZ" sz="1800" dirty="0" smtClean="0">
                <a:latin typeface="Arial Narrow" pitchFamily="34" charset="0"/>
                <a:hlinkClick r:id="rId8"/>
              </a:rPr>
              <a:t>%20perlatum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9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9"/>
              </a:rPr>
              <a:t>www.houbareni.cz/disc.php?start=174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10"/>
              </a:rPr>
              <a:t>http</a:t>
            </a:r>
            <a:r>
              <a:rPr lang="cs-CZ" sz="1800" dirty="0" smtClean="0">
                <a:latin typeface="Arial Narrow" pitchFamily="34" charset="0"/>
                <a:hlinkClick r:id="rId10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10"/>
              </a:rPr>
              <a:t>www.</a:t>
            </a:r>
            <a:r>
              <a:rPr lang="cs-CZ" sz="1800" dirty="0" err="1" smtClean="0">
                <a:latin typeface="Arial Narrow" pitchFamily="34" charset="0"/>
                <a:hlinkClick r:id="rId10"/>
              </a:rPr>
              <a:t>houbareni.cz</a:t>
            </a:r>
            <a:r>
              <a:rPr lang="cs-CZ" sz="1800" dirty="0" smtClean="0">
                <a:latin typeface="Arial Narrow" pitchFamily="34" charset="0"/>
                <a:hlinkClick r:id="rId10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10"/>
              </a:rPr>
              <a:t>bigimg.php</a:t>
            </a:r>
            <a:r>
              <a:rPr lang="cs-CZ" sz="1800" dirty="0" smtClean="0">
                <a:latin typeface="Arial Narrow" pitchFamily="34" charset="0"/>
                <a:hlinkClick r:id="rId10"/>
              </a:rPr>
              <a:t>?</a:t>
            </a:r>
            <a:r>
              <a:rPr lang="cs-CZ" sz="1800" dirty="0" err="1" smtClean="0">
                <a:latin typeface="Arial Narrow" pitchFamily="34" charset="0"/>
                <a:hlinkClick r:id="rId10"/>
              </a:rPr>
              <a:t>img</a:t>
            </a:r>
            <a:r>
              <a:rPr lang="cs-CZ" sz="1800" dirty="0" smtClean="0">
                <a:latin typeface="Arial Narrow" pitchFamily="34" charset="0"/>
                <a:hlinkClick r:id="rId10"/>
              </a:rPr>
              <a:t>=c2e47402-4a5db603-8d4d-1ce49127</a:t>
            </a:r>
            <a:endParaRPr lang="cs-CZ" sz="1800" dirty="0" smtClean="0">
              <a:latin typeface="Arial Narrow" pitchFamily="34" charset="0"/>
            </a:endParaRPr>
          </a:p>
          <a:p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636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949</TotalTime>
  <Words>445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Osoblaha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Dum</cp:lastModifiedBy>
  <cp:revision>59</cp:revision>
  <dcterms:created xsi:type="dcterms:W3CDTF">2011-10-24T11:56:12Z</dcterms:created>
  <dcterms:modified xsi:type="dcterms:W3CDTF">2012-06-06T09:28:08Z</dcterms:modified>
</cp:coreProperties>
</file>