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78" r:id="rId11"/>
    <p:sldId id="28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00FF00"/>
    <a:srgbClr val="0000FF"/>
    <a:srgbClr val="FF66FF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30" d="100"/>
          <a:sy n="30" d="100"/>
        </p:scale>
        <p:origin x="-90" y="-8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VY_52_INOVACE_15_ROSTLINY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 – listnaté dřeviny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VY_52_INOVACE_15_ROSTLINY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 – listnaté dřeviny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imgres?q=ol%C5%A1e+lepkav%C3%A1&amp;hl=cs&amp;qscrl=1&amp;nord=1&amp;rlz=1T4ADRA_csCZ436CZ454&amp;biw=1024&amp;bih=554&amp;tbm=isch&amp;tbnid=qHmmFUK4RB8JyM:&amp;imgrefurl=http://www.lidovky.cz/diskuse.asp?iddiskuse=A091123_132236_ln_veda_lvv&amp;docid=pMsjXLvdVgJrSM&amp;imgurl=http://www.cirrusimage.com/Trees/manchurian_alder_1.jpg&amp;w=600&amp;h=800&amp;ei=i2VwT_qtH6_54QSpgcXAAg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hyperlink" Target="http://www.google.cz/imgres?q=javor+klen+u+cesty&amp;hl=cs&amp;sa=X&amp;rlz=1T4ADRA_csCZ436CZ454&amp;biw=1024&amp;bih=554&amp;tbm=isch&amp;prmd=imvns&amp;tbnid=kqOEWo8y9fltMM:&amp;imgrefurl=http://www.jablunkov.cz/jabko/cas_cervenec07.html&amp;docid=D9CT0WaQbI2XHM&amp;imgurl=http://www.jablunkov.cz/jabko/7foto07/javor-klen-v-Mostech.jpg&amp;w=800&amp;h=600&amp;ei=rWi_T6eGKsbPtAbqqqikCg&amp;zoom=1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Lipa_rad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Kilometrovka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Betula_Pendula_at_Stockholm_University_2005-07-01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arpinus_seed.jpg" TargetMode="External"/><Relationship Id="rId13" Type="http://schemas.openxmlformats.org/officeDocument/2006/relationships/image" Target="../media/image14.jpeg"/><Relationship Id="rId18" Type="http://schemas.openxmlformats.org/officeDocument/2006/relationships/image" Target="../media/image17.jpeg"/><Relationship Id="rId3" Type="http://schemas.openxmlformats.org/officeDocument/2006/relationships/image" Target="../media/image9.jpeg"/><Relationship Id="rId7" Type="http://schemas.openxmlformats.org/officeDocument/2006/relationships/image" Target="../media/image11.jpeg"/><Relationship Id="rId12" Type="http://schemas.openxmlformats.org/officeDocument/2006/relationships/hyperlink" Target="http://botanika.wendys.cz/kytky/foto.php?502:1" TargetMode="External"/><Relationship Id="rId17" Type="http://schemas.openxmlformats.org/officeDocument/2006/relationships/hyperlink" Target="http://cs.wikipedia.org/wiki/Soubor:XN_oak_acorn_400.jpg" TargetMode="External"/><Relationship Id="rId2" Type="http://schemas.openxmlformats.org/officeDocument/2006/relationships/hyperlink" Target="http://www.google.cz/imgres?q=habr+list&amp;hl=cs&amp;sa=X&amp;qscrl=1&amp;nord=1&amp;rlz=1T4ADRA_csCZ436CZ454&amp;biw=1024&amp;bih=554&amp;tbm=isch&amp;tbnid=0frPR8ZXWPuBEM:&amp;imgrefurl=http://herbar.cz7asm.cz/kvetina.php?id=228&amp;docid=NBU9asd1EfDe-M&amp;imgurl=http://herbar.cz7asm.cz/Fotky/228-habr%20list.JPG&amp;w=630&amp;h=420&amp;ei=wIhxT6SqI4WA4gSAg42KDw&amp;zoom=1" TargetMode="External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arpinus_betulus_kz1.jpg" TargetMode="External"/><Relationship Id="rId11" Type="http://schemas.openxmlformats.org/officeDocument/2006/relationships/image" Target="../media/image13.jpeg"/><Relationship Id="rId5" Type="http://schemas.openxmlformats.org/officeDocument/2006/relationships/image" Target="../media/image10.jpeg"/><Relationship Id="rId15" Type="http://schemas.openxmlformats.org/officeDocument/2006/relationships/hyperlink" Target="http://cs.wikipedia.org/wiki/Soubor:Quercus_acutissima12.jpg" TargetMode="External"/><Relationship Id="rId10" Type="http://schemas.openxmlformats.org/officeDocument/2006/relationships/hyperlink" Target="http://www.bionebe.cz/files/products/briza_list.jpg" TargetMode="External"/><Relationship Id="rId4" Type="http://schemas.openxmlformats.org/officeDocument/2006/relationships/hyperlink" Target="http://www.google.cz/imgres?q=dub+zimn%C3%AD+list&amp;hl=cs&amp;qscrl=1&amp;nord=1&amp;rlz=1T4ADRA_csCZ436CZ454&amp;biw=1024&amp;bih=554&amp;tbm=isch&amp;tbnid=1hlCmCQurb8cEM:&amp;imgrefurl=http://www.prazskestezky.cz/kunrat/ku03.html&amp;docid=vb9Vf7cMV3QJuM&amp;imgurl=http://www.prazskestezky.cz/kunrat/obr/dub_zimni.jpg&amp;w=200&amp;h=285&amp;ei=BJBxT4D8OsTT4QTdvtWrDw&amp;zoom=1" TargetMode="External"/><Relationship Id="rId9" Type="http://schemas.openxmlformats.org/officeDocument/2006/relationships/image" Target="../media/image12.jpeg"/><Relationship Id="rId1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cer_pseudoplatanus_infloresc_kz.JPG" TargetMode="External"/><Relationship Id="rId13" Type="http://schemas.openxmlformats.org/officeDocument/2006/relationships/image" Target="../media/image23.jpeg"/><Relationship Id="rId18" Type="http://schemas.openxmlformats.org/officeDocument/2006/relationships/hyperlink" Target="http://strom.yc.cz/jitka/plod_podzim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12" Type="http://schemas.openxmlformats.org/officeDocument/2006/relationships/hyperlink" Target="http://cs.wikipedia.org/wiki/Soubor:Samara_maple.jpg" TargetMode="External"/><Relationship Id="rId17" Type="http://schemas.openxmlformats.org/officeDocument/2006/relationships/image" Target="../media/image25.jpeg"/><Relationship Id="rId2" Type="http://schemas.openxmlformats.org/officeDocument/2006/relationships/hyperlink" Target="http://cs.wikipedia.org/wiki/Soubor:Alnus_glutinosa_tervalepp%C3%A4_lehti.jpg" TargetMode="External"/><Relationship Id="rId16" Type="http://schemas.openxmlformats.org/officeDocument/2006/relationships/hyperlink" Target="http://www.biokvalita.cz/data/images/0939_00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lnus_glutinosa_-_fruits_and_seeds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5" Type="http://schemas.openxmlformats.org/officeDocument/2006/relationships/image" Target="../media/image24.jpeg"/><Relationship Id="rId10" Type="http://schemas.openxmlformats.org/officeDocument/2006/relationships/hyperlink" Target="http://cs.wikipedia.org/wiki/Soubor:Maple_leaves.jpg" TargetMode="External"/><Relationship Id="rId19" Type="http://schemas.openxmlformats.org/officeDocument/2006/relationships/image" Target="../media/image26.jpeg"/><Relationship Id="rId4" Type="http://schemas.openxmlformats.org/officeDocument/2006/relationships/hyperlink" Target="http://cs.wikipedia.org/wiki/Soubor:Alnus_glutinosa_catkins_bialowieza_beentree.jpg" TargetMode="External"/><Relationship Id="rId9" Type="http://schemas.openxmlformats.org/officeDocument/2006/relationships/image" Target="../media/image21.jpeg"/><Relationship Id="rId14" Type="http://schemas.openxmlformats.org/officeDocument/2006/relationships/hyperlink" Target="http://cs.wikipedia.org/wiki/Soubor:Lipovlist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29.jpeg"/><Relationship Id="rId2" Type="http://schemas.openxmlformats.org/officeDocument/2006/relationships/hyperlink" Target="http://www.olese.cz:81/olese/fotky_encyklopedie/16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Quercus_petraea_-_K%C3%B6hler%E2%80%93s_Medizinal-Pflanzen-118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http://cs.wikipedia.org/wiki/Soubor:Illustration_Carpinus_betulus0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http://www.google.cz/imgres?q=javor+klen&amp;hl=cs&amp;qscrl=1&amp;nord=1&amp;rlz=1T4ADRA_csCZ436CZ454&amp;biw=1024&amp;bih=554&amp;tbm=isch&amp;tbnid=QqXh8sRQ8pmUnM:&amp;imgrefurl=http://www.studenec.cz/sz/wp-content/uploads/archiv/sz2009_4.html&amp;docid=K2U-anYTNABWHM&amp;imgurl=http://www.studenec.cz/sz/wp-content/uploads/archiv/foto/094-07-listy02-javor-klen.jpg&amp;w=379&amp;h=463&amp;ei=T7xxT-OnErON4gSs3M2FDw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b%C5%99%C3%ADza+b%C4%9Blokor%C3%A1&amp;hl=cs&amp;sa=X&amp;rlz=1T4ADRA_csCZ436CZ454&amp;biw=1024&amp;bih=554&amp;tbm=isch&amp;prmd=imvns&amp;tbnid=d0b3xcAA6gOrgM:&amp;imgrefurl=http://znamky.szesro.cz/text/O%C5%BDP/O%C5%BDP%20druhy%20biotop%C5%AF/Borov%C3%BD%20les/&amp;docid=Acf9I0x0kesgeM&amp;imgurl=http://znamky.szesro.cz/text/O%C5%BDP/O%C5%BDP%20druhy%20biotop%C5%AF/Borov%C3%BD%20les/b%C5%99%C3%ADza.b%C4%9Blokor%C3%A1.bmp&amp;w=440&amp;h=319&amp;ei=at_NT-PXDIufOsrr_ZQM&amp;zoom=1&amp;iact=hc&amp;vpx=714&amp;vpy=229&amp;dur=1938&amp;hovh=191&amp;hovw=264&amp;tx=156&amp;ty=167&amp;sig=102032948630475102088&amp;page=1&amp;tbnh=104&amp;tbnw=125&amp;start=0&amp;ndsp=20&amp;ved=1t:429,r:19,s:0,i:110" TargetMode="External"/><Relationship Id="rId5" Type="http://schemas.openxmlformats.org/officeDocument/2006/relationships/image" Target="../media/image31.jpeg"/><Relationship Id="rId4" Type="http://schemas.openxmlformats.org/officeDocument/2006/relationships/hyperlink" Target="http://www.google.cz/imgres?q=ol%C5%A1e+lepkav%C3%A1&amp;hl=cs&amp;qscrl=1&amp;nord=1&amp;rlz=1T4ADRA_csCZ436CZ454&amp;biw=1024&amp;bih=554&amp;tbm=isch&amp;tbnid=mJ8ArBUdqj0mEM:&amp;imgrefurl=http://znamky.szesro.cz/text/Lesnictv%C3%AD/LM.d%C5%99eviny/&amp;docid=M4vyf1P-96RkrM&amp;imgurl=http://znamky.szesro.cz/text/Lesnictv%C3%AD/LM.d%C5%99eviny/ol%C5%A1e.lep.bmp&amp;w=300&amp;h=440&amp;ei=8LxxT834F8zQ4QSl3Zn_Dg&amp;zoom=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563602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Krytosemenné </a:t>
            </a:r>
            <a:r>
              <a:rPr lang="cs-CZ" smtClean="0"/>
              <a:t>lesní dřeviny.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5426952"/>
              </p:ext>
            </p:extLst>
          </p:nvPr>
        </p:nvGraphicFramePr>
        <p:xfrm>
          <a:off x="1547813" y="1412875"/>
          <a:ext cx="6096000" cy="3023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prosinec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se seznámí s nejznámějšími listnatými stromy z našeho okolí a </a:t>
                      </a:r>
                      <a:r>
                        <a:rPr lang="cs-CZ" sz="1800" dirty="0" smtClean="0"/>
                        <a:t>naučí se je rozeznávat podle listů, květů a plodů. 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395536" y="476672"/>
            <a:ext cx="828092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Na vycházce jsme pozorovali tyto listnaté dřeviny.</a:t>
            </a:r>
            <a:endParaRPr lang="cs-CZ" sz="2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Je rovno 12"/>
          <p:cNvSpPr/>
          <p:nvPr/>
        </p:nvSpPr>
        <p:spPr>
          <a:xfrm>
            <a:off x="-756592" y="999892"/>
            <a:ext cx="10729192" cy="45719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5" name="rg_hi" descr="http://t2.gstatic.com/images?q=tbn:ANd9GcRY5QwvHjVvhIN_KDSDpKyAYaPFgWKQzerCADoREb7hQTtYYy3WRw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54042"/>
            <a:ext cx="2520280" cy="3384376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TextovéPole 16"/>
          <p:cNvSpPr txBox="1"/>
          <p:nvPr/>
        </p:nvSpPr>
        <p:spPr>
          <a:xfrm>
            <a:off x="899592" y="5327119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javor klen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27197" y="5292717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olše lepkavá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5291216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dub zimní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pic>
        <p:nvPicPr>
          <p:cNvPr id="10" name="obrázek 1" descr="http://t0.gstatic.com/images?q=tbn:ANd9GcTa0ZGq2Ucds9BcTZnv_5RLCA3tV4PUHcbMIP3rrLjRvHRk_lgVe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2419350" cy="338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t1.gstatic.com/images?q=tbn:ANd9GcTCDW70BHRGlrBtwfHnpQyPSJotXE-DONBQGqxzBO6w0R9N3Vtw8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556793"/>
            <a:ext cx="2376264" cy="338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84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99592" y="558924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lípa srdčitá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5589237"/>
            <a:ext cx="2688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bříza </a:t>
            </a:r>
            <a:r>
              <a:rPr lang="cs-CZ" b="1" i="1" dirty="0" smtClean="0">
                <a:solidFill>
                  <a:srgbClr val="FF0000"/>
                </a:solidFill>
              </a:rPr>
              <a:t>bělokorá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60542" y="558923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habr obecný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8" name="obrázek 1" descr="http://upload.wikimedia.org/wikipedia/commons/thumb/e/e9/Lipa_rada.jpg/300px-Lipa_rada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2448272" cy="3437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2" descr="Bříza bělokorá">
            <a:hlinkClick r:id="rId4" tooltip="&quot;Bříza bělokorá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910" y="1484784"/>
            <a:ext cx="2456180" cy="3437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2" descr="http://upload.wikimedia.org/wikipedia/commons/thumb/7/79/Kilometrovka.jpg/220px-Kilometrovka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922" y="1484784"/>
            <a:ext cx="2333852" cy="34371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727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92D050"/>
                </a:solidFill>
              </a:rPr>
              <a:t>                  listy	</a:t>
            </a:r>
            <a:r>
              <a:rPr lang="cs-CZ" dirty="0" smtClean="0"/>
              <a:t>	  </a:t>
            </a:r>
            <a:r>
              <a:rPr lang="cs-CZ" b="1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květy	</a:t>
            </a:r>
            <a:r>
              <a:rPr lang="cs-CZ" dirty="0" smtClean="0"/>
              <a:t>	        </a:t>
            </a:r>
            <a:r>
              <a:rPr lang="cs-CZ" b="1" i="1" dirty="0" smtClean="0">
                <a:solidFill>
                  <a:schemeClr val="accent2"/>
                </a:solidFill>
              </a:rPr>
              <a:t>plody</a:t>
            </a:r>
            <a:endParaRPr lang="cs-CZ" b="1" i="1" dirty="0">
              <a:solidFill>
                <a:schemeClr val="accent2"/>
              </a:solidFill>
            </a:endParaRPr>
          </a:p>
        </p:txBody>
      </p:sp>
      <p:pic>
        <p:nvPicPr>
          <p:cNvPr id="3" name="rg_hi" descr="http://t3.gstatic.com/images?q=tbn:ANd9GcSkIpUCkUBtiUj90Caiv3cWiHwAUrAMqHch3L7UWTk-s5Q1NF126A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78757"/>
            <a:ext cx="1800200" cy="148614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rg_hi" descr="http://t2.gstatic.com/images?q=tbn:ANd9GcRVcG38mNZG74dRjcVegy73GaFRUQlx7WmGHJSgyt6CDyYu_8vRm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97151"/>
            <a:ext cx="1800200" cy="153479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456786" y="1563757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habr obecný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786" y="3284984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bříza </a:t>
            </a:r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bělokorá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6786" y="5210605"/>
            <a:ext cx="13789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dub</a:t>
            </a: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zimní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5" name="obrázek 2" descr="http://upload.wikimedia.org/wikipedia/commons/thumb/7/7d/Carpinus_betulus_kz1.jpg/120px-Carpinus_betulus_kz1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959" y="1113463"/>
            <a:ext cx="2072619" cy="14514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1" descr="http://upload.wikimedia.org/wikipedia/commons/thumb/2/22/Carpinus_seed.jpg/70px-Carpinus_seed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1123563"/>
            <a:ext cx="1944215" cy="14413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2" descr="http://www.bionebe.cz/files/products/briza_list_m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52937"/>
            <a:ext cx="18002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" descr="Bříza bělokorá,Betula pendula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959" y="2852937"/>
            <a:ext cx="2072619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betpen"/>
          <p:cNvPicPr/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52937"/>
            <a:ext cx="1944216" cy="15841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http://upload.wikimedia.org/wikipedia/commons/thumb/7/75/Quercus_acutissima12.jpg/90px-Quercus_acutissima12.jpg">
            <a:hlinkClick r:id="rId15"/>
          </p:cNvPr>
          <p:cNvPicPr/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7959" y="4797150"/>
            <a:ext cx="2072619" cy="15347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1" descr="http://upload.wikimedia.org/wikipedia/commons/thumb/5/52/XN_oak_acorn_400.jpg/220px-XN_oak_acorn_400.jpg">
            <a:hlinkClick r:id="rId17"/>
          </p:cNvPr>
          <p:cNvPicPr/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4797149"/>
            <a:ext cx="1944216" cy="15347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37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33871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b="1" i="1" dirty="0" smtClean="0">
                <a:solidFill>
                  <a:srgbClr val="009900"/>
                </a:solidFill>
              </a:rPr>
              <a:t>listy	</a:t>
            </a:r>
            <a:r>
              <a:rPr lang="cs-CZ" dirty="0" smtClean="0"/>
              <a:t>                 </a:t>
            </a:r>
            <a:r>
              <a:rPr lang="cs-CZ" b="1" i="1" dirty="0" smtClean="0">
                <a:solidFill>
                  <a:srgbClr val="FFC000"/>
                </a:solidFill>
              </a:rPr>
              <a:t>květy              </a:t>
            </a:r>
            <a:r>
              <a:rPr lang="cs-CZ" dirty="0" smtClean="0"/>
              <a:t>          </a:t>
            </a:r>
            <a:r>
              <a:rPr lang="cs-CZ" b="1" i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plody</a:t>
            </a:r>
            <a:endParaRPr lang="cs-CZ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159573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olše </a:t>
            </a:r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lepkavá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6847" y="342900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javor </a:t>
            </a:r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klen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216611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lípa </a:t>
            </a:r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srdčitá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5" name="obrázek 2" descr="http://upload.wikimedia.org/wikipedia/commons/thumb/c/c9/Alnus_glutinosa_tervalepp%C3%A4_lehti.jpg/120px-Alnus_glutinosa_tervalepp%C3%A4_lehti.jp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741" y="995536"/>
            <a:ext cx="1988201" cy="1600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obrázek 2" descr="http://upload.wikimedia.org/wikipedia/commons/thumb/f/fc/Alnus_glutinosa_catkins_bialowieza_beentree.jpg/87px-Alnus_glutinosa_catkins_bialowieza_beentree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95535"/>
            <a:ext cx="2088232" cy="160050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" descr="http://upload.wikimedia.org/wikipedia/commons/thumb/2/2c/Alnus_glutinosa_-_fruits_and_seeds.jpg/120px-Alnus_glutinosa_-_fruits_and_seeds.jp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995536"/>
            <a:ext cx="1961014" cy="1600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2" descr="http://upload.wikimedia.org/wikipedia/commons/thumb/3/3f/Acer_pseudoplatanus_infloresc_kz.JPG/220px-Acer_pseudoplatanus_infloresc_kz.JP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80928"/>
            <a:ext cx="2088232" cy="17227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Javor klen">
            <a:hlinkClick r:id="rId10" tooltip="&quot;Javor klen&quot;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044" y="2746469"/>
            <a:ext cx="2011900" cy="172277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2" descr="http://upload.wikimedia.org/wikipedia/commons/thumb/3/32/Samara_maple.jpg/220px-Samara_maple.jpg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39" y="2780928"/>
            <a:ext cx="1961015" cy="1688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" descr="http://upload.wikimedia.org/wikipedia/commons/thumb/c/c1/Lipovlist.JPG/220px-Lipovlist.JPG">
            <a:hlinkClick r:id="rId14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4653137"/>
            <a:ext cx="2016222" cy="17749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obrázek 2" descr="http://www.biokvalita.cz/data/thumbs/0939_0000.jpg">
            <a:hlinkClick r:id="rId16" tgtFrame="_BLANK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53137"/>
            <a:ext cx="2088232" cy="1777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2" descr="plod">
            <a:hlinkClick r:id="rId18" tgtFrame="_blank"/>
          </p:cNvPr>
          <p:cNvPicPr/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7"/>
            <a:ext cx="1961014" cy="17749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663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K    o b r á z k ů m    p ř i ř a ď    n á z v y    s t r o m ů .</a:t>
            </a:r>
            <a:endParaRPr lang="cs-CZ" b="1" i="1" dirty="0">
              <a:solidFill>
                <a:srgbClr val="00B0F0"/>
              </a:solidFill>
            </a:endParaRPr>
          </a:p>
        </p:txBody>
      </p:sp>
      <p:sp>
        <p:nvSpPr>
          <p:cNvPr id="3" name="Minus 2"/>
          <p:cNvSpPr/>
          <p:nvPr/>
        </p:nvSpPr>
        <p:spPr>
          <a:xfrm>
            <a:off x="-468560" y="1298377"/>
            <a:ext cx="10618149" cy="18640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95536" y="5347777"/>
            <a:ext cx="2406439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311860" y="5347776"/>
            <a:ext cx="2520280" cy="8895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5311773"/>
            <a:ext cx="2448272" cy="9255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57759" y="554376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lípa srdčitá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9913" y="5565913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habr obecný</a:t>
            </a:r>
            <a:endParaRPr lang="cs-CZ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556591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dub zimní</a:t>
            </a:r>
            <a:endParaRPr lang="cs-CZ" i="1" dirty="0"/>
          </a:p>
        </p:txBody>
      </p:sp>
      <p:pic>
        <p:nvPicPr>
          <p:cNvPr id="13" name="obrázek 2" descr="Charakteristické rysy lípy srdčité.">
            <a:hlinkClick r:id="rId2" tooltip="&quot;Charakteristické rysy lípy srdčité.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1988840"/>
            <a:ext cx="2376264" cy="288031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2" descr="Habr obecný">
            <a:hlinkClick r:id="rId4" tooltip="&quot;Habr obecný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057" y="1988838"/>
            <a:ext cx="2381885" cy="2880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" descr="dub zimní">
            <a:hlinkClick r:id="rId6" tooltip="&quot;dub zimní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8268" y="1988838"/>
            <a:ext cx="2456180" cy="28803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4549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1.gstatic.com/images?q=tbn:ANd9GcSkOoc-8DAIhSHqloZBD6HWGX06UrozOnJqWqE_923hk_WHplonZA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2592288" cy="331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g_hi" descr="http://t0.gstatic.com/images?q=tbn:ANd9GcSPdTkqeDiVeeFvaviMS-wVdyOFnb7CkvymfR828wcGaPZFgWpy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052736"/>
            <a:ext cx="2448272" cy="331236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Ovál 5"/>
          <p:cNvSpPr/>
          <p:nvPr/>
        </p:nvSpPr>
        <p:spPr>
          <a:xfrm>
            <a:off x="611560" y="5173956"/>
            <a:ext cx="2592288" cy="991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15718" y="5173956"/>
            <a:ext cx="2520280" cy="991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156176" y="5173956"/>
            <a:ext cx="2592288" cy="9913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5439147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javor klen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79241" y="543914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olše lepkavá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79704" y="5453565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bříza </a:t>
            </a:r>
            <a:r>
              <a:rPr lang="cs-CZ" i="1" dirty="0" smtClean="0"/>
              <a:t>bělokorá</a:t>
            </a:r>
            <a:endParaRPr lang="cs-CZ" i="1" dirty="0"/>
          </a:p>
        </p:txBody>
      </p:sp>
      <p:pic>
        <p:nvPicPr>
          <p:cNvPr id="12" name="rg_hi" descr="http://t3.gstatic.com/images?q=tbn:ANd9GcTDtZbD68ux-Lz_Z7qXNBCpdMLTDA5zlBa7SFGS5NWw3VmvvXNQ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1730" y="1052736"/>
            <a:ext cx="2268102" cy="32998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66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9563" y="213285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Stromy s opadavými listy</a:t>
            </a:r>
            <a:endParaRPr lang="cs-CZ" b="1" i="1" dirty="0">
              <a:solidFill>
                <a:srgbClr val="0099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2132855"/>
            <a:ext cx="4932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66FF"/>
                </a:solidFill>
              </a:rPr>
              <a:t>jsou důležitou součástí naší přírody.</a:t>
            </a:r>
            <a:endParaRPr lang="cs-CZ" b="1" i="1" dirty="0">
              <a:solidFill>
                <a:srgbClr val="FF66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3195" y="3284984"/>
            <a:ext cx="7795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</a:rPr>
              <a:t>Mají význam ekologický i estetický.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53236" y="3251729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FF00"/>
                </a:solidFill>
              </a:rPr>
              <a:t>Navíc poskytují dřevo</a:t>
            </a:r>
            <a:endParaRPr lang="cs-CZ" b="1" i="1" dirty="0">
              <a:solidFill>
                <a:srgbClr val="00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563" y="4293096"/>
            <a:ext cx="3616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FF00"/>
                </a:solidFill>
              </a:rPr>
              <a:t>využitelné mnoha způsoby.</a:t>
            </a:r>
            <a:endParaRPr lang="cs-CZ" b="1" i="1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85692" y="4293095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Jsou také zdrojem léčivých látek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79329" y="5301207"/>
            <a:ext cx="41948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a některých dalších surovin.</a:t>
            </a:r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2567" y="908720"/>
            <a:ext cx="4455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je důležité: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789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4926" y="339829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5" y="863049"/>
            <a:ext cx="792088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Arial Narrow" pitchFamily="34" charset="0"/>
              </a:rPr>
              <a:t>http://www.jablunkov.cz/jabko/cas_cervenec07.html</a:t>
            </a:r>
          </a:p>
          <a:p>
            <a:r>
              <a:rPr lang="cs-CZ" sz="1400" dirty="0" smtClean="0">
                <a:latin typeface="Arial Narrow" pitchFamily="34" charset="0"/>
              </a:rPr>
              <a:t>http://www.lidovky.cz/vedci-dokoncili-cteni-genomu-kukurice-dx2-/diskuse.asp?iddiskuse=A091123_132236_ln_veda_lvv&amp;vlakno=36799723</a:t>
            </a:r>
          </a:p>
          <a:p>
            <a:r>
              <a:rPr lang="cs-CZ" sz="1400" dirty="0" smtClean="0">
                <a:latin typeface="Arial Narrow" pitchFamily="34" charset="0"/>
              </a:rPr>
              <a:t>http://isleofmanwoodlandtrust.com/gallery.php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cs.wikipedia.org/wiki/Kilometrovka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herbar.cz7asm.cz/kvetina.php?id=228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cs.wikipedia.org/wiki/B%C5%99%C3%ADzovit%C3%A9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www.bionebe.cz/briza-list-40-g,59.html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botanika.wendys.cz/kytky/K502.php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rozvedena.bloguje.cz/676819-hadanka.php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cs.wikipedia.org/wiki/Bukovit%C3%A9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www.prazskestezky.cz/kunrat/ku03.html</a:t>
            </a:r>
          </a:p>
          <a:p>
            <a:r>
              <a:rPr lang="cs-CZ" sz="1400" dirty="0" smtClean="0">
                <a:latin typeface="Arial Narrow" pitchFamily="34" charset="0"/>
              </a:rPr>
              <a:t>http</a:t>
            </a:r>
            <a:r>
              <a:rPr lang="cs-CZ" sz="1400" dirty="0">
                <a:latin typeface="Arial Narrow" pitchFamily="34" charset="0"/>
              </a:rPr>
              <a:t>://</a:t>
            </a:r>
            <a:r>
              <a:rPr lang="cs-CZ" sz="1400" dirty="0" smtClean="0">
                <a:latin typeface="Arial Narrow" pitchFamily="34" charset="0"/>
              </a:rPr>
              <a:t>cs.wikipedia.org/wiki/B%C5%99%C3%ADza_b%C4%9Blokor%C3%A1</a:t>
            </a:r>
          </a:p>
          <a:p>
            <a:r>
              <a:rPr lang="cs-CZ" sz="1400" dirty="0">
                <a:latin typeface="Arial Narrow" pitchFamily="34" charset="0"/>
              </a:rPr>
              <a:t>http://cs.wikipedia.org/wiki/%C5%BDalud_(plod</a:t>
            </a:r>
            <a:r>
              <a:rPr lang="cs-CZ" sz="1400" dirty="0" smtClean="0">
                <a:latin typeface="Arial Narrow" pitchFamily="34" charset="0"/>
              </a:rPr>
              <a:t>)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cs.wikipedia.org/wiki/Ol%C5%A1e_lepkav%C3%A1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cs.wikipedia.org/wiki/Javor_klen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cs.wikipedia.org/wiki/Javor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cs.wikipedia.org/wiki/Dvouna%C5%BEka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cs.wikipedia.org/wiki/L%C3%ADpa_malolist%C3%A1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www.biokvalita.cz/index.php?akce=detail&amp;zbozi_id=939</a:t>
            </a:r>
          </a:p>
          <a:p>
            <a:r>
              <a:rPr lang="cs-CZ" sz="1400" dirty="0">
                <a:latin typeface="Arial Narrow" pitchFamily="34" charset="0"/>
              </a:rPr>
              <a:t>http://strom.yc.cz/lipa.htm</a:t>
            </a:r>
            <a:endParaRPr lang="cs-CZ" sz="1400" dirty="0" smtClean="0">
              <a:latin typeface="Arial Narrow" pitchFamily="34" charset="0"/>
            </a:endParaRP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de.wikipedia.org/wiki/Bergahorn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www.guh.cz/edu/bi/biologie_rostliny/html02/foto_045.html</a:t>
            </a:r>
          </a:p>
          <a:p>
            <a:r>
              <a:rPr lang="cs-CZ" sz="1400" dirty="0">
                <a:latin typeface="Arial Narrow" pitchFamily="34" charset="0"/>
              </a:rPr>
              <a:t>http://znamky.szesro.cz/text/O%C5%BDP/O%C5%BDP%20druhy%20biotop%C5%AF/Borov%C3%BD%20les/</a:t>
            </a:r>
            <a:endParaRPr lang="cs-CZ" sz="1400" dirty="0" smtClean="0">
              <a:latin typeface="Arial Narrow" pitchFamily="34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611560" y="980728"/>
            <a:ext cx="351534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6094" y="2865710"/>
            <a:ext cx="77048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Botanika, učebnice pro základní školy a nižší stupeň víceletých gymnázií, Vyšší rostliny 2, Milada Švecová, Věra </a:t>
            </a:r>
            <a:r>
              <a:rPr lang="cs-CZ" sz="1800" dirty="0" err="1">
                <a:latin typeface="Arial Narrow" pitchFamily="34" charset="0"/>
              </a:rPr>
              <a:t>Toběrná</a:t>
            </a:r>
            <a:r>
              <a:rPr lang="cs-CZ" sz="1800" dirty="0">
                <a:latin typeface="Arial Narrow" pitchFamily="34" charset="0"/>
              </a:rPr>
              <a:t>, NATURA, Nakladatelství České geografické společnosti, s.r.o., Praha 1998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4797152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Stromy, Linda </a:t>
            </a:r>
            <a:r>
              <a:rPr lang="cs-CZ" sz="1800" dirty="0" err="1">
                <a:latin typeface="Arial Narrow" pitchFamily="34" charset="0"/>
              </a:rPr>
              <a:t>Gamlinová</a:t>
            </a:r>
            <a:r>
              <a:rPr lang="cs-CZ" sz="1800" dirty="0">
                <a:latin typeface="Arial Narrow" pitchFamily="34" charset="0"/>
              </a:rPr>
              <a:t>, Nakladatelství </a:t>
            </a:r>
            <a:r>
              <a:rPr lang="cs-CZ" sz="1800" dirty="0" err="1">
                <a:latin typeface="Arial Narrow" pitchFamily="34" charset="0"/>
              </a:rPr>
              <a:t>Slovart</a:t>
            </a:r>
            <a:r>
              <a:rPr lang="cs-CZ" sz="1800" dirty="0">
                <a:latin typeface="Arial Narrow" pitchFamily="34" charset="0"/>
              </a:rPr>
              <a:t>, Praha 1993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91038" y="3932707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Náš les, Karel Patočka, Antonín Pospíšil, nakladatelství Albatros, Praha1989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530960" y="2996952"/>
            <a:ext cx="454153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6" name="Čtyřcípá hvězda 5"/>
          <p:cNvSpPr/>
          <p:nvPr/>
        </p:nvSpPr>
        <p:spPr>
          <a:xfrm>
            <a:off x="530961" y="3844839"/>
            <a:ext cx="454153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7" name="Čtyřcípá hvězda 6"/>
          <p:cNvSpPr/>
          <p:nvPr/>
        </p:nvSpPr>
        <p:spPr>
          <a:xfrm>
            <a:off x="519275" y="4753218"/>
            <a:ext cx="454153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16094" y="1428866"/>
            <a:ext cx="744140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latin typeface="Arial Narrow" pitchFamily="34" charset="0"/>
              </a:rPr>
              <a:t>http://www.olese.cz:81/</a:t>
            </a:r>
            <a:r>
              <a:rPr lang="cs-CZ" sz="1400" dirty="0" err="1">
                <a:latin typeface="Arial Narrow" pitchFamily="34" charset="0"/>
              </a:rPr>
              <a:t>olese</a:t>
            </a:r>
            <a:r>
              <a:rPr lang="cs-CZ" sz="1400" dirty="0">
                <a:latin typeface="Arial Narrow" pitchFamily="34" charset="0"/>
              </a:rPr>
              <a:t>/</a:t>
            </a:r>
            <a:r>
              <a:rPr lang="cs-CZ" sz="1400" dirty="0" err="1">
                <a:latin typeface="Arial Narrow" pitchFamily="34" charset="0"/>
              </a:rPr>
              <a:t>lesni</a:t>
            </a:r>
            <a:r>
              <a:rPr lang="cs-CZ" sz="1400" dirty="0">
                <a:latin typeface="Arial Narrow" pitchFamily="34" charset="0"/>
              </a:rPr>
              <a:t>-encyklopedie-</a:t>
            </a:r>
            <a:r>
              <a:rPr lang="cs-CZ" sz="1400" dirty="0" err="1">
                <a:latin typeface="Arial Narrow" pitchFamily="34" charset="0"/>
              </a:rPr>
              <a:t>clanek</a:t>
            </a:r>
            <a:r>
              <a:rPr lang="cs-CZ" sz="1400" dirty="0">
                <a:latin typeface="Arial Narrow" pitchFamily="34" charset="0"/>
              </a:rPr>
              <a:t>/</a:t>
            </a:r>
            <a:r>
              <a:rPr lang="cs-CZ" sz="1400" dirty="0" err="1">
                <a:latin typeface="Arial Narrow" pitchFamily="34" charset="0"/>
              </a:rPr>
              <a:t>lipa-srdcita</a:t>
            </a:r>
            <a:r>
              <a:rPr lang="cs-CZ" sz="1400" dirty="0">
                <a:latin typeface="Arial Narrow" pitchFamily="34" charset="0"/>
              </a:rPr>
              <a:t>-(</a:t>
            </a:r>
            <a:r>
              <a:rPr lang="cs-CZ" sz="1400" dirty="0" err="1">
                <a:latin typeface="Arial Narrow" pitchFamily="34" charset="0"/>
              </a:rPr>
              <a:t>tilia-cordata</a:t>
            </a:r>
            <a:r>
              <a:rPr lang="cs-CZ" sz="1400" dirty="0" smtClean="0">
                <a:latin typeface="Arial Narrow" pitchFamily="34" charset="0"/>
              </a:rPr>
              <a:t>)</a:t>
            </a:r>
          </a:p>
          <a:p>
            <a:r>
              <a:rPr lang="cs-CZ" sz="1400" dirty="0">
                <a:latin typeface="Arial Narrow" pitchFamily="34" charset="0"/>
              </a:rPr>
              <a:t>http://</a:t>
            </a:r>
            <a:r>
              <a:rPr lang="cs-CZ" sz="1400" dirty="0" smtClean="0">
                <a:latin typeface="Arial Narrow" pitchFamily="34" charset="0"/>
              </a:rPr>
              <a:t>cs.wikipedia.org/wiki/Habr_obecn%C3%BD</a:t>
            </a:r>
          </a:p>
          <a:p>
            <a:r>
              <a:rPr lang="cs-CZ" sz="1400" dirty="0">
                <a:latin typeface="Arial Narrow" pitchFamily="34" charset="0"/>
              </a:rPr>
              <a:t>http://cs.wikipedia.org/wiki/Dub_zimn%C3%AD</a:t>
            </a:r>
          </a:p>
        </p:txBody>
      </p:sp>
    </p:spTree>
    <p:extLst>
      <p:ext uri="{BB962C8B-B14F-4D97-AF65-F5344CB8AC3E}">
        <p14:creationId xmlns:p14="http://schemas.microsoft.com/office/powerpoint/2010/main" val="2281692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1859</TotalTime>
  <Words>330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128</cp:revision>
  <dcterms:created xsi:type="dcterms:W3CDTF">2011-10-24T11:56:12Z</dcterms:created>
  <dcterms:modified xsi:type="dcterms:W3CDTF">2012-06-05T11:16:02Z</dcterms:modified>
</cp:coreProperties>
</file>