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2" r:id="rId11"/>
    <p:sldId id="267" r:id="rId12"/>
    <p:sldId id="263" r:id="rId13"/>
    <p:sldId id="265" r:id="rId14"/>
    <p:sldId id="266" r:id="rId15"/>
    <p:sldId id="268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E0E14"/>
    <a:srgbClr val="4335FB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9" autoAdjust="0"/>
    <p:restoredTop sz="94617" autoAdjust="0"/>
  </p:normalViewPr>
  <p:slideViewPr>
    <p:cSldViewPr>
      <p:cViewPr varScale="1">
        <p:scale>
          <a:sx n="75" d="100"/>
          <a:sy n="75" d="100"/>
        </p:scale>
        <p:origin x="-100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NÁZEV:VY_32_INOVACE_3.2.1.3.R01_procenta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2" cy="25477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4" cy="2547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4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3" cy="201269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407634"/>
          <a:ext cx="6498544" cy="20126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6" y="407634"/>
        <a:ext cx="6498544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3" cy="147767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792083"/>
          <a:ext cx="6498544" cy="14776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NÁZEV:VY_32_INOVACE_3.2.1.3.R01_procenta</a:t>
          </a:r>
          <a:endParaRPr lang="cs-CZ" sz="2000" kern="1200" dirty="0"/>
        </a:p>
      </dsp:txBody>
      <dsp:txXfrm>
        <a:off x="1273856" y="792083"/>
        <a:ext cx="6498544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3" cy="9426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2" y="1224137"/>
          <a:ext cx="6498544" cy="9426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2" y="1224137"/>
        <a:ext cx="6498544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2" y="1567772"/>
          <a:ext cx="6498544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2" y="1567772"/>
        <a:ext cx="6498544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2"/>
          <p:cNvGrpSpPr>
            <a:grpSpLocks/>
          </p:cNvGrpSpPr>
          <p:nvPr/>
        </p:nvGrpSpPr>
        <p:grpSpPr bwMode="auto">
          <a:xfrm>
            <a:off x="0" y="107950"/>
            <a:ext cx="9101138" cy="6750050"/>
            <a:chOff x="0" y="68"/>
            <a:chExt cx="5733" cy="4252"/>
          </a:xfrm>
        </p:grpSpPr>
        <p:grpSp>
          <p:nvGrpSpPr>
            <p:cNvPr id="4099" name="Group 3"/>
            <p:cNvGrpSpPr>
              <a:grpSpLocks/>
            </p:cNvGrpSpPr>
            <p:nvPr/>
          </p:nvGrpSpPr>
          <p:grpSpPr bwMode="auto">
            <a:xfrm>
              <a:off x="0" y="68"/>
              <a:ext cx="5733" cy="4088"/>
              <a:chOff x="0" y="68"/>
              <a:chExt cx="5733" cy="4088"/>
            </a:xfrm>
          </p:grpSpPr>
          <p:grpSp>
            <p:nvGrpSpPr>
              <p:cNvPr id="4100" name="Group 4"/>
              <p:cNvGrpSpPr>
                <a:grpSpLocks/>
              </p:cNvGrpSpPr>
              <p:nvPr userDrawn="1"/>
            </p:nvGrpSpPr>
            <p:grpSpPr bwMode="auto">
              <a:xfrm>
                <a:off x="0" y="144"/>
                <a:ext cx="5730" cy="4012"/>
                <a:chOff x="0" y="144"/>
                <a:chExt cx="5730" cy="4012"/>
              </a:xfrm>
            </p:grpSpPr>
            <p:sp>
              <p:nvSpPr>
                <p:cNvPr id="4101" name="Line 5"/>
                <p:cNvSpPr>
                  <a:spLocks noChangeShapeType="1"/>
                </p:cNvSpPr>
                <p:nvPr/>
              </p:nvSpPr>
              <p:spPr bwMode="hidden">
                <a:xfrm rot="-5400000">
                  <a:off x="195" y="395"/>
                  <a:ext cx="0" cy="390"/>
                </a:xfrm>
                <a:prstGeom prst="line">
                  <a:avLst/>
                </a:prstGeom>
                <a:noFill/>
                <a:ln w="28575">
                  <a:pattFill prst="pct25">
                    <a:fgClr>
                      <a:schemeClr val="bg2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102" name="Line 6"/>
                <p:cNvSpPr>
                  <a:spLocks noChangeShapeType="1"/>
                </p:cNvSpPr>
                <p:nvPr/>
              </p:nvSpPr>
              <p:spPr bwMode="hidden">
                <a:xfrm rot="-5400000">
                  <a:off x="195" y="896"/>
                  <a:ext cx="0" cy="390"/>
                </a:xfrm>
                <a:prstGeom prst="line">
                  <a:avLst/>
                </a:prstGeom>
                <a:noFill/>
                <a:ln w="28575">
                  <a:pattFill prst="pct25">
                    <a:fgClr>
                      <a:schemeClr val="bg2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103" name="Line 7"/>
                <p:cNvSpPr>
                  <a:spLocks noChangeShapeType="1"/>
                </p:cNvSpPr>
                <p:nvPr/>
              </p:nvSpPr>
              <p:spPr bwMode="hidden">
                <a:xfrm rot="-5400000">
                  <a:off x="195" y="1417"/>
                  <a:ext cx="0" cy="390"/>
                </a:xfrm>
                <a:prstGeom prst="line">
                  <a:avLst/>
                </a:prstGeom>
                <a:noFill/>
                <a:ln w="28575">
                  <a:pattFill prst="pct25">
                    <a:fgClr>
                      <a:schemeClr val="bg2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104" name="Line 8"/>
                <p:cNvSpPr>
                  <a:spLocks noChangeShapeType="1"/>
                </p:cNvSpPr>
                <p:nvPr/>
              </p:nvSpPr>
              <p:spPr bwMode="hidden">
                <a:xfrm rot="-5400000">
                  <a:off x="195" y="1918"/>
                  <a:ext cx="0" cy="390"/>
                </a:xfrm>
                <a:prstGeom prst="line">
                  <a:avLst/>
                </a:prstGeom>
                <a:noFill/>
                <a:ln w="28575">
                  <a:pattFill prst="pct25">
                    <a:fgClr>
                      <a:schemeClr val="bg2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105" name="Line 9"/>
                <p:cNvSpPr>
                  <a:spLocks noChangeShapeType="1"/>
                </p:cNvSpPr>
                <p:nvPr/>
              </p:nvSpPr>
              <p:spPr bwMode="hidden">
                <a:xfrm rot="-5400000">
                  <a:off x="195" y="2438"/>
                  <a:ext cx="0" cy="390"/>
                </a:xfrm>
                <a:prstGeom prst="line">
                  <a:avLst/>
                </a:prstGeom>
                <a:noFill/>
                <a:ln w="28575">
                  <a:pattFill prst="pct25">
                    <a:fgClr>
                      <a:schemeClr val="bg2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106" name="Line 10"/>
                <p:cNvSpPr>
                  <a:spLocks noChangeShapeType="1"/>
                </p:cNvSpPr>
                <p:nvPr/>
              </p:nvSpPr>
              <p:spPr bwMode="hidden">
                <a:xfrm rot="-5400000">
                  <a:off x="195" y="2939"/>
                  <a:ext cx="0" cy="390"/>
                </a:xfrm>
                <a:prstGeom prst="line">
                  <a:avLst/>
                </a:prstGeom>
                <a:noFill/>
                <a:ln w="28575">
                  <a:pattFill prst="pct25">
                    <a:fgClr>
                      <a:schemeClr val="bg2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107" name="Line 11"/>
                <p:cNvSpPr>
                  <a:spLocks noChangeShapeType="1"/>
                </p:cNvSpPr>
                <p:nvPr/>
              </p:nvSpPr>
              <p:spPr bwMode="hidden">
                <a:xfrm rot="-5400000">
                  <a:off x="195" y="3460"/>
                  <a:ext cx="0" cy="390"/>
                </a:xfrm>
                <a:prstGeom prst="line">
                  <a:avLst/>
                </a:prstGeom>
                <a:noFill/>
                <a:ln w="28575">
                  <a:pattFill prst="pct25">
                    <a:fgClr>
                      <a:schemeClr val="bg2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108" name="Line 12"/>
                <p:cNvSpPr>
                  <a:spLocks noChangeShapeType="1"/>
                </p:cNvSpPr>
                <p:nvPr/>
              </p:nvSpPr>
              <p:spPr bwMode="hidden">
                <a:xfrm rot="-5400000">
                  <a:off x="195" y="3961"/>
                  <a:ext cx="0" cy="390"/>
                </a:xfrm>
                <a:prstGeom prst="line">
                  <a:avLst/>
                </a:prstGeom>
                <a:noFill/>
                <a:ln w="28575">
                  <a:pattFill prst="pct25">
                    <a:fgClr>
                      <a:schemeClr val="bg2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grpSp>
              <p:nvGrpSpPr>
                <p:cNvPr id="4109" name="Group 13"/>
                <p:cNvGrpSpPr>
                  <a:grpSpLocks/>
                </p:cNvGrpSpPr>
                <p:nvPr userDrawn="1"/>
              </p:nvGrpSpPr>
              <p:grpSpPr bwMode="auto">
                <a:xfrm>
                  <a:off x="483" y="144"/>
                  <a:ext cx="975" cy="4012"/>
                  <a:chOff x="483" y="144"/>
                  <a:chExt cx="975" cy="4012"/>
                </a:xfrm>
              </p:grpSpPr>
              <p:grpSp>
                <p:nvGrpSpPr>
                  <p:cNvPr id="4110" name="Group 14"/>
                  <p:cNvGrpSpPr>
                    <a:grpSpLocks/>
                  </p:cNvGrpSpPr>
                  <p:nvPr userDrawn="1"/>
                </p:nvGrpSpPr>
                <p:grpSpPr bwMode="auto">
                  <a:xfrm>
                    <a:off x="483" y="144"/>
                    <a:ext cx="975" cy="947"/>
                    <a:chOff x="483" y="144"/>
                    <a:chExt cx="975" cy="947"/>
                  </a:xfrm>
                </p:grpSpPr>
                <p:sp>
                  <p:nvSpPr>
                    <p:cNvPr id="4111" name="Line 15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483" y="144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12" name="Line 16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984" y="144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13" name="Line 17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984" y="64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14" name="Line 18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483" y="64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15" name="Line 19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34" y="39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16" name="Line 20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263" y="39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17" name="Line 21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263" y="896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18" name="Line 22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34" y="896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119" name="Group 23"/>
                  <p:cNvGrpSpPr>
                    <a:grpSpLocks/>
                  </p:cNvGrpSpPr>
                  <p:nvPr/>
                </p:nvGrpSpPr>
                <p:grpSpPr bwMode="auto">
                  <a:xfrm>
                    <a:off x="483" y="1166"/>
                    <a:ext cx="975" cy="947"/>
                    <a:chOff x="288" y="528"/>
                    <a:chExt cx="1680" cy="1632"/>
                  </a:xfrm>
                </p:grpSpPr>
                <p:sp>
                  <p:nvSpPr>
                    <p:cNvPr id="4120" name="Line 24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21" name="Line 25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22" name="Line 26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23" name="Line 27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24" name="Line 28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25" name="Line 29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26" name="Line 30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27" name="Line 31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128" name="Group 32"/>
                  <p:cNvGrpSpPr>
                    <a:grpSpLocks/>
                  </p:cNvGrpSpPr>
                  <p:nvPr/>
                </p:nvGrpSpPr>
                <p:grpSpPr bwMode="auto">
                  <a:xfrm>
                    <a:off x="483" y="2187"/>
                    <a:ext cx="975" cy="947"/>
                    <a:chOff x="288" y="528"/>
                    <a:chExt cx="1680" cy="1632"/>
                  </a:xfrm>
                </p:grpSpPr>
                <p:sp>
                  <p:nvSpPr>
                    <p:cNvPr id="4129" name="Line 33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30" name="Line 34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31" name="Line 35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32" name="Line 36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33" name="Line 37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34" name="Line 38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35" name="Line 39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36" name="Line 40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137" name="Group 41"/>
                  <p:cNvGrpSpPr>
                    <a:grpSpLocks/>
                  </p:cNvGrpSpPr>
                  <p:nvPr/>
                </p:nvGrpSpPr>
                <p:grpSpPr bwMode="auto">
                  <a:xfrm>
                    <a:off x="483" y="3209"/>
                    <a:ext cx="975" cy="947"/>
                    <a:chOff x="288" y="528"/>
                    <a:chExt cx="1680" cy="1632"/>
                  </a:xfrm>
                </p:grpSpPr>
                <p:sp>
                  <p:nvSpPr>
                    <p:cNvPr id="4138" name="Line 42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39" name="Line 43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40" name="Line 44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41" name="Line 45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42" name="Line 46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43" name="Line 47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44" name="Line 48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45" name="Line 49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</p:grpSp>
            <p:grpSp>
              <p:nvGrpSpPr>
                <p:cNvPr id="4146" name="Group 50"/>
                <p:cNvGrpSpPr>
                  <a:grpSpLocks/>
                </p:cNvGrpSpPr>
                <p:nvPr userDrawn="1"/>
              </p:nvGrpSpPr>
              <p:grpSpPr bwMode="auto">
                <a:xfrm>
                  <a:off x="1551" y="144"/>
                  <a:ext cx="975" cy="4012"/>
                  <a:chOff x="1551" y="144"/>
                  <a:chExt cx="975" cy="4012"/>
                </a:xfrm>
              </p:grpSpPr>
              <p:grpSp>
                <p:nvGrpSpPr>
                  <p:cNvPr id="4147" name="Group 51"/>
                  <p:cNvGrpSpPr>
                    <a:grpSpLocks/>
                  </p:cNvGrpSpPr>
                  <p:nvPr userDrawn="1"/>
                </p:nvGrpSpPr>
                <p:grpSpPr bwMode="auto">
                  <a:xfrm>
                    <a:off x="1551" y="144"/>
                    <a:ext cx="975" cy="947"/>
                    <a:chOff x="1551" y="144"/>
                    <a:chExt cx="975" cy="947"/>
                  </a:xfrm>
                </p:grpSpPr>
                <p:sp>
                  <p:nvSpPr>
                    <p:cNvPr id="4148" name="Line 52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551" y="144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49" name="Line 53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052" y="144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50" name="Line 54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052" y="64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51" name="Line 55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551" y="64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52" name="Line 56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802" y="39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53" name="Line 57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2331" y="39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54" name="Line 58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2331" y="896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55" name="Line 59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802" y="896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156" name="Group 60"/>
                  <p:cNvGrpSpPr>
                    <a:grpSpLocks/>
                  </p:cNvGrpSpPr>
                  <p:nvPr/>
                </p:nvGrpSpPr>
                <p:grpSpPr bwMode="auto">
                  <a:xfrm>
                    <a:off x="1551" y="1166"/>
                    <a:ext cx="975" cy="947"/>
                    <a:chOff x="288" y="528"/>
                    <a:chExt cx="1680" cy="1632"/>
                  </a:xfrm>
                </p:grpSpPr>
                <p:sp>
                  <p:nvSpPr>
                    <p:cNvPr id="4157" name="Line 61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58" name="Line 62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59" name="Line 63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60" name="Line 64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61" name="Line 65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62" name="Line 66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63" name="Line 67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64" name="Line 68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165" name="Group 69"/>
                  <p:cNvGrpSpPr>
                    <a:grpSpLocks/>
                  </p:cNvGrpSpPr>
                  <p:nvPr/>
                </p:nvGrpSpPr>
                <p:grpSpPr bwMode="auto">
                  <a:xfrm>
                    <a:off x="1551" y="2187"/>
                    <a:ext cx="975" cy="947"/>
                    <a:chOff x="288" y="528"/>
                    <a:chExt cx="1680" cy="1632"/>
                  </a:xfrm>
                </p:grpSpPr>
                <p:sp>
                  <p:nvSpPr>
                    <p:cNvPr id="4166" name="Line 70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67" name="Line 71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68" name="Line 72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69" name="Line 73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70" name="Line 74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71" name="Line 75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72" name="Line 76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73" name="Line 77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174" name="Group 78"/>
                  <p:cNvGrpSpPr>
                    <a:grpSpLocks/>
                  </p:cNvGrpSpPr>
                  <p:nvPr/>
                </p:nvGrpSpPr>
                <p:grpSpPr bwMode="auto">
                  <a:xfrm>
                    <a:off x="1551" y="3209"/>
                    <a:ext cx="975" cy="947"/>
                    <a:chOff x="288" y="528"/>
                    <a:chExt cx="1680" cy="1632"/>
                  </a:xfrm>
                </p:grpSpPr>
                <p:sp>
                  <p:nvSpPr>
                    <p:cNvPr id="4175" name="Line 79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76" name="Line 80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77" name="Line 81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78" name="Line 82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79" name="Line 83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80" name="Line 84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81" name="Line 85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82" name="Line 86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</p:grpSp>
            <p:grpSp>
              <p:nvGrpSpPr>
                <p:cNvPr id="4183" name="Group 87"/>
                <p:cNvGrpSpPr>
                  <a:grpSpLocks/>
                </p:cNvGrpSpPr>
                <p:nvPr userDrawn="1"/>
              </p:nvGrpSpPr>
              <p:grpSpPr bwMode="auto">
                <a:xfrm>
                  <a:off x="2619" y="144"/>
                  <a:ext cx="975" cy="4012"/>
                  <a:chOff x="2619" y="144"/>
                  <a:chExt cx="975" cy="4012"/>
                </a:xfrm>
              </p:grpSpPr>
              <p:grpSp>
                <p:nvGrpSpPr>
                  <p:cNvPr id="4184" name="Group 88"/>
                  <p:cNvGrpSpPr>
                    <a:grpSpLocks/>
                  </p:cNvGrpSpPr>
                  <p:nvPr userDrawn="1"/>
                </p:nvGrpSpPr>
                <p:grpSpPr bwMode="auto">
                  <a:xfrm>
                    <a:off x="2619" y="144"/>
                    <a:ext cx="975" cy="947"/>
                    <a:chOff x="2619" y="144"/>
                    <a:chExt cx="975" cy="947"/>
                  </a:xfrm>
                </p:grpSpPr>
                <p:sp>
                  <p:nvSpPr>
                    <p:cNvPr id="4185" name="Line 89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619" y="144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86" name="Line 90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3120" y="144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87" name="Line 91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3120" y="64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88" name="Line 92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619" y="64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89" name="Line 93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2870" y="39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90" name="Line 94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3399" y="39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91" name="Line 95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3399" y="896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92" name="Line 96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2870" y="896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193" name="Group 97"/>
                  <p:cNvGrpSpPr>
                    <a:grpSpLocks/>
                  </p:cNvGrpSpPr>
                  <p:nvPr/>
                </p:nvGrpSpPr>
                <p:grpSpPr bwMode="auto">
                  <a:xfrm>
                    <a:off x="2619" y="1166"/>
                    <a:ext cx="975" cy="947"/>
                    <a:chOff x="288" y="528"/>
                    <a:chExt cx="1680" cy="1632"/>
                  </a:xfrm>
                </p:grpSpPr>
                <p:sp>
                  <p:nvSpPr>
                    <p:cNvPr id="4194" name="Line 98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95" name="Line 99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96" name="Line 100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97" name="Line 101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98" name="Line 102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199" name="Line 103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00" name="Line 104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01" name="Line 105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202" name="Group 106"/>
                  <p:cNvGrpSpPr>
                    <a:grpSpLocks/>
                  </p:cNvGrpSpPr>
                  <p:nvPr/>
                </p:nvGrpSpPr>
                <p:grpSpPr bwMode="auto">
                  <a:xfrm>
                    <a:off x="2619" y="2187"/>
                    <a:ext cx="975" cy="947"/>
                    <a:chOff x="288" y="528"/>
                    <a:chExt cx="1680" cy="1632"/>
                  </a:xfrm>
                </p:grpSpPr>
                <p:sp>
                  <p:nvSpPr>
                    <p:cNvPr id="4203" name="Line 107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04" name="Line 108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05" name="Line 109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06" name="Line 110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07" name="Line 111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08" name="Line 112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09" name="Line 113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10" name="Line 114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211" name="Group 115"/>
                  <p:cNvGrpSpPr>
                    <a:grpSpLocks/>
                  </p:cNvGrpSpPr>
                  <p:nvPr/>
                </p:nvGrpSpPr>
                <p:grpSpPr bwMode="auto">
                  <a:xfrm>
                    <a:off x="2619" y="3209"/>
                    <a:ext cx="975" cy="947"/>
                    <a:chOff x="288" y="528"/>
                    <a:chExt cx="1680" cy="1632"/>
                  </a:xfrm>
                </p:grpSpPr>
                <p:sp>
                  <p:nvSpPr>
                    <p:cNvPr id="4212" name="Line 116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13" name="Line 117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14" name="Line 118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15" name="Line 119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16" name="Line 120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17" name="Line 121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18" name="Line 122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19" name="Line 123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</p:grpSp>
            <p:grpSp>
              <p:nvGrpSpPr>
                <p:cNvPr id="4220" name="Group 124"/>
                <p:cNvGrpSpPr>
                  <a:grpSpLocks/>
                </p:cNvGrpSpPr>
                <p:nvPr userDrawn="1"/>
              </p:nvGrpSpPr>
              <p:grpSpPr bwMode="auto">
                <a:xfrm>
                  <a:off x="3687" y="144"/>
                  <a:ext cx="975" cy="4012"/>
                  <a:chOff x="3687" y="144"/>
                  <a:chExt cx="975" cy="4012"/>
                </a:xfrm>
              </p:grpSpPr>
              <p:grpSp>
                <p:nvGrpSpPr>
                  <p:cNvPr id="4221" name="Group 125"/>
                  <p:cNvGrpSpPr>
                    <a:grpSpLocks/>
                  </p:cNvGrpSpPr>
                  <p:nvPr userDrawn="1"/>
                </p:nvGrpSpPr>
                <p:grpSpPr bwMode="auto">
                  <a:xfrm>
                    <a:off x="3687" y="144"/>
                    <a:ext cx="975" cy="947"/>
                    <a:chOff x="3687" y="144"/>
                    <a:chExt cx="975" cy="947"/>
                  </a:xfrm>
                </p:grpSpPr>
                <p:sp>
                  <p:nvSpPr>
                    <p:cNvPr id="4222" name="Line 126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3687" y="144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23" name="Line 127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4188" y="144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24" name="Line 128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4188" y="64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25" name="Line 129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3687" y="64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26" name="Line 130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3938" y="39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27" name="Line 131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4467" y="39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28" name="Line 132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4467" y="896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29" name="Line 133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3938" y="896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230" name="Group 134"/>
                  <p:cNvGrpSpPr>
                    <a:grpSpLocks/>
                  </p:cNvGrpSpPr>
                  <p:nvPr/>
                </p:nvGrpSpPr>
                <p:grpSpPr bwMode="auto">
                  <a:xfrm>
                    <a:off x="3687" y="1166"/>
                    <a:ext cx="975" cy="947"/>
                    <a:chOff x="288" y="528"/>
                    <a:chExt cx="1680" cy="1632"/>
                  </a:xfrm>
                </p:grpSpPr>
                <p:sp>
                  <p:nvSpPr>
                    <p:cNvPr id="4231" name="Line 135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32" name="Line 136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33" name="Line 137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34" name="Line 138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35" name="Line 139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36" name="Line 140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37" name="Line 141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38" name="Line 142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239" name="Group 143"/>
                  <p:cNvGrpSpPr>
                    <a:grpSpLocks/>
                  </p:cNvGrpSpPr>
                  <p:nvPr/>
                </p:nvGrpSpPr>
                <p:grpSpPr bwMode="auto">
                  <a:xfrm>
                    <a:off x="3687" y="2187"/>
                    <a:ext cx="975" cy="947"/>
                    <a:chOff x="288" y="528"/>
                    <a:chExt cx="1680" cy="1632"/>
                  </a:xfrm>
                </p:grpSpPr>
                <p:sp>
                  <p:nvSpPr>
                    <p:cNvPr id="4240" name="Line 144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41" name="Line 145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42" name="Line 146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43" name="Line 147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44" name="Line 148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45" name="Line 149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46" name="Line 150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47" name="Line 151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248" name="Group 152"/>
                  <p:cNvGrpSpPr>
                    <a:grpSpLocks/>
                  </p:cNvGrpSpPr>
                  <p:nvPr/>
                </p:nvGrpSpPr>
                <p:grpSpPr bwMode="auto">
                  <a:xfrm>
                    <a:off x="3687" y="3209"/>
                    <a:ext cx="975" cy="947"/>
                    <a:chOff x="288" y="528"/>
                    <a:chExt cx="1680" cy="1632"/>
                  </a:xfrm>
                </p:grpSpPr>
                <p:sp>
                  <p:nvSpPr>
                    <p:cNvPr id="4249" name="Line 153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50" name="Line 154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51" name="Line 155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52" name="Line 156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53" name="Line 157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54" name="Line 158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55" name="Line 159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56" name="Line 160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</p:grpSp>
            <p:grpSp>
              <p:nvGrpSpPr>
                <p:cNvPr id="4257" name="Group 161"/>
                <p:cNvGrpSpPr>
                  <a:grpSpLocks/>
                </p:cNvGrpSpPr>
                <p:nvPr userDrawn="1"/>
              </p:nvGrpSpPr>
              <p:grpSpPr bwMode="auto">
                <a:xfrm>
                  <a:off x="4755" y="144"/>
                  <a:ext cx="975" cy="4012"/>
                  <a:chOff x="4755" y="144"/>
                  <a:chExt cx="975" cy="4012"/>
                </a:xfrm>
              </p:grpSpPr>
              <p:grpSp>
                <p:nvGrpSpPr>
                  <p:cNvPr id="4258" name="Group 162"/>
                  <p:cNvGrpSpPr>
                    <a:grpSpLocks/>
                  </p:cNvGrpSpPr>
                  <p:nvPr userDrawn="1"/>
                </p:nvGrpSpPr>
                <p:grpSpPr bwMode="auto">
                  <a:xfrm>
                    <a:off x="4755" y="144"/>
                    <a:ext cx="975" cy="947"/>
                    <a:chOff x="4755" y="144"/>
                    <a:chExt cx="975" cy="947"/>
                  </a:xfrm>
                </p:grpSpPr>
                <p:sp>
                  <p:nvSpPr>
                    <p:cNvPr id="4259" name="Line 163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4755" y="144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60" name="Line 164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5256" y="144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61" name="Line 165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5256" y="64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62" name="Line 166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4755" y="64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63" name="Line 167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5006" y="39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64" name="Line 168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5535" y="395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65" name="Line 169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5535" y="896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66" name="Line 170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5006" y="896"/>
                      <a:ext cx="0" cy="390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267" name="Group 171"/>
                  <p:cNvGrpSpPr>
                    <a:grpSpLocks/>
                  </p:cNvGrpSpPr>
                  <p:nvPr/>
                </p:nvGrpSpPr>
                <p:grpSpPr bwMode="auto">
                  <a:xfrm>
                    <a:off x="4755" y="1166"/>
                    <a:ext cx="975" cy="947"/>
                    <a:chOff x="288" y="528"/>
                    <a:chExt cx="1680" cy="1632"/>
                  </a:xfrm>
                </p:grpSpPr>
                <p:sp>
                  <p:nvSpPr>
                    <p:cNvPr id="4268" name="Line 172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69" name="Line 173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70" name="Line 174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71" name="Line 175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72" name="Line 176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73" name="Line 177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74" name="Line 178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75" name="Line 179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276" name="Group 180"/>
                  <p:cNvGrpSpPr>
                    <a:grpSpLocks/>
                  </p:cNvGrpSpPr>
                  <p:nvPr/>
                </p:nvGrpSpPr>
                <p:grpSpPr bwMode="auto">
                  <a:xfrm>
                    <a:off x="4755" y="2187"/>
                    <a:ext cx="975" cy="947"/>
                    <a:chOff x="288" y="528"/>
                    <a:chExt cx="1680" cy="1632"/>
                  </a:xfrm>
                </p:grpSpPr>
                <p:sp>
                  <p:nvSpPr>
                    <p:cNvPr id="4277" name="Line 181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78" name="Line 182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79" name="Line 183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80" name="Line 184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81" name="Line 185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82" name="Line 186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83" name="Line 187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84" name="Line 188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285" name="Group 189"/>
                  <p:cNvGrpSpPr>
                    <a:grpSpLocks/>
                  </p:cNvGrpSpPr>
                  <p:nvPr/>
                </p:nvGrpSpPr>
                <p:grpSpPr bwMode="auto">
                  <a:xfrm>
                    <a:off x="4755" y="3209"/>
                    <a:ext cx="975" cy="947"/>
                    <a:chOff x="288" y="528"/>
                    <a:chExt cx="1680" cy="1632"/>
                  </a:xfrm>
                </p:grpSpPr>
                <p:sp>
                  <p:nvSpPr>
                    <p:cNvPr id="4286" name="Line 190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87" name="Line 191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528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88" name="Line 192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1152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89" name="Line 193"/>
                    <p:cNvSpPr>
                      <a:spLocks noChangeShapeType="1"/>
                    </p:cNvSpPr>
                    <p:nvPr/>
                  </p:nvSpPr>
                  <p:spPr bwMode="hidden">
                    <a:xfrm>
                      <a:off x="288" y="1392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90" name="Line 194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91" name="Line 195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960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92" name="Line 196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1632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293" name="Line 197"/>
                    <p:cNvSpPr>
                      <a:spLocks noChangeShapeType="1"/>
                    </p:cNvSpPr>
                    <p:nvPr/>
                  </p:nvSpPr>
                  <p:spPr bwMode="hidden">
                    <a:xfrm rot="-5400000">
                      <a:off x="720" y="1824"/>
                      <a:ext cx="0" cy="672"/>
                    </a:xfrm>
                    <a:prstGeom prst="line">
                      <a:avLst/>
                    </a:prstGeom>
                    <a:noFill/>
                    <a:ln w="28575">
                      <a:pattFill prst="pct25">
                        <a:fgClr>
                          <a:schemeClr val="bg2"/>
                        </a:fgClr>
                        <a:bgClr>
                          <a:schemeClr val="bg1"/>
                        </a:bgClr>
                      </a:patt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</p:grpSp>
          </p:grpSp>
          <p:grpSp>
            <p:nvGrpSpPr>
              <p:cNvPr id="4294" name="Group 198"/>
              <p:cNvGrpSpPr>
                <a:grpSpLocks/>
              </p:cNvGrpSpPr>
              <p:nvPr userDrawn="1"/>
            </p:nvGrpSpPr>
            <p:grpSpPr bwMode="auto">
              <a:xfrm>
                <a:off x="3" y="68"/>
                <a:ext cx="5730" cy="0"/>
                <a:chOff x="3" y="68"/>
                <a:chExt cx="5730" cy="0"/>
              </a:xfrm>
            </p:grpSpPr>
            <p:sp>
              <p:nvSpPr>
                <p:cNvPr id="4295" name="Line 199"/>
                <p:cNvSpPr>
                  <a:spLocks noChangeShapeType="1"/>
                </p:cNvSpPr>
                <p:nvPr userDrawn="1"/>
              </p:nvSpPr>
              <p:spPr bwMode="hidden">
                <a:xfrm rot="-5400000">
                  <a:off x="198" y="-127"/>
                  <a:ext cx="0" cy="390"/>
                </a:xfrm>
                <a:prstGeom prst="line">
                  <a:avLst/>
                </a:prstGeom>
                <a:noFill/>
                <a:ln w="28575">
                  <a:pattFill prst="pct25">
                    <a:fgClr>
                      <a:schemeClr val="bg2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296" name="Line 200"/>
                <p:cNvSpPr>
                  <a:spLocks noChangeShapeType="1"/>
                </p:cNvSpPr>
                <p:nvPr userDrawn="1"/>
              </p:nvSpPr>
              <p:spPr bwMode="hidden">
                <a:xfrm rot="-5400000">
                  <a:off x="737" y="-127"/>
                  <a:ext cx="0" cy="390"/>
                </a:xfrm>
                <a:prstGeom prst="line">
                  <a:avLst/>
                </a:prstGeom>
                <a:noFill/>
                <a:ln w="28575">
                  <a:pattFill prst="pct25">
                    <a:fgClr>
                      <a:schemeClr val="bg2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297" name="Line 201"/>
                <p:cNvSpPr>
                  <a:spLocks noChangeShapeType="1"/>
                </p:cNvSpPr>
                <p:nvPr userDrawn="1"/>
              </p:nvSpPr>
              <p:spPr bwMode="hidden">
                <a:xfrm rot="-5400000">
                  <a:off x="1266" y="-127"/>
                  <a:ext cx="0" cy="390"/>
                </a:xfrm>
                <a:prstGeom prst="line">
                  <a:avLst/>
                </a:prstGeom>
                <a:noFill/>
                <a:ln w="28575">
                  <a:pattFill prst="pct25">
                    <a:fgClr>
                      <a:schemeClr val="bg2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298" name="Line 202"/>
                <p:cNvSpPr>
                  <a:spLocks noChangeShapeType="1"/>
                </p:cNvSpPr>
                <p:nvPr userDrawn="1"/>
              </p:nvSpPr>
              <p:spPr bwMode="hidden">
                <a:xfrm rot="-5400000">
                  <a:off x="1805" y="-127"/>
                  <a:ext cx="0" cy="390"/>
                </a:xfrm>
                <a:prstGeom prst="line">
                  <a:avLst/>
                </a:prstGeom>
                <a:noFill/>
                <a:ln w="28575">
                  <a:pattFill prst="pct25">
                    <a:fgClr>
                      <a:schemeClr val="bg2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299" name="Line 203"/>
                <p:cNvSpPr>
                  <a:spLocks noChangeShapeType="1"/>
                </p:cNvSpPr>
                <p:nvPr userDrawn="1"/>
              </p:nvSpPr>
              <p:spPr bwMode="hidden">
                <a:xfrm rot="-5400000">
                  <a:off x="2334" y="-127"/>
                  <a:ext cx="0" cy="390"/>
                </a:xfrm>
                <a:prstGeom prst="line">
                  <a:avLst/>
                </a:prstGeom>
                <a:noFill/>
                <a:ln w="28575">
                  <a:pattFill prst="pct25">
                    <a:fgClr>
                      <a:schemeClr val="bg2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300" name="Line 204"/>
                <p:cNvSpPr>
                  <a:spLocks noChangeShapeType="1"/>
                </p:cNvSpPr>
                <p:nvPr userDrawn="1"/>
              </p:nvSpPr>
              <p:spPr bwMode="hidden">
                <a:xfrm rot="-5400000">
                  <a:off x="2873" y="-127"/>
                  <a:ext cx="0" cy="390"/>
                </a:xfrm>
                <a:prstGeom prst="line">
                  <a:avLst/>
                </a:prstGeom>
                <a:noFill/>
                <a:ln w="28575">
                  <a:pattFill prst="pct25">
                    <a:fgClr>
                      <a:schemeClr val="bg2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301" name="Line 205"/>
                <p:cNvSpPr>
                  <a:spLocks noChangeShapeType="1"/>
                </p:cNvSpPr>
                <p:nvPr userDrawn="1"/>
              </p:nvSpPr>
              <p:spPr bwMode="hidden">
                <a:xfrm rot="-5400000">
                  <a:off x="3402" y="-127"/>
                  <a:ext cx="0" cy="390"/>
                </a:xfrm>
                <a:prstGeom prst="line">
                  <a:avLst/>
                </a:prstGeom>
                <a:noFill/>
                <a:ln w="28575">
                  <a:pattFill prst="pct25">
                    <a:fgClr>
                      <a:schemeClr val="bg2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302" name="Line 206"/>
                <p:cNvSpPr>
                  <a:spLocks noChangeShapeType="1"/>
                </p:cNvSpPr>
                <p:nvPr userDrawn="1"/>
              </p:nvSpPr>
              <p:spPr bwMode="hidden">
                <a:xfrm rot="-5400000">
                  <a:off x="3941" y="-127"/>
                  <a:ext cx="0" cy="390"/>
                </a:xfrm>
                <a:prstGeom prst="line">
                  <a:avLst/>
                </a:prstGeom>
                <a:noFill/>
                <a:ln w="28575">
                  <a:pattFill prst="pct25">
                    <a:fgClr>
                      <a:schemeClr val="bg2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303" name="Line 207"/>
                <p:cNvSpPr>
                  <a:spLocks noChangeShapeType="1"/>
                </p:cNvSpPr>
                <p:nvPr userDrawn="1"/>
              </p:nvSpPr>
              <p:spPr bwMode="hidden">
                <a:xfrm rot="-5400000">
                  <a:off x="4470" y="-127"/>
                  <a:ext cx="0" cy="390"/>
                </a:xfrm>
                <a:prstGeom prst="line">
                  <a:avLst/>
                </a:prstGeom>
                <a:noFill/>
                <a:ln w="28575">
                  <a:pattFill prst="pct25">
                    <a:fgClr>
                      <a:schemeClr val="bg2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304" name="Line 208"/>
                <p:cNvSpPr>
                  <a:spLocks noChangeShapeType="1"/>
                </p:cNvSpPr>
                <p:nvPr userDrawn="1"/>
              </p:nvSpPr>
              <p:spPr bwMode="hidden">
                <a:xfrm rot="-5400000">
                  <a:off x="5009" y="-127"/>
                  <a:ext cx="0" cy="390"/>
                </a:xfrm>
                <a:prstGeom prst="line">
                  <a:avLst/>
                </a:prstGeom>
                <a:noFill/>
                <a:ln w="28575">
                  <a:pattFill prst="pct25">
                    <a:fgClr>
                      <a:schemeClr val="bg2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305" name="Line 209"/>
                <p:cNvSpPr>
                  <a:spLocks noChangeShapeType="1"/>
                </p:cNvSpPr>
                <p:nvPr userDrawn="1"/>
              </p:nvSpPr>
              <p:spPr bwMode="hidden">
                <a:xfrm rot="-5400000">
                  <a:off x="5538" y="-127"/>
                  <a:ext cx="0" cy="390"/>
                </a:xfrm>
                <a:prstGeom prst="line">
                  <a:avLst/>
                </a:prstGeom>
                <a:noFill/>
                <a:ln w="28575">
                  <a:pattFill prst="pct25">
                    <a:fgClr>
                      <a:schemeClr val="bg2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</p:grpSp>
        <p:grpSp>
          <p:nvGrpSpPr>
            <p:cNvPr id="4306" name="Group 210"/>
            <p:cNvGrpSpPr>
              <a:grpSpLocks/>
            </p:cNvGrpSpPr>
            <p:nvPr/>
          </p:nvGrpSpPr>
          <p:grpSpPr bwMode="auto">
            <a:xfrm>
              <a:off x="336" y="1200"/>
              <a:ext cx="5088" cy="1056"/>
              <a:chOff x="336" y="1200"/>
              <a:chExt cx="5088" cy="1056"/>
            </a:xfrm>
          </p:grpSpPr>
          <p:sp>
            <p:nvSpPr>
              <p:cNvPr id="4307" name="Rectangle 211"/>
              <p:cNvSpPr>
                <a:spLocks noChangeArrowheads="1"/>
              </p:cNvSpPr>
              <p:nvPr userDrawn="1"/>
            </p:nvSpPr>
            <p:spPr bwMode="auto">
              <a:xfrm>
                <a:off x="2880" y="1200"/>
                <a:ext cx="2544" cy="528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308" name="Rectangle 212"/>
              <p:cNvSpPr>
                <a:spLocks noChangeArrowheads="1"/>
              </p:cNvSpPr>
              <p:nvPr userDrawn="1"/>
            </p:nvSpPr>
            <p:spPr bwMode="auto">
              <a:xfrm>
                <a:off x="2880" y="1728"/>
                <a:ext cx="2544" cy="528"/>
              </a:xfrm>
              <a:prstGeom prst="rect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309" name="Rectangle 213"/>
              <p:cNvSpPr>
                <a:spLocks noChangeArrowheads="1"/>
              </p:cNvSpPr>
              <p:nvPr userDrawn="1"/>
            </p:nvSpPr>
            <p:spPr bwMode="auto">
              <a:xfrm>
                <a:off x="336" y="1728"/>
                <a:ext cx="2544" cy="528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310" name="Rectangle 214"/>
              <p:cNvSpPr>
                <a:spLocks noChangeArrowheads="1"/>
              </p:cNvSpPr>
              <p:nvPr userDrawn="1"/>
            </p:nvSpPr>
            <p:spPr bwMode="auto">
              <a:xfrm>
                <a:off x="336" y="1200"/>
                <a:ext cx="2544" cy="528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311" name="Rectangle 215"/>
              <p:cNvSpPr>
                <a:spLocks noChangeArrowheads="1"/>
              </p:cNvSpPr>
              <p:nvPr userDrawn="1"/>
            </p:nvSpPr>
            <p:spPr bwMode="white">
              <a:xfrm>
                <a:off x="432" y="1296"/>
                <a:ext cx="4896" cy="86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4312" name="Group 216"/>
            <p:cNvGrpSpPr>
              <a:grpSpLocks/>
            </p:cNvGrpSpPr>
            <p:nvPr/>
          </p:nvGrpSpPr>
          <p:grpSpPr bwMode="auto">
            <a:xfrm>
              <a:off x="192" y="4273"/>
              <a:ext cx="5328" cy="47"/>
              <a:chOff x="192" y="3840"/>
              <a:chExt cx="5328" cy="47"/>
            </a:xfrm>
          </p:grpSpPr>
          <p:grpSp>
            <p:nvGrpSpPr>
              <p:cNvPr id="4313" name="Group 217"/>
              <p:cNvGrpSpPr>
                <a:grpSpLocks/>
              </p:cNvGrpSpPr>
              <p:nvPr userDrawn="1"/>
            </p:nvGrpSpPr>
            <p:grpSpPr bwMode="auto">
              <a:xfrm>
                <a:off x="192" y="3840"/>
                <a:ext cx="624" cy="47"/>
                <a:chOff x="624" y="3706"/>
                <a:chExt cx="1056" cy="106"/>
              </a:xfrm>
            </p:grpSpPr>
            <p:sp>
              <p:nvSpPr>
                <p:cNvPr id="4314" name="Rectangle 218"/>
                <p:cNvSpPr>
                  <a:spLocks noChangeArrowheads="1"/>
                </p:cNvSpPr>
                <p:nvPr userDrawn="1"/>
              </p:nvSpPr>
              <p:spPr bwMode="ltGray">
                <a:xfrm>
                  <a:off x="1152" y="3706"/>
                  <a:ext cx="528" cy="106"/>
                </a:xfrm>
                <a:prstGeom prst="rect">
                  <a:avLst/>
                </a:prstGeom>
                <a:solidFill>
                  <a:schemeClr val="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315" name="Rectangle 219"/>
                <p:cNvSpPr>
                  <a:spLocks noChangeArrowheads="1"/>
                </p:cNvSpPr>
                <p:nvPr userDrawn="1"/>
              </p:nvSpPr>
              <p:spPr bwMode="ltGray">
                <a:xfrm>
                  <a:off x="624" y="3706"/>
                  <a:ext cx="528" cy="106"/>
                </a:xfrm>
                <a:prstGeom prst="rect">
                  <a:avLst/>
                </a:prstGeom>
                <a:solidFill>
                  <a:schemeClr val="fol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316" name="Group 220"/>
              <p:cNvGrpSpPr>
                <a:grpSpLocks/>
              </p:cNvGrpSpPr>
              <p:nvPr userDrawn="1"/>
            </p:nvGrpSpPr>
            <p:grpSpPr bwMode="auto">
              <a:xfrm>
                <a:off x="864" y="3840"/>
                <a:ext cx="624" cy="47"/>
                <a:chOff x="624" y="3600"/>
                <a:chExt cx="1056" cy="106"/>
              </a:xfrm>
            </p:grpSpPr>
            <p:sp>
              <p:nvSpPr>
                <p:cNvPr id="4317" name="Rectangle 221"/>
                <p:cNvSpPr>
                  <a:spLocks noChangeArrowheads="1"/>
                </p:cNvSpPr>
                <p:nvPr userDrawn="1"/>
              </p:nvSpPr>
              <p:spPr bwMode="ltGray">
                <a:xfrm>
                  <a:off x="1152" y="3600"/>
                  <a:ext cx="528" cy="106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318" name="Rectangle 222"/>
                <p:cNvSpPr>
                  <a:spLocks noChangeArrowheads="1"/>
                </p:cNvSpPr>
                <p:nvPr userDrawn="1"/>
              </p:nvSpPr>
              <p:spPr bwMode="ltGray">
                <a:xfrm>
                  <a:off x="624" y="3600"/>
                  <a:ext cx="528" cy="106"/>
                </a:xfrm>
                <a:prstGeom prst="rect">
                  <a:avLst/>
                </a:prstGeom>
                <a:solidFill>
                  <a:schemeClr val="accent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319" name="Group 223"/>
              <p:cNvGrpSpPr>
                <a:grpSpLocks/>
              </p:cNvGrpSpPr>
              <p:nvPr userDrawn="1"/>
            </p:nvGrpSpPr>
            <p:grpSpPr bwMode="auto">
              <a:xfrm>
                <a:off x="1536" y="3840"/>
                <a:ext cx="624" cy="47"/>
                <a:chOff x="624" y="3706"/>
                <a:chExt cx="1056" cy="106"/>
              </a:xfrm>
            </p:grpSpPr>
            <p:sp>
              <p:nvSpPr>
                <p:cNvPr id="4320" name="Rectangle 224"/>
                <p:cNvSpPr>
                  <a:spLocks noChangeArrowheads="1"/>
                </p:cNvSpPr>
                <p:nvPr userDrawn="1"/>
              </p:nvSpPr>
              <p:spPr bwMode="ltGray">
                <a:xfrm>
                  <a:off x="1152" y="3706"/>
                  <a:ext cx="528" cy="106"/>
                </a:xfrm>
                <a:prstGeom prst="rect">
                  <a:avLst/>
                </a:prstGeom>
                <a:solidFill>
                  <a:schemeClr val="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321" name="Rectangle 225"/>
                <p:cNvSpPr>
                  <a:spLocks noChangeArrowheads="1"/>
                </p:cNvSpPr>
                <p:nvPr userDrawn="1"/>
              </p:nvSpPr>
              <p:spPr bwMode="ltGray">
                <a:xfrm>
                  <a:off x="624" y="3706"/>
                  <a:ext cx="528" cy="106"/>
                </a:xfrm>
                <a:prstGeom prst="rect">
                  <a:avLst/>
                </a:prstGeom>
                <a:solidFill>
                  <a:schemeClr val="fol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322" name="Group 226"/>
              <p:cNvGrpSpPr>
                <a:grpSpLocks/>
              </p:cNvGrpSpPr>
              <p:nvPr userDrawn="1"/>
            </p:nvGrpSpPr>
            <p:grpSpPr bwMode="auto">
              <a:xfrm>
                <a:off x="2208" y="3840"/>
                <a:ext cx="624" cy="47"/>
                <a:chOff x="624" y="3600"/>
                <a:chExt cx="1056" cy="106"/>
              </a:xfrm>
            </p:grpSpPr>
            <p:sp>
              <p:nvSpPr>
                <p:cNvPr id="4323" name="Rectangle 227"/>
                <p:cNvSpPr>
                  <a:spLocks noChangeArrowheads="1"/>
                </p:cNvSpPr>
                <p:nvPr userDrawn="1"/>
              </p:nvSpPr>
              <p:spPr bwMode="ltGray">
                <a:xfrm>
                  <a:off x="1152" y="3600"/>
                  <a:ext cx="528" cy="106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324" name="Rectangle 228"/>
                <p:cNvSpPr>
                  <a:spLocks noChangeArrowheads="1"/>
                </p:cNvSpPr>
                <p:nvPr userDrawn="1"/>
              </p:nvSpPr>
              <p:spPr bwMode="ltGray">
                <a:xfrm>
                  <a:off x="624" y="3600"/>
                  <a:ext cx="528" cy="106"/>
                </a:xfrm>
                <a:prstGeom prst="rect">
                  <a:avLst/>
                </a:prstGeom>
                <a:solidFill>
                  <a:schemeClr val="accent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325" name="Group 229"/>
              <p:cNvGrpSpPr>
                <a:grpSpLocks/>
              </p:cNvGrpSpPr>
              <p:nvPr userDrawn="1"/>
            </p:nvGrpSpPr>
            <p:grpSpPr bwMode="auto">
              <a:xfrm>
                <a:off x="2880" y="3840"/>
                <a:ext cx="624" cy="47"/>
                <a:chOff x="624" y="3706"/>
                <a:chExt cx="1056" cy="106"/>
              </a:xfrm>
            </p:grpSpPr>
            <p:sp>
              <p:nvSpPr>
                <p:cNvPr id="4326" name="Rectangle 230"/>
                <p:cNvSpPr>
                  <a:spLocks noChangeArrowheads="1"/>
                </p:cNvSpPr>
                <p:nvPr userDrawn="1"/>
              </p:nvSpPr>
              <p:spPr bwMode="ltGray">
                <a:xfrm>
                  <a:off x="1152" y="3706"/>
                  <a:ext cx="528" cy="106"/>
                </a:xfrm>
                <a:prstGeom prst="rect">
                  <a:avLst/>
                </a:prstGeom>
                <a:solidFill>
                  <a:schemeClr val="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327" name="Rectangle 231"/>
                <p:cNvSpPr>
                  <a:spLocks noChangeArrowheads="1"/>
                </p:cNvSpPr>
                <p:nvPr userDrawn="1"/>
              </p:nvSpPr>
              <p:spPr bwMode="ltGray">
                <a:xfrm>
                  <a:off x="624" y="3706"/>
                  <a:ext cx="528" cy="106"/>
                </a:xfrm>
                <a:prstGeom prst="rect">
                  <a:avLst/>
                </a:prstGeom>
                <a:solidFill>
                  <a:schemeClr val="fol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328" name="Group 232"/>
              <p:cNvGrpSpPr>
                <a:grpSpLocks/>
              </p:cNvGrpSpPr>
              <p:nvPr userDrawn="1"/>
            </p:nvGrpSpPr>
            <p:grpSpPr bwMode="auto">
              <a:xfrm>
                <a:off x="3552" y="3840"/>
                <a:ext cx="624" cy="47"/>
                <a:chOff x="624" y="3600"/>
                <a:chExt cx="1056" cy="106"/>
              </a:xfrm>
            </p:grpSpPr>
            <p:sp>
              <p:nvSpPr>
                <p:cNvPr id="4329" name="Rectangle 233"/>
                <p:cNvSpPr>
                  <a:spLocks noChangeArrowheads="1"/>
                </p:cNvSpPr>
                <p:nvPr userDrawn="1"/>
              </p:nvSpPr>
              <p:spPr bwMode="ltGray">
                <a:xfrm>
                  <a:off x="1152" y="3600"/>
                  <a:ext cx="528" cy="106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330" name="Rectangle 234"/>
                <p:cNvSpPr>
                  <a:spLocks noChangeArrowheads="1"/>
                </p:cNvSpPr>
                <p:nvPr userDrawn="1"/>
              </p:nvSpPr>
              <p:spPr bwMode="ltGray">
                <a:xfrm>
                  <a:off x="624" y="3600"/>
                  <a:ext cx="528" cy="106"/>
                </a:xfrm>
                <a:prstGeom prst="rect">
                  <a:avLst/>
                </a:prstGeom>
                <a:solidFill>
                  <a:schemeClr val="accent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331" name="Group 235"/>
              <p:cNvGrpSpPr>
                <a:grpSpLocks/>
              </p:cNvGrpSpPr>
              <p:nvPr userDrawn="1"/>
            </p:nvGrpSpPr>
            <p:grpSpPr bwMode="auto">
              <a:xfrm>
                <a:off x="4224" y="3840"/>
                <a:ext cx="624" cy="47"/>
                <a:chOff x="624" y="3706"/>
                <a:chExt cx="1056" cy="106"/>
              </a:xfrm>
            </p:grpSpPr>
            <p:sp>
              <p:nvSpPr>
                <p:cNvPr id="4332" name="Rectangle 236"/>
                <p:cNvSpPr>
                  <a:spLocks noChangeArrowheads="1"/>
                </p:cNvSpPr>
                <p:nvPr userDrawn="1"/>
              </p:nvSpPr>
              <p:spPr bwMode="ltGray">
                <a:xfrm>
                  <a:off x="1152" y="3706"/>
                  <a:ext cx="528" cy="106"/>
                </a:xfrm>
                <a:prstGeom prst="rect">
                  <a:avLst/>
                </a:prstGeom>
                <a:solidFill>
                  <a:schemeClr val="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333" name="Rectangle 237"/>
                <p:cNvSpPr>
                  <a:spLocks noChangeArrowheads="1"/>
                </p:cNvSpPr>
                <p:nvPr userDrawn="1"/>
              </p:nvSpPr>
              <p:spPr bwMode="ltGray">
                <a:xfrm>
                  <a:off x="624" y="3706"/>
                  <a:ext cx="528" cy="106"/>
                </a:xfrm>
                <a:prstGeom prst="rect">
                  <a:avLst/>
                </a:prstGeom>
                <a:solidFill>
                  <a:schemeClr val="fol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334" name="Group 238"/>
              <p:cNvGrpSpPr>
                <a:grpSpLocks/>
              </p:cNvGrpSpPr>
              <p:nvPr userDrawn="1"/>
            </p:nvGrpSpPr>
            <p:grpSpPr bwMode="auto">
              <a:xfrm>
                <a:off x="4896" y="3840"/>
                <a:ext cx="624" cy="47"/>
                <a:chOff x="624" y="3600"/>
                <a:chExt cx="1056" cy="106"/>
              </a:xfrm>
            </p:grpSpPr>
            <p:sp>
              <p:nvSpPr>
                <p:cNvPr id="4335" name="Rectangle 239"/>
                <p:cNvSpPr>
                  <a:spLocks noChangeArrowheads="1"/>
                </p:cNvSpPr>
                <p:nvPr userDrawn="1"/>
              </p:nvSpPr>
              <p:spPr bwMode="ltGray">
                <a:xfrm>
                  <a:off x="1152" y="3600"/>
                  <a:ext cx="528" cy="106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336" name="Rectangle 240"/>
                <p:cNvSpPr>
                  <a:spLocks noChangeArrowheads="1"/>
                </p:cNvSpPr>
                <p:nvPr userDrawn="1"/>
              </p:nvSpPr>
              <p:spPr bwMode="ltGray">
                <a:xfrm>
                  <a:off x="624" y="3600"/>
                  <a:ext cx="528" cy="106"/>
                </a:xfrm>
                <a:prstGeom prst="rect">
                  <a:avLst/>
                </a:prstGeom>
                <a:solidFill>
                  <a:schemeClr val="accent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4337" name="Rectangle 241"/>
          <p:cNvSpPr>
            <a:spLocks noGrp="1" noChangeArrowheads="1"/>
          </p:cNvSpPr>
          <p:nvPr>
            <p:ph type="ctrTitle"/>
          </p:nvPr>
        </p:nvSpPr>
        <p:spPr>
          <a:xfrm>
            <a:off x="685800" y="21336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4338" name="Rectangle 24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 anchor="ctr"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339" name="Rectangle 243"/>
          <p:cNvSpPr>
            <a:spLocks noGrp="1" noChangeArrowheads="1"/>
          </p:cNvSpPr>
          <p:nvPr>
            <p:ph type="dt" sz="half" idx="2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340" name="Rectangle 244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341" name="Rectangle 245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702C6A22-2EE0-4C62-B26D-73D2B293C604}" type="slidenum">
              <a:rPr lang="cs-CZ"/>
              <a:pPr/>
              <a:t>‹#›</a:t>
            </a:fld>
            <a:endParaRPr lang="cs-CZ"/>
          </a:p>
        </p:txBody>
      </p:sp>
      <p:pic>
        <p:nvPicPr>
          <p:cNvPr id="4342" name="Picture 246" descr="posbul1a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6113" y="3403600"/>
            <a:ext cx="246062" cy="246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DEF202-F552-418D-A354-8C8CA940974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672576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EF6802-51A8-491D-97DE-FD2369FC1EC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42347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358F2D-96CD-48A1-9EE6-2B6A2A76E9C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074512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8A2C19-752F-4EFC-AD10-943C558EB6A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044297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4BB801-66B1-4764-9C0B-C182C6AB307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200880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DAD414-27BB-4B3B-A327-E54C4F93209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375264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C65CEE-F83A-4B49-ADEB-CB38BB84536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029486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AEED24-166F-4E7E-B8F6-F21E3499D6C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84821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15F1F4-7D44-4E35-A6FD-D40648A1B4D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741566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936AB8-2D1A-4EA9-9AB8-B811B6240AE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078720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85800" y="61722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1722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1722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2166D16C-9B11-4182-AA96-6412B4670A7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392431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1026"/>
          <p:cNvGrpSpPr>
            <a:grpSpLocks/>
          </p:cNvGrpSpPr>
          <p:nvPr/>
        </p:nvGrpSpPr>
        <p:grpSpPr bwMode="auto">
          <a:xfrm>
            <a:off x="215900" y="76200"/>
            <a:ext cx="8686800" cy="6781800"/>
            <a:chOff x="136" y="48"/>
            <a:chExt cx="5472" cy="4272"/>
          </a:xfrm>
        </p:grpSpPr>
        <p:grpSp>
          <p:nvGrpSpPr>
            <p:cNvPr id="3075" name="Group 1027"/>
            <p:cNvGrpSpPr>
              <a:grpSpLocks/>
            </p:cNvGrpSpPr>
            <p:nvPr userDrawn="1"/>
          </p:nvGrpSpPr>
          <p:grpSpPr bwMode="auto">
            <a:xfrm>
              <a:off x="136" y="48"/>
              <a:ext cx="5472" cy="212"/>
              <a:chOff x="136" y="48"/>
              <a:chExt cx="5472" cy="212"/>
            </a:xfrm>
          </p:grpSpPr>
          <p:grpSp>
            <p:nvGrpSpPr>
              <p:cNvPr id="3076" name="Group 1028"/>
              <p:cNvGrpSpPr>
                <a:grpSpLocks/>
              </p:cNvGrpSpPr>
              <p:nvPr/>
            </p:nvGrpSpPr>
            <p:grpSpPr bwMode="auto">
              <a:xfrm>
                <a:off x="136" y="48"/>
                <a:ext cx="1056" cy="212"/>
                <a:chOff x="2544" y="2160"/>
                <a:chExt cx="1920" cy="384"/>
              </a:xfrm>
            </p:grpSpPr>
            <p:sp>
              <p:nvSpPr>
                <p:cNvPr id="3077" name="Rectangle 1029"/>
                <p:cNvSpPr>
                  <a:spLocks noChangeArrowheads="1"/>
                </p:cNvSpPr>
                <p:nvPr/>
              </p:nvSpPr>
              <p:spPr bwMode="auto">
                <a:xfrm>
                  <a:off x="3504" y="2160"/>
                  <a:ext cx="960" cy="192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078" name="Rectangle 1030"/>
                <p:cNvSpPr>
                  <a:spLocks noChangeArrowheads="1"/>
                </p:cNvSpPr>
                <p:nvPr/>
              </p:nvSpPr>
              <p:spPr bwMode="auto">
                <a:xfrm>
                  <a:off x="3504" y="2352"/>
                  <a:ext cx="960" cy="192"/>
                </a:xfrm>
                <a:prstGeom prst="rect">
                  <a:avLst/>
                </a:prstGeom>
                <a:solidFill>
                  <a:schemeClr val="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079" name="Rectangle 1031"/>
                <p:cNvSpPr>
                  <a:spLocks noChangeArrowheads="1"/>
                </p:cNvSpPr>
                <p:nvPr/>
              </p:nvSpPr>
              <p:spPr bwMode="auto">
                <a:xfrm>
                  <a:off x="2544" y="2352"/>
                  <a:ext cx="960" cy="192"/>
                </a:xfrm>
                <a:prstGeom prst="rect">
                  <a:avLst/>
                </a:prstGeom>
                <a:solidFill>
                  <a:schemeClr val="fol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080" name="Rectangle 1032"/>
                <p:cNvSpPr>
                  <a:spLocks noChangeArrowheads="1"/>
                </p:cNvSpPr>
                <p:nvPr/>
              </p:nvSpPr>
              <p:spPr bwMode="auto">
                <a:xfrm>
                  <a:off x="2544" y="2160"/>
                  <a:ext cx="960" cy="192"/>
                </a:xfrm>
                <a:prstGeom prst="rect">
                  <a:avLst/>
                </a:prstGeom>
                <a:solidFill>
                  <a:schemeClr val="accent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081" name="Rectangle 1033"/>
                <p:cNvSpPr>
                  <a:spLocks noChangeArrowheads="1"/>
                </p:cNvSpPr>
                <p:nvPr/>
              </p:nvSpPr>
              <p:spPr bwMode="auto">
                <a:xfrm>
                  <a:off x="2640" y="2256"/>
                  <a:ext cx="1728" cy="192"/>
                </a:xfrm>
                <a:prstGeom prst="rect">
                  <a:avLst/>
                </a:prstGeom>
                <a:solidFill>
                  <a:schemeClr val="bg1">
                    <a:alpha val="50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82" name="Group 1034"/>
              <p:cNvGrpSpPr>
                <a:grpSpLocks/>
              </p:cNvGrpSpPr>
              <p:nvPr/>
            </p:nvGrpSpPr>
            <p:grpSpPr bwMode="auto">
              <a:xfrm>
                <a:off x="1240" y="48"/>
                <a:ext cx="1056" cy="212"/>
                <a:chOff x="2544" y="2160"/>
                <a:chExt cx="1920" cy="384"/>
              </a:xfrm>
            </p:grpSpPr>
            <p:sp>
              <p:nvSpPr>
                <p:cNvPr id="3083" name="Rectangle 1035"/>
                <p:cNvSpPr>
                  <a:spLocks noChangeArrowheads="1"/>
                </p:cNvSpPr>
                <p:nvPr/>
              </p:nvSpPr>
              <p:spPr bwMode="auto">
                <a:xfrm>
                  <a:off x="3504" y="2160"/>
                  <a:ext cx="960" cy="192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084" name="Rectangle 1036"/>
                <p:cNvSpPr>
                  <a:spLocks noChangeArrowheads="1"/>
                </p:cNvSpPr>
                <p:nvPr/>
              </p:nvSpPr>
              <p:spPr bwMode="auto">
                <a:xfrm>
                  <a:off x="3504" y="2352"/>
                  <a:ext cx="960" cy="192"/>
                </a:xfrm>
                <a:prstGeom prst="rect">
                  <a:avLst/>
                </a:prstGeom>
                <a:solidFill>
                  <a:schemeClr val="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085" name="Rectangle 1037"/>
                <p:cNvSpPr>
                  <a:spLocks noChangeArrowheads="1"/>
                </p:cNvSpPr>
                <p:nvPr/>
              </p:nvSpPr>
              <p:spPr bwMode="auto">
                <a:xfrm>
                  <a:off x="2544" y="2352"/>
                  <a:ext cx="960" cy="192"/>
                </a:xfrm>
                <a:prstGeom prst="rect">
                  <a:avLst/>
                </a:prstGeom>
                <a:solidFill>
                  <a:schemeClr val="fol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086" name="Rectangle 1038"/>
                <p:cNvSpPr>
                  <a:spLocks noChangeArrowheads="1"/>
                </p:cNvSpPr>
                <p:nvPr/>
              </p:nvSpPr>
              <p:spPr bwMode="auto">
                <a:xfrm>
                  <a:off x="2544" y="2160"/>
                  <a:ext cx="960" cy="192"/>
                </a:xfrm>
                <a:prstGeom prst="rect">
                  <a:avLst/>
                </a:prstGeom>
                <a:solidFill>
                  <a:schemeClr val="accent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087" name="Rectangle 1039"/>
                <p:cNvSpPr>
                  <a:spLocks noChangeArrowheads="1"/>
                </p:cNvSpPr>
                <p:nvPr/>
              </p:nvSpPr>
              <p:spPr bwMode="auto">
                <a:xfrm>
                  <a:off x="2640" y="2256"/>
                  <a:ext cx="1728" cy="192"/>
                </a:xfrm>
                <a:prstGeom prst="rect">
                  <a:avLst/>
                </a:prstGeom>
                <a:solidFill>
                  <a:schemeClr val="bg1">
                    <a:alpha val="50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88" name="Group 1040"/>
              <p:cNvGrpSpPr>
                <a:grpSpLocks/>
              </p:cNvGrpSpPr>
              <p:nvPr/>
            </p:nvGrpSpPr>
            <p:grpSpPr bwMode="auto">
              <a:xfrm>
                <a:off x="2344" y="48"/>
                <a:ext cx="1056" cy="212"/>
                <a:chOff x="2544" y="2160"/>
                <a:chExt cx="1920" cy="384"/>
              </a:xfrm>
            </p:grpSpPr>
            <p:sp>
              <p:nvSpPr>
                <p:cNvPr id="3089" name="Rectangle 1041"/>
                <p:cNvSpPr>
                  <a:spLocks noChangeArrowheads="1"/>
                </p:cNvSpPr>
                <p:nvPr/>
              </p:nvSpPr>
              <p:spPr bwMode="auto">
                <a:xfrm>
                  <a:off x="3504" y="2160"/>
                  <a:ext cx="960" cy="192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090" name="Rectangle 1042"/>
                <p:cNvSpPr>
                  <a:spLocks noChangeArrowheads="1"/>
                </p:cNvSpPr>
                <p:nvPr/>
              </p:nvSpPr>
              <p:spPr bwMode="auto">
                <a:xfrm>
                  <a:off x="3504" y="2352"/>
                  <a:ext cx="960" cy="192"/>
                </a:xfrm>
                <a:prstGeom prst="rect">
                  <a:avLst/>
                </a:prstGeom>
                <a:solidFill>
                  <a:schemeClr val="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091" name="Rectangle 1043"/>
                <p:cNvSpPr>
                  <a:spLocks noChangeArrowheads="1"/>
                </p:cNvSpPr>
                <p:nvPr/>
              </p:nvSpPr>
              <p:spPr bwMode="auto">
                <a:xfrm>
                  <a:off x="2544" y="2352"/>
                  <a:ext cx="960" cy="192"/>
                </a:xfrm>
                <a:prstGeom prst="rect">
                  <a:avLst/>
                </a:prstGeom>
                <a:solidFill>
                  <a:schemeClr val="fol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092" name="Rectangle 1044"/>
                <p:cNvSpPr>
                  <a:spLocks noChangeArrowheads="1"/>
                </p:cNvSpPr>
                <p:nvPr/>
              </p:nvSpPr>
              <p:spPr bwMode="auto">
                <a:xfrm>
                  <a:off x="2544" y="2160"/>
                  <a:ext cx="960" cy="192"/>
                </a:xfrm>
                <a:prstGeom prst="rect">
                  <a:avLst/>
                </a:prstGeom>
                <a:solidFill>
                  <a:schemeClr val="accent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093" name="Rectangle 1045"/>
                <p:cNvSpPr>
                  <a:spLocks noChangeArrowheads="1"/>
                </p:cNvSpPr>
                <p:nvPr/>
              </p:nvSpPr>
              <p:spPr bwMode="auto">
                <a:xfrm>
                  <a:off x="2640" y="2256"/>
                  <a:ext cx="1728" cy="192"/>
                </a:xfrm>
                <a:prstGeom prst="rect">
                  <a:avLst/>
                </a:prstGeom>
                <a:solidFill>
                  <a:schemeClr val="bg1">
                    <a:alpha val="50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94" name="Group 1046"/>
              <p:cNvGrpSpPr>
                <a:grpSpLocks/>
              </p:cNvGrpSpPr>
              <p:nvPr/>
            </p:nvGrpSpPr>
            <p:grpSpPr bwMode="auto">
              <a:xfrm>
                <a:off x="3448" y="48"/>
                <a:ext cx="1056" cy="212"/>
                <a:chOff x="2544" y="2160"/>
                <a:chExt cx="1920" cy="384"/>
              </a:xfrm>
            </p:grpSpPr>
            <p:sp>
              <p:nvSpPr>
                <p:cNvPr id="3095" name="Rectangle 1047"/>
                <p:cNvSpPr>
                  <a:spLocks noChangeArrowheads="1"/>
                </p:cNvSpPr>
                <p:nvPr/>
              </p:nvSpPr>
              <p:spPr bwMode="auto">
                <a:xfrm>
                  <a:off x="3504" y="2160"/>
                  <a:ext cx="960" cy="192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096" name="Rectangle 1048"/>
                <p:cNvSpPr>
                  <a:spLocks noChangeArrowheads="1"/>
                </p:cNvSpPr>
                <p:nvPr/>
              </p:nvSpPr>
              <p:spPr bwMode="auto">
                <a:xfrm>
                  <a:off x="3504" y="2352"/>
                  <a:ext cx="960" cy="192"/>
                </a:xfrm>
                <a:prstGeom prst="rect">
                  <a:avLst/>
                </a:prstGeom>
                <a:solidFill>
                  <a:schemeClr val="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097" name="Rectangle 1049"/>
                <p:cNvSpPr>
                  <a:spLocks noChangeArrowheads="1"/>
                </p:cNvSpPr>
                <p:nvPr/>
              </p:nvSpPr>
              <p:spPr bwMode="auto">
                <a:xfrm>
                  <a:off x="2544" y="2352"/>
                  <a:ext cx="960" cy="192"/>
                </a:xfrm>
                <a:prstGeom prst="rect">
                  <a:avLst/>
                </a:prstGeom>
                <a:solidFill>
                  <a:schemeClr val="fol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098" name="Rectangle 1050"/>
                <p:cNvSpPr>
                  <a:spLocks noChangeArrowheads="1"/>
                </p:cNvSpPr>
                <p:nvPr/>
              </p:nvSpPr>
              <p:spPr bwMode="auto">
                <a:xfrm>
                  <a:off x="2544" y="2160"/>
                  <a:ext cx="960" cy="192"/>
                </a:xfrm>
                <a:prstGeom prst="rect">
                  <a:avLst/>
                </a:prstGeom>
                <a:solidFill>
                  <a:schemeClr val="accent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099" name="Rectangle 1051"/>
                <p:cNvSpPr>
                  <a:spLocks noChangeArrowheads="1"/>
                </p:cNvSpPr>
                <p:nvPr/>
              </p:nvSpPr>
              <p:spPr bwMode="auto">
                <a:xfrm>
                  <a:off x="2640" y="2256"/>
                  <a:ext cx="1728" cy="192"/>
                </a:xfrm>
                <a:prstGeom prst="rect">
                  <a:avLst/>
                </a:prstGeom>
                <a:solidFill>
                  <a:schemeClr val="bg1">
                    <a:alpha val="50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100" name="Group 1052"/>
              <p:cNvGrpSpPr>
                <a:grpSpLocks/>
              </p:cNvGrpSpPr>
              <p:nvPr/>
            </p:nvGrpSpPr>
            <p:grpSpPr bwMode="auto">
              <a:xfrm>
                <a:off x="4552" y="48"/>
                <a:ext cx="1056" cy="212"/>
                <a:chOff x="2544" y="2160"/>
                <a:chExt cx="1920" cy="384"/>
              </a:xfrm>
            </p:grpSpPr>
            <p:sp>
              <p:nvSpPr>
                <p:cNvPr id="3101" name="Rectangle 1053"/>
                <p:cNvSpPr>
                  <a:spLocks noChangeArrowheads="1"/>
                </p:cNvSpPr>
                <p:nvPr/>
              </p:nvSpPr>
              <p:spPr bwMode="auto">
                <a:xfrm>
                  <a:off x="3504" y="2160"/>
                  <a:ext cx="960" cy="192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102" name="Rectangle 1054"/>
                <p:cNvSpPr>
                  <a:spLocks noChangeArrowheads="1"/>
                </p:cNvSpPr>
                <p:nvPr/>
              </p:nvSpPr>
              <p:spPr bwMode="auto">
                <a:xfrm>
                  <a:off x="3504" y="2352"/>
                  <a:ext cx="960" cy="192"/>
                </a:xfrm>
                <a:prstGeom prst="rect">
                  <a:avLst/>
                </a:prstGeom>
                <a:solidFill>
                  <a:schemeClr val="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103" name="Rectangle 1055"/>
                <p:cNvSpPr>
                  <a:spLocks noChangeArrowheads="1"/>
                </p:cNvSpPr>
                <p:nvPr/>
              </p:nvSpPr>
              <p:spPr bwMode="auto">
                <a:xfrm>
                  <a:off x="2544" y="2352"/>
                  <a:ext cx="960" cy="192"/>
                </a:xfrm>
                <a:prstGeom prst="rect">
                  <a:avLst/>
                </a:prstGeom>
                <a:solidFill>
                  <a:schemeClr val="fol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104" name="Rectangle 1056"/>
                <p:cNvSpPr>
                  <a:spLocks noChangeArrowheads="1"/>
                </p:cNvSpPr>
                <p:nvPr/>
              </p:nvSpPr>
              <p:spPr bwMode="auto">
                <a:xfrm>
                  <a:off x="2544" y="2160"/>
                  <a:ext cx="960" cy="192"/>
                </a:xfrm>
                <a:prstGeom prst="rect">
                  <a:avLst/>
                </a:prstGeom>
                <a:solidFill>
                  <a:schemeClr val="accent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105" name="Rectangle 1057"/>
                <p:cNvSpPr>
                  <a:spLocks noChangeArrowheads="1"/>
                </p:cNvSpPr>
                <p:nvPr/>
              </p:nvSpPr>
              <p:spPr bwMode="auto">
                <a:xfrm>
                  <a:off x="2640" y="2256"/>
                  <a:ext cx="1728" cy="192"/>
                </a:xfrm>
                <a:prstGeom prst="rect">
                  <a:avLst/>
                </a:prstGeom>
                <a:solidFill>
                  <a:schemeClr val="bg1">
                    <a:alpha val="50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</p:grpSp>
        <p:grpSp>
          <p:nvGrpSpPr>
            <p:cNvPr id="3106" name="Group 1058"/>
            <p:cNvGrpSpPr>
              <a:grpSpLocks/>
            </p:cNvGrpSpPr>
            <p:nvPr userDrawn="1"/>
          </p:nvGrpSpPr>
          <p:grpSpPr bwMode="auto">
            <a:xfrm>
              <a:off x="192" y="4273"/>
              <a:ext cx="5328" cy="47"/>
              <a:chOff x="192" y="3840"/>
              <a:chExt cx="5328" cy="47"/>
            </a:xfrm>
          </p:grpSpPr>
          <p:grpSp>
            <p:nvGrpSpPr>
              <p:cNvPr id="3107" name="Group 1059"/>
              <p:cNvGrpSpPr>
                <a:grpSpLocks/>
              </p:cNvGrpSpPr>
              <p:nvPr userDrawn="1"/>
            </p:nvGrpSpPr>
            <p:grpSpPr bwMode="auto">
              <a:xfrm>
                <a:off x="192" y="3840"/>
                <a:ext cx="624" cy="47"/>
                <a:chOff x="624" y="3706"/>
                <a:chExt cx="1056" cy="106"/>
              </a:xfrm>
            </p:grpSpPr>
            <p:sp>
              <p:nvSpPr>
                <p:cNvPr id="3108" name="Rectangle 1060"/>
                <p:cNvSpPr>
                  <a:spLocks noChangeArrowheads="1"/>
                </p:cNvSpPr>
                <p:nvPr userDrawn="1"/>
              </p:nvSpPr>
              <p:spPr bwMode="ltGray">
                <a:xfrm>
                  <a:off x="1152" y="3706"/>
                  <a:ext cx="528" cy="106"/>
                </a:xfrm>
                <a:prstGeom prst="rect">
                  <a:avLst/>
                </a:prstGeom>
                <a:solidFill>
                  <a:schemeClr val="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109" name="Rectangle 1061"/>
                <p:cNvSpPr>
                  <a:spLocks noChangeArrowheads="1"/>
                </p:cNvSpPr>
                <p:nvPr userDrawn="1"/>
              </p:nvSpPr>
              <p:spPr bwMode="ltGray">
                <a:xfrm>
                  <a:off x="624" y="3706"/>
                  <a:ext cx="528" cy="106"/>
                </a:xfrm>
                <a:prstGeom prst="rect">
                  <a:avLst/>
                </a:prstGeom>
                <a:solidFill>
                  <a:schemeClr val="fol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110" name="Group 1062"/>
              <p:cNvGrpSpPr>
                <a:grpSpLocks/>
              </p:cNvGrpSpPr>
              <p:nvPr userDrawn="1"/>
            </p:nvGrpSpPr>
            <p:grpSpPr bwMode="auto">
              <a:xfrm>
                <a:off x="864" y="3840"/>
                <a:ext cx="624" cy="47"/>
                <a:chOff x="624" y="3600"/>
                <a:chExt cx="1056" cy="106"/>
              </a:xfrm>
            </p:grpSpPr>
            <p:sp>
              <p:nvSpPr>
                <p:cNvPr id="3111" name="Rectangle 1063"/>
                <p:cNvSpPr>
                  <a:spLocks noChangeArrowheads="1"/>
                </p:cNvSpPr>
                <p:nvPr userDrawn="1"/>
              </p:nvSpPr>
              <p:spPr bwMode="ltGray">
                <a:xfrm>
                  <a:off x="1152" y="3600"/>
                  <a:ext cx="528" cy="106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112" name="Rectangle 1064"/>
                <p:cNvSpPr>
                  <a:spLocks noChangeArrowheads="1"/>
                </p:cNvSpPr>
                <p:nvPr userDrawn="1"/>
              </p:nvSpPr>
              <p:spPr bwMode="ltGray">
                <a:xfrm>
                  <a:off x="624" y="3600"/>
                  <a:ext cx="528" cy="106"/>
                </a:xfrm>
                <a:prstGeom prst="rect">
                  <a:avLst/>
                </a:prstGeom>
                <a:solidFill>
                  <a:schemeClr val="accent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113" name="Group 1065"/>
              <p:cNvGrpSpPr>
                <a:grpSpLocks/>
              </p:cNvGrpSpPr>
              <p:nvPr userDrawn="1"/>
            </p:nvGrpSpPr>
            <p:grpSpPr bwMode="auto">
              <a:xfrm>
                <a:off x="1536" y="3840"/>
                <a:ext cx="624" cy="47"/>
                <a:chOff x="624" y="3706"/>
                <a:chExt cx="1056" cy="106"/>
              </a:xfrm>
            </p:grpSpPr>
            <p:sp>
              <p:nvSpPr>
                <p:cNvPr id="3114" name="Rectangle 1066"/>
                <p:cNvSpPr>
                  <a:spLocks noChangeArrowheads="1"/>
                </p:cNvSpPr>
                <p:nvPr userDrawn="1"/>
              </p:nvSpPr>
              <p:spPr bwMode="ltGray">
                <a:xfrm>
                  <a:off x="1152" y="3706"/>
                  <a:ext cx="528" cy="106"/>
                </a:xfrm>
                <a:prstGeom prst="rect">
                  <a:avLst/>
                </a:prstGeom>
                <a:solidFill>
                  <a:schemeClr val="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115" name="Rectangle 1067"/>
                <p:cNvSpPr>
                  <a:spLocks noChangeArrowheads="1"/>
                </p:cNvSpPr>
                <p:nvPr userDrawn="1"/>
              </p:nvSpPr>
              <p:spPr bwMode="ltGray">
                <a:xfrm>
                  <a:off x="624" y="3706"/>
                  <a:ext cx="528" cy="106"/>
                </a:xfrm>
                <a:prstGeom prst="rect">
                  <a:avLst/>
                </a:prstGeom>
                <a:solidFill>
                  <a:schemeClr val="fol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116" name="Group 1068"/>
              <p:cNvGrpSpPr>
                <a:grpSpLocks/>
              </p:cNvGrpSpPr>
              <p:nvPr userDrawn="1"/>
            </p:nvGrpSpPr>
            <p:grpSpPr bwMode="auto">
              <a:xfrm>
                <a:off x="2208" y="3840"/>
                <a:ext cx="624" cy="47"/>
                <a:chOff x="624" y="3600"/>
                <a:chExt cx="1056" cy="106"/>
              </a:xfrm>
            </p:grpSpPr>
            <p:sp>
              <p:nvSpPr>
                <p:cNvPr id="3117" name="Rectangle 1069"/>
                <p:cNvSpPr>
                  <a:spLocks noChangeArrowheads="1"/>
                </p:cNvSpPr>
                <p:nvPr userDrawn="1"/>
              </p:nvSpPr>
              <p:spPr bwMode="ltGray">
                <a:xfrm>
                  <a:off x="1152" y="3600"/>
                  <a:ext cx="528" cy="106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118" name="Rectangle 1070"/>
                <p:cNvSpPr>
                  <a:spLocks noChangeArrowheads="1"/>
                </p:cNvSpPr>
                <p:nvPr userDrawn="1"/>
              </p:nvSpPr>
              <p:spPr bwMode="ltGray">
                <a:xfrm>
                  <a:off x="624" y="3600"/>
                  <a:ext cx="528" cy="106"/>
                </a:xfrm>
                <a:prstGeom prst="rect">
                  <a:avLst/>
                </a:prstGeom>
                <a:solidFill>
                  <a:schemeClr val="accent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119" name="Group 1071"/>
              <p:cNvGrpSpPr>
                <a:grpSpLocks/>
              </p:cNvGrpSpPr>
              <p:nvPr userDrawn="1"/>
            </p:nvGrpSpPr>
            <p:grpSpPr bwMode="auto">
              <a:xfrm>
                <a:off x="2880" y="3840"/>
                <a:ext cx="624" cy="47"/>
                <a:chOff x="624" y="3706"/>
                <a:chExt cx="1056" cy="106"/>
              </a:xfrm>
            </p:grpSpPr>
            <p:sp>
              <p:nvSpPr>
                <p:cNvPr id="3120" name="Rectangle 1072"/>
                <p:cNvSpPr>
                  <a:spLocks noChangeArrowheads="1"/>
                </p:cNvSpPr>
                <p:nvPr userDrawn="1"/>
              </p:nvSpPr>
              <p:spPr bwMode="ltGray">
                <a:xfrm>
                  <a:off x="1152" y="3706"/>
                  <a:ext cx="528" cy="106"/>
                </a:xfrm>
                <a:prstGeom prst="rect">
                  <a:avLst/>
                </a:prstGeom>
                <a:solidFill>
                  <a:schemeClr val="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121" name="Rectangle 1073"/>
                <p:cNvSpPr>
                  <a:spLocks noChangeArrowheads="1"/>
                </p:cNvSpPr>
                <p:nvPr userDrawn="1"/>
              </p:nvSpPr>
              <p:spPr bwMode="ltGray">
                <a:xfrm>
                  <a:off x="624" y="3706"/>
                  <a:ext cx="528" cy="106"/>
                </a:xfrm>
                <a:prstGeom prst="rect">
                  <a:avLst/>
                </a:prstGeom>
                <a:solidFill>
                  <a:schemeClr val="fol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122" name="Group 1074"/>
              <p:cNvGrpSpPr>
                <a:grpSpLocks/>
              </p:cNvGrpSpPr>
              <p:nvPr userDrawn="1"/>
            </p:nvGrpSpPr>
            <p:grpSpPr bwMode="auto">
              <a:xfrm>
                <a:off x="3552" y="3840"/>
                <a:ext cx="624" cy="47"/>
                <a:chOff x="624" y="3600"/>
                <a:chExt cx="1056" cy="106"/>
              </a:xfrm>
            </p:grpSpPr>
            <p:sp>
              <p:nvSpPr>
                <p:cNvPr id="3123" name="Rectangle 1075"/>
                <p:cNvSpPr>
                  <a:spLocks noChangeArrowheads="1"/>
                </p:cNvSpPr>
                <p:nvPr userDrawn="1"/>
              </p:nvSpPr>
              <p:spPr bwMode="ltGray">
                <a:xfrm>
                  <a:off x="1152" y="3600"/>
                  <a:ext cx="528" cy="106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124" name="Rectangle 1076"/>
                <p:cNvSpPr>
                  <a:spLocks noChangeArrowheads="1"/>
                </p:cNvSpPr>
                <p:nvPr userDrawn="1"/>
              </p:nvSpPr>
              <p:spPr bwMode="ltGray">
                <a:xfrm>
                  <a:off x="624" y="3600"/>
                  <a:ext cx="528" cy="106"/>
                </a:xfrm>
                <a:prstGeom prst="rect">
                  <a:avLst/>
                </a:prstGeom>
                <a:solidFill>
                  <a:schemeClr val="accent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125" name="Group 1077"/>
              <p:cNvGrpSpPr>
                <a:grpSpLocks/>
              </p:cNvGrpSpPr>
              <p:nvPr userDrawn="1"/>
            </p:nvGrpSpPr>
            <p:grpSpPr bwMode="auto">
              <a:xfrm>
                <a:off x="4224" y="3840"/>
                <a:ext cx="624" cy="47"/>
                <a:chOff x="624" y="3706"/>
                <a:chExt cx="1056" cy="106"/>
              </a:xfrm>
            </p:grpSpPr>
            <p:sp>
              <p:nvSpPr>
                <p:cNvPr id="3126" name="Rectangle 1078"/>
                <p:cNvSpPr>
                  <a:spLocks noChangeArrowheads="1"/>
                </p:cNvSpPr>
                <p:nvPr userDrawn="1"/>
              </p:nvSpPr>
              <p:spPr bwMode="ltGray">
                <a:xfrm>
                  <a:off x="1152" y="3706"/>
                  <a:ext cx="528" cy="106"/>
                </a:xfrm>
                <a:prstGeom prst="rect">
                  <a:avLst/>
                </a:prstGeom>
                <a:solidFill>
                  <a:schemeClr val="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127" name="Rectangle 1079"/>
                <p:cNvSpPr>
                  <a:spLocks noChangeArrowheads="1"/>
                </p:cNvSpPr>
                <p:nvPr userDrawn="1"/>
              </p:nvSpPr>
              <p:spPr bwMode="ltGray">
                <a:xfrm>
                  <a:off x="624" y="3706"/>
                  <a:ext cx="528" cy="106"/>
                </a:xfrm>
                <a:prstGeom prst="rect">
                  <a:avLst/>
                </a:prstGeom>
                <a:solidFill>
                  <a:schemeClr val="fol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128" name="Group 1080"/>
              <p:cNvGrpSpPr>
                <a:grpSpLocks/>
              </p:cNvGrpSpPr>
              <p:nvPr userDrawn="1"/>
            </p:nvGrpSpPr>
            <p:grpSpPr bwMode="auto">
              <a:xfrm>
                <a:off x="4896" y="3840"/>
                <a:ext cx="624" cy="47"/>
                <a:chOff x="624" y="3600"/>
                <a:chExt cx="1056" cy="106"/>
              </a:xfrm>
            </p:grpSpPr>
            <p:sp>
              <p:nvSpPr>
                <p:cNvPr id="3129" name="Rectangle 1081"/>
                <p:cNvSpPr>
                  <a:spLocks noChangeArrowheads="1"/>
                </p:cNvSpPr>
                <p:nvPr userDrawn="1"/>
              </p:nvSpPr>
              <p:spPr bwMode="ltGray">
                <a:xfrm>
                  <a:off x="1152" y="3600"/>
                  <a:ext cx="528" cy="106"/>
                </a:xfrm>
                <a:prstGeom prst="rect">
                  <a:avLst/>
                </a:prstGeom>
                <a:solidFill>
                  <a:schemeClr val="accent2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130" name="Rectangle 1082"/>
                <p:cNvSpPr>
                  <a:spLocks noChangeArrowheads="1"/>
                </p:cNvSpPr>
                <p:nvPr userDrawn="1"/>
              </p:nvSpPr>
              <p:spPr bwMode="ltGray">
                <a:xfrm>
                  <a:off x="624" y="3600"/>
                  <a:ext cx="528" cy="106"/>
                </a:xfrm>
                <a:prstGeom prst="rect">
                  <a:avLst/>
                </a:prstGeom>
                <a:solidFill>
                  <a:schemeClr val="accent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3131" name="Rectangle 108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132" name="Rectangle 108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133" name="Rectangle 108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chemeClr val="tx2"/>
                </a:solidFill>
                <a:latin typeface="Arial Narrow" pitchFamily="34" charset="0"/>
              </a:defRPr>
            </a:lvl1pPr>
          </a:lstStyle>
          <a:p>
            <a:endParaRPr lang="cs-CZ"/>
          </a:p>
        </p:txBody>
      </p:sp>
      <p:sp>
        <p:nvSpPr>
          <p:cNvPr id="3134" name="Rectangle 108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1722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chemeClr val="tx2"/>
                </a:solidFill>
                <a:latin typeface="Arial Narrow" pitchFamily="34" charset="0"/>
              </a:defRPr>
            </a:lvl1pPr>
          </a:lstStyle>
          <a:p>
            <a:endParaRPr lang="cs-CZ"/>
          </a:p>
        </p:txBody>
      </p:sp>
      <p:sp>
        <p:nvSpPr>
          <p:cNvPr id="3135" name="Rectangle 108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chemeClr val="tx2"/>
                </a:solidFill>
                <a:latin typeface="Arial Narrow" pitchFamily="34" charset="0"/>
              </a:defRPr>
            </a:lvl1pPr>
          </a:lstStyle>
          <a:p>
            <a:fld id="{FA7D30D6-E859-40E1-A8AA-BE6EF489BFA3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transition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SzPct val="80000"/>
        <a:buBlip>
          <a:blip r:embed="rId14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l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l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b.cz/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72719928"/>
              </p:ext>
            </p:extLst>
          </p:nvPr>
        </p:nvGraphicFramePr>
        <p:xfrm>
          <a:off x="58539" y="1408783"/>
          <a:ext cx="7772401" cy="2547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2411413" y="1773238"/>
            <a:ext cx="4032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RNDr.Ivana Řehková</a:t>
            </a:r>
          </a:p>
        </p:txBody>
      </p:sp>
      <p:sp>
        <p:nvSpPr>
          <p:cNvPr id="16390" name="Text Box 6"/>
          <p:cNvSpPr txBox="1">
            <a:spLocks noChangeArrowheads="1"/>
          </p:cNvSpPr>
          <p:nvPr/>
        </p:nvSpPr>
        <p:spPr bwMode="auto">
          <a:xfrm>
            <a:off x="2195513" y="2565400"/>
            <a:ext cx="28797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Matematika 8.ročník</a:t>
            </a:r>
          </a:p>
        </p:txBody>
      </p:sp>
      <p:sp>
        <p:nvSpPr>
          <p:cNvPr id="16391" name="Text Box 7"/>
          <p:cNvSpPr txBox="1">
            <a:spLocks noChangeArrowheads="1"/>
          </p:cNvSpPr>
          <p:nvPr/>
        </p:nvSpPr>
        <p:spPr bwMode="auto">
          <a:xfrm>
            <a:off x="3779838" y="1700213"/>
            <a:ext cx="25209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16393" name="Text Box 9"/>
          <p:cNvSpPr txBox="1">
            <a:spLocks noChangeArrowheads="1"/>
          </p:cNvSpPr>
          <p:nvPr/>
        </p:nvSpPr>
        <p:spPr bwMode="auto">
          <a:xfrm>
            <a:off x="3600450" y="3022600"/>
            <a:ext cx="34559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CZ.1.07/1.4.00/21.2976</a:t>
            </a: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Anotace: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/>
              <a:t>Žáci 8. ročníku si v rámci opakování učiva 7. ročníku zopakují téma „procenta“.</a:t>
            </a:r>
          </a:p>
          <a:p>
            <a:r>
              <a:rPr lang="cs-CZ" sz="2800"/>
              <a:t>Teorii opakují společně, doplňují text.</a:t>
            </a:r>
          </a:p>
          <a:p>
            <a:r>
              <a:rPr lang="cs-CZ" sz="2800"/>
              <a:t>Příklady počítají samostatně, podle prezentace si kontrolují výsledky.</a:t>
            </a:r>
          </a:p>
          <a:p>
            <a:r>
              <a:rPr lang="cs-CZ" sz="2800"/>
              <a:t>Pokud někteří žáci mají problémy s výpočty, je možné jim postup připomenout postupným rozkrytím postupu výpočtu.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PROCENTA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Učivo 7.ročníku základní školy.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3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1" dur="5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utoUpdateAnimBg="0"/>
      <p:bldP spid="2051" grpId="0" build="p" autoUpdateAnimBg="0" advAuto="100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Kde jste se mohli setkat s pojmem procento?</a:t>
            </a:r>
          </a:p>
        </p:txBody>
      </p:sp>
      <p:pic>
        <p:nvPicPr>
          <p:cNvPr id="5126" name="Picture 6" descr="712400ffeb1775f1acf5d18b9042c0e4?enc=3&amp;name=peníze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068638"/>
            <a:ext cx="1135062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7" name="Text Box 7"/>
          <p:cNvSpPr txBox="1">
            <a:spLocks noChangeArrowheads="1"/>
          </p:cNvSpPr>
          <p:nvPr/>
        </p:nvSpPr>
        <p:spPr bwMode="auto">
          <a:xfrm>
            <a:off x="762000" y="2362200"/>
            <a:ext cx="1752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900113" y="2565400"/>
            <a:ext cx="1158875" cy="46672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>
                <a:solidFill>
                  <a:srgbClr val="FF0000"/>
                </a:solidFill>
              </a:rPr>
              <a:t>Banky</a:t>
            </a:r>
          </a:p>
        </p:txBody>
      </p:sp>
      <p:sp>
        <p:nvSpPr>
          <p:cNvPr id="5131" name="WordArt 11"/>
          <p:cNvSpPr>
            <a:spLocks noChangeArrowheads="1" noChangeShapeType="1" noTextEdit="1"/>
          </p:cNvSpPr>
          <p:nvPr/>
        </p:nvSpPr>
        <p:spPr bwMode="auto">
          <a:xfrm>
            <a:off x="5181600" y="2438400"/>
            <a:ext cx="1876425" cy="874713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scene3d>
              <a:camera prst="legacyPerspectiveFront">
                <a:rot lat="20519999" lon="1080000" rev="0"/>
              </a:camera>
              <a:lightRig rig="legacyHarsh2" dir="b"/>
            </a:scene3d>
            <a:sp3d extrusionH="430200" prstMaterial="legacyMatte">
              <a:extrusionClr>
                <a:srgbClr val="FF6600"/>
              </a:extrusionClr>
            </a:sp3d>
          </a:bodyPr>
          <a:lstStyle/>
          <a:p>
            <a:pPr algn="ctr"/>
            <a:r>
              <a:rPr lang="cs-CZ" sz="3600" kern="10">
                <a:ln w="9525">
                  <a:round/>
                  <a:headEnd/>
                  <a:tailEnd/>
                </a:ln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Impact"/>
              </a:rPr>
              <a:t>sleva 20%</a:t>
            </a:r>
          </a:p>
        </p:txBody>
      </p:sp>
      <p:pic>
        <p:nvPicPr>
          <p:cNvPr id="5133" name="Picture 13" descr="b161b924d07356a3f5ee850066b94bc0?enc=3&amp;name=zemìkoule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4648200"/>
            <a:ext cx="11430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4" name="Text Box 14"/>
          <p:cNvSpPr txBox="1">
            <a:spLocks noChangeArrowheads="1"/>
          </p:cNvSpPr>
          <p:nvPr/>
        </p:nvSpPr>
        <p:spPr bwMode="auto">
          <a:xfrm>
            <a:off x="6096000" y="3886200"/>
            <a:ext cx="25146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4335FB"/>
                </a:solidFill>
              </a:rPr>
              <a:t>Zeměpisné a statistické údaje</a:t>
            </a:r>
          </a:p>
        </p:txBody>
      </p:sp>
      <p:pic>
        <p:nvPicPr>
          <p:cNvPr id="5136" name="Picture 16" descr="MC900319512[1]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348038" y="3933825"/>
            <a:ext cx="1171575" cy="1814513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1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6" presetID="2" presetClass="entr" presetSubtype="4" fill="hold" grpId="0" nodeType="afterEffect" nodePh="1">
                                  <p:stCondLst>
                                    <p:cond delay="1000"/>
                                  </p:stCondLst>
                                  <p:endCondLst>
                                    <p:cond evt="begin" delay="0">
                                      <p:tn val="1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4" presetID="1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31" presetID="1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 autoUpdateAnimBg="0"/>
      <p:bldP spid="5127" grpId="0" autoUpdateAnimBg="0"/>
      <p:bldP spid="5128" grpId="0" animBg="1" autoUpdateAnimBg="0"/>
      <p:bldP spid="5131" grpId="0" animBg="1"/>
      <p:bldP spid="5134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Typy úloh na procenta: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Výpočet procentové části</a:t>
            </a:r>
          </a:p>
          <a:p>
            <a:r>
              <a:rPr lang="cs-CZ"/>
              <a:t>Výpočet počtu procent</a:t>
            </a:r>
          </a:p>
          <a:p>
            <a:r>
              <a:rPr lang="cs-CZ"/>
              <a:t>Výpočet základu</a:t>
            </a:r>
          </a:p>
        </p:txBody>
      </p:sp>
      <p:pic>
        <p:nvPicPr>
          <p:cNvPr id="1029" name="Picture 5" descr="a7a80be49475822f41f586d65cc28600?enc=3&amp;name=ruka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3582988"/>
            <a:ext cx="21336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1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6" presetID="1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3" presetID="1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0" presetID="3" presetClass="entr" presetSubtype="5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 autoUpdateAnimBg="0"/>
      <p:bldP spid="1027" grpId="0" build="p" autoUpdateAnimBg="0" advAuto="100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Procenta slouží k vyjádření částí celků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Jedno </a:t>
            </a:r>
            <a:r>
              <a:rPr lang="cs-CZ">
                <a:solidFill>
                  <a:schemeClr val="tx2"/>
                </a:solidFill>
              </a:rPr>
              <a:t>procento </a:t>
            </a:r>
            <a:r>
              <a:rPr lang="cs-CZ"/>
              <a:t>je setina celku,kterému říkáme </a:t>
            </a:r>
            <a:r>
              <a:rPr lang="cs-CZ">
                <a:solidFill>
                  <a:schemeClr val="tx2"/>
                </a:solidFill>
              </a:rPr>
              <a:t>základ.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15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75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autoUpdateAnimBg="0"/>
      <p:bldP spid="6147" grpId="0" build="p" autoUpdateAnimBg="0" advAuto="100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Výpočet.</a:t>
            </a:r>
          </a:p>
        </p:txBody>
      </p:sp>
      <p:graphicFrame>
        <p:nvGraphicFramePr>
          <p:cNvPr id="7171" name="Object 3"/>
          <p:cNvGraphicFramePr>
            <a:graphicFrameLocks noChangeAspect="1"/>
          </p:cNvGraphicFramePr>
          <p:nvPr>
            <p:ph type="dgm" idx="1"/>
          </p:nvPr>
        </p:nvGraphicFramePr>
        <p:xfrm>
          <a:off x="990600" y="3249613"/>
          <a:ext cx="7258050" cy="1571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2" name="Organizační diagram" r:id="rId3" imgW="7772400" imgH="1682640" progId="OrgPlusWOPX.4">
                  <p:embed followColorScheme="full"/>
                </p:oleObj>
              </mc:Choice>
              <mc:Fallback>
                <p:oleObj name="Organizační diagram" r:id="rId3" imgW="7772400" imgH="1682640" progId="OrgPlusWOPX.4">
                  <p:embed followColorScheme="full"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90600" y="3249613"/>
                        <a:ext cx="7258050" cy="15716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17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Výpočet počtu procent:</a:t>
            </a: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762000" y="2438400"/>
            <a:ext cx="61722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chemeClr val="tx2"/>
                </a:solidFill>
              </a:rPr>
              <a:t>Příklad:</a:t>
            </a:r>
            <a:r>
              <a:rPr lang="cs-CZ">
                <a:solidFill>
                  <a:schemeClr val="folHlink"/>
                </a:solidFill>
              </a:rPr>
              <a:t>Vypočtěte,o kolik procent oproti původní ceně je bunda zlevněná.</a:t>
            </a:r>
          </a:p>
        </p:txBody>
      </p:sp>
      <p:sp>
        <p:nvSpPr>
          <p:cNvPr id="8230" name="Rectangle 38"/>
          <p:cNvSpPr>
            <a:spLocks noChangeArrowheads="1"/>
          </p:cNvSpPr>
          <p:nvPr/>
        </p:nvSpPr>
        <p:spPr bwMode="auto">
          <a:xfrm>
            <a:off x="2743200" y="3657600"/>
            <a:ext cx="25908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cs-CZ" sz="1400" b="1">
                <a:latin typeface="Arial" charset="0"/>
                <a:cs typeface="Arial" charset="0"/>
              </a:rPr>
              <a:t>Nylon. bunda</a:t>
            </a:r>
            <a:r>
              <a:rPr lang="cs-CZ" sz="1400">
                <a:latin typeface="Arial" charset="0"/>
                <a:cs typeface="Arial" charset="0"/>
              </a:rPr>
              <a:t/>
            </a:r>
            <a:br>
              <a:rPr lang="cs-CZ" sz="1400">
                <a:latin typeface="Arial" charset="0"/>
                <a:cs typeface="Arial" charset="0"/>
              </a:rPr>
            </a:br>
            <a:r>
              <a:rPr lang="cs-CZ" sz="1400" b="1">
                <a:solidFill>
                  <a:srgbClr val="FF0000"/>
                </a:solidFill>
                <a:latin typeface="Arial" charset="0"/>
                <a:cs typeface="Arial" charset="0"/>
              </a:rPr>
              <a:t>nyní od 249,- Kč</a:t>
            </a:r>
            <a:r>
              <a:rPr lang="cs-CZ" sz="1400">
                <a:latin typeface="Arial" charset="0"/>
                <a:cs typeface="Arial" charset="0"/>
              </a:rPr>
              <a:t/>
            </a:r>
            <a:br>
              <a:rPr lang="cs-CZ" sz="1400">
                <a:latin typeface="Arial" charset="0"/>
                <a:cs typeface="Arial" charset="0"/>
              </a:rPr>
            </a:br>
            <a:r>
              <a:rPr lang="cs-CZ" sz="1400">
                <a:latin typeface="Arial" charset="0"/>
                <a:cs typeface="Arial" charset="0"/>
              </a:rPr>
              <a:t>dříve cena od 599,- Kč</a:t>
            </a:r>
            <a:br>
              <a:rPr lang="cs-CZ" sz="1400">
                <a:latin typeface="Arial" charset="0"/>
                <a:cs typeface="Arial" charset="0"/>
              </a:rPr>
            </a:br>
            <a:r>
              <a:rPr lang="cs-CZ" sz="1400">
                <a:latin typeface="Arial" charset="0"/>
                <a:cs typeface="Arial" charset="0"/>
              </a:rPr>
              <a:t/>
            </a:r>
            <a:br>
              <a:rPr lang="cs-CZ" sz="1400">
                <a:latin typeface="Arial" charset="0"/>
                <a:cs typeface="Arial" charset="0"/>
              </a:rPr>
            </a:br>
            <a:endParaRPr lang="cs-CZ" sz="1400">
              <a:latin typeface="Arial" charset="0"/>
            </a:endParaRPr>
          </a:p>
        </p:txBody>
      </p:sp>
      <p:pic>
        <p:nvPicPr>
          <p:cNvPr id="8232" name="Picture 40" descr="MC900232937[1]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4076700"/>
            <a:ext cx="2043112" cy="1993900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1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6" presetID="1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2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2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autoUpdateAnimBg="0"/>
      <p:bldP spid="8195" grpId="0" autoUpdateAnimBg="0"/>
      <p:bldP spid="8230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Řešení: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Řešení pomocí vzorce:</a:t>
            </a:r>
          </a:p>
          <a:p>
            <a:pPr>
              <a:buFontTx/>
              <a:buNone/>
            </a:pPr>
            <a:r>
              <a:rPr lang="cs-CZ"/>
              <a:t>Základ………….599,-Kč</a:t>
            </a:r>
          </a:p>
          <a:p>
            <a:pPr>
              <a:buFontTx/>
              <a:buNone/>
            </a:pPr>
            <a:r>
              <a:rPr lang="cs-CZ"/>
              <a:t>Procent. část ….249,-Kč</a:t>
            </a:r>
          </a:p>
          <a:p>
            <a:pPr>
              <a:buFontTx/>
              <a:buNone/>
            </a:pPr>
            <a:r>
              <a:rPr lang="cs-CZ" u="sng"/>
              <a:t>Počet procent…..x</a:t>
            </a:r>
          </a:p>
          <a:p>
            <a:pPr>
              <a:buFontTx/>
              <a:buNone/>
            </a:pPr>
            <a:r>
              <a:rPr lang="cs-CZ"/>
              <a:t>X=249 : (599 : 100)</a:t>
            </a:r>
          </a:p>
          <a:p>
            <a:pPr>
              <a:buFontTx/>
              <a:buNone/>
            </a:pPr>
            <a:r>
              <a:rPr lang="cs-CZ"/>
              <a:t>X=41,57</a:t>
            </a:r>
          </a:p>
          <a:p>
            <a:pPr>
              <a:buFontTx/>
              <a:buNone/>
            </a:pPr>
            <a:r>
              <a:rPr lang="cs-CZ"/>
              <a:t>Bunda je zlevněná přibližně o 58 procent.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0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autoUpdateAnimBg="0"/>
      <p:bldP spid="11267" grpId="0" build="p" autoUpdateAnimBg="0" advAuto="300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Výpočet procentové části:</a:t>
            </a:r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21701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0" y="2170113"/>
            <a:ext cx="9144000" cy="639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1200">
                <a:cs typeface="Times New Roman" pitchFamily="18" charset="0"/>
              </a:rPr>
              <a:t>  </a:t>
            </a:r>
          </a:p>
          <a:p>
            <a:pPr eaLnBrk="0" hangingPunct="0"/>
            <a:endParaRPr lang="cs-CZ"/>
          </a:p>
        </p:txBody>
      </p:sp>
      <p:grpSp>
        <p:nvGrpSpPr>
          <p:cNvPr id="9224" name="Group 8"/>
          <p:cNvGrpSpPr>
            <a:grpSpLocks/>
          </p:cNvGrpSpPr>
          <p:nvPr/>
        </p:nvGrpSpPr>
        <p:grpSpPr bwMode="auto">
          <a:xfrm>
            <a:off x="250825" y="3284538"/>
            <a:ext cx="4216400" cy="1870075"/>
            <a:chOff x="6" y="409"/>
            <a:chExt cx="2656" cy="1178"/>
          </a:xfrm>
        </p:grpSpPr>
        <p:sp>
          <p:nvSpPr>
            <p:cNvPr id="9222" name="Rectangle 6"/>
            <p:cNvSpPr>
              <a:spLocks noChangeArrowheads="1"/>
            </p:cNvSpPr>
            <p:nvPr/>
          </p:nvSpPr>
          <p:spPr bwMode="auto">
            <a:xfrm>
              <a:off x="6" y="409"/>
              <a:ext cx="140" cy="11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/>
            <a:p>
              <a:pPr algn="ctr"/>
              <a:r>
                <a:rPr lang="cs-CZ" sz="1200">
                  <a:cs typeface="Times New Roman" pitchFamily="18" charset="0"/>
                </a:rPr>
                <a:t> </a:t>
              </a:r>
            </a:p>
            <a:p>
              <a:pPr algn="ctr" eaLnBrk="0" hangingPunct="0"/>
              <a:endParaRPr lang="cs-CZ"/>
            </a:p>
          </p:txBody>
        </p:sp>
        <p:sp>
          <p:nvSpPr>
            <p:cNvPr id="9223" name="Rectangle 7"/>
            <p:cNvSpPr>
              <a:spLocks noChangeArrowheads="1"/>
            </p:cNvSpPr>
            <p:nvPr/>
          </p:nvSpPr>
          <p:spPr bwMode="auto">
            <a:xfrm>
              <a:off x="146" y="409"/>
              <a:ext cx="2516" cy="11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/>
            <a:p>
              <a:pPr algn="ctr"/>
              <a:r>
                <a:rPr lang="cs-CZ" sz="1200">
                  <a:cs typeface="Times New Roman" pitchFamily="18" charset="0"/>
                </a:rPr>
                <a:t> </a:t>
              </a:r>
            </a:p>
            <a:p>
              <a:pPr lvl="1" algn="ctr" eaLnBrk="0" hangingPunct="0">
                <a:buFontTx/>
                <a:buChar char="•"/>
              </a:pPr>
              <a:r>
                <a:rPr lang="cs-CZ" sz="1400">
                  <a:solidFill>
                    <a:schemeClr val="folHlink"/>
                  </a:solidFill>
                </a:rPr>
                <a:t>Úroková sazba již </a:t>
              </a:r>
              <a:r>
                <a:rPr lang="cs-CZ" sz="1400" b="1">
                  <a:solidFill>
                    <a:schemeClr val="folHlink"/>
                  </a:solidFill>
                </a:rPr>
                <a:t>od 8,8 %.</a:t>
              </a:r>
              <a:endParaRPr lang="cs-CZ" sz="1400">
                <a:solidFill>
                  <a:schemeClr val="folHlink"/>
                </a:solidFill>
              </a:endParaRPr>
            </a:p>
            <a:p>
              <a:pPr lvl="1" algn="ctr" eaLnBrk="0" hangingPunct="0">
                <a:buFontTx/>
                <a:buChar char="•"/>
              </a:pPr>
              <a:r>
                <a:rPr lang="cs-CZ" sz="1400">
                  <a:solidFill>
                    <a:schemeClr val="folHlink"/>
                  </a:solidFill>
                </a:rPr>
                <a:t>Ušetříte až polovinu ve srovnání se splátkovým prodejem.</a:t>
              </a:r>
            </a:p>
            <a:p>
              <a:pPr lvl="1" algn="ctr" eaLnBrk="0" hangingPunct="0">
                <a:buFontTx/>
                <a:buChar char="•"/>
              </a:pPr>
              <a:r>
                <a:rPr lang="cs-CZ" sz="1400">
                  <a:solidFill>
                    <a:schemeClr val="folHlink"/>
                  </a:solidFill>
                </a:rPr>
                <a:t>Půjčit si můžete již </a:t>
              </a:r>
              <a:r>
                <a:rPr lang="cs-CZ" sz="1400" b="1">
                  <a:solidFill>
                    <a:schemeClr val="folHlink"/>
                  </a:solidFill>
                </a:rPr>
                <a:t>od 20 000 Kč</a:t>
              </a:r>
              <a:r>
                <a:rPr lang="cs-CZ" sz="1400">
                  <a:solidFill>
                    <a:schemeClr val="folHlink"/>
                  </a:solidFill>
                </a:rPr>
                <a:t>.</a:t>
              </a:r>
            </a:p>
            <a:p>
              <a:pPr lvl="1" algn="ctr" eaLnBrk="0" hangingPunct="0">
                <a:buFontTx/>
                <a:buChar char="•"/>
              </a:pPr>
              <a:r>
                <a:rPr lang="cs-CZ" sz="1400">
                  <a:solidFill>
                    <a:schemeClr val="folHlink"/>
                  </a:solidFill>
                </a:rPr>
                <a:t>Peníze Vám uvolníme </a:t>
              </a:r>
              <a:r>
                <a:rPr lang="cs-CZ" sz="1400" b="1">
                  <a:solidFill>
                    <a:schemeClr val="folHlink"/>
                  </a:solidFill>
                </a:rPr>
                <a:t>již</a:t>
              </a:r>
              <a:r>
                <a:rPr lang="cs-CZ" sz="1400">
                  <a:solidFill>
                    <a:schemeClr val="folHlink"/>
                  </a:solidFill>
                </a:rPr>
                <a:t> </a:t>
              </a:r>
              <a:r>
                <a:rPr lang="cs-CZ" sz="1400" b="1">
                  <a:solidFill>
                    <a:schemeClr val="folHlink"/>
                  </a:solidFill>
                </a:rPr>
                <a:t>do 24 hodin</a:t>
              </a:r>
              <a:r>
                <a:rPr lang="cs-CZ" sz="1400">
                  <a:solidFill>
                    <a:schemeClr val="folHlink"/>
                  </a:solidFill>
                </a:rPr>
                <a:t> od podání žádosti. </a:t>
              </a:r>
            </a:p>
            <a:p>
              <a:pPr lvl="1" algn="ctr" eaLnBrk="0" hangingPunct="0">
                <a:buFontTx/>
                <a:buChar char="•"/>
              </a:pPr>
              <a:r>
                <a:rPr lang="cs-CZ" sz="1400">
                  <a:solidFill>
                    <a:schemeClr val="folHlink"/>
                  </a:solidFill>
                </a:rPr>
                <a:t>Nemusíte si zakládat běžný účet. </a:t>
              </a:r>
            </a:p>
            <a:p>
              <a:pPr lvl="1" algn="ctr" eaLnBrk="0" hangingPunct="0">
                <a:buFontTx/>
                <a:buChar char="•"/>
              </a:pPr>
              <a:r>
                <a:rPr lang="cs-CZ" sz="1400">
                  <a:solidFill>
                    <a:schemeClr val="folHlink"/>
                  </a:solidFill>
                </a:rPr>
                <a:t>Zajištění ručitelem není podmínkou pro získání  půjčky.   </a:t>
              </a:r>
            </a:p>
            <a:p>
              <a:pPr lvl="1" algn="ctr" eaLnBrk="0" hangingPunct="0">
                <a:buFontTx/>
                <a:buChar char="•"/>
              </a:pPr>
              <a:r>
                <a:rPr lang="cs-CZ" sz="1400">
                  <a:solidFill>
                    <a:schemeClr val="folHlink"/>
                  </a:solidFill>
                </a:rPr>
                <a:t>Peníze lze vyzvednout v hotovosti nebo převést na účet.</a:t>
              </a:r>
            </a:p>
            <a:p>
              <a:pPr algn="ctr" eaLnBrk="0" hangingPunct="0"/>
              <a:r>
                <a:rPr lang="cs-CZ" sz="1400">
                  <a:solidFill>
                    <a:schemeClr val="folHlink"/>
                  </a:solidFill>
                  <a:cs typeface="Times New Roman" pitchFamily="18" charset="0"/>
                </a:rPr>
                <a:t> </a:t>
              </a:r>
            </a:p>
            <a:p>
              <a:pPr algn="ctr" eaLnBrk="0" hangingPunct="0"/>
              <a:endParaRPr lang="cs-CZ" sz="1400">
                <a:solidFill>
                  <a:schemeClr val="folHlink"/>
                </a:solidFill>
              </a:endParaRPr>
            </a:p>
          </p:txBody>
        </p:sp>
      </p:grpSp>
      <p:sp>
        <p:nvSpPr>
          <p:cNvPr id="9227" name="Text Box 11"/>
          <p:cNvSpPr txBox="1">
            <a:spLocks noChangeArrowheads="1"/>
          </p:cNvSpPr>
          <p:nvPr/>
        </p:nvSpPr>
        <p:spPr bwMode="auto">
          <a:xfrm>
            <a:off x="685800" y="1981200"/>
            <a:ext cx="8153400" cy="1004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chemeClr val="tx2"/>
                </a:solidFill>
              </a:rPr>
              <a:t>Příklad:</a:t>
            </a:r>
            <a:r>
              <a:rPr lang="cs-CZ">
                <a:solidFill>
                  <a:schemeClr val="folHlink"/>
                </a:solidFill>
              </a:rPr>
              <a:t>Jak vysoký zaplatím úrok,jestliže si půjčím 20 000 na </a:t>
            </a:r>
          </a:p>
          <a:p>
            <a:pPr>
              <a:spcBef>
                <a:spcPct val="50000"/>
              </a:spcBef>
            </a:pPr>
            <a:r>
              <a:rPr lang="cs-CZ">
                <a:solidFill>
                  <a:schemeClr val="folHlink"/>
                </a:solidFill>
              </a:rPr>
              <a:t>            1 rok? </a:t>
            </a:r>
          </a:p>
        </p:txBody>
      </p:sp>
      <p:pic>
        <p:nvPicPr>
          <p:cNvPr id="9229" name="Picture 13" descr="MP900404926[1]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0" y="3429000"/>
            <a:ext cx="4173538" cy="2981325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1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6" presetID="15" presetClass="entr" presetSubtype="0" fill="hold" grpId="0" nodeType="afterEffect" nodePh="1">
                                  <p:stCondLst>
                                    <p:cond delay="1000"/>
                                  </p:stCondLst>
                                  <p:endCondLst>
                                    <p:cond evt="begin" delay="0">
                                      <p:tn val="1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3" presetID="1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0" presetID="1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autoUpdateAnimBg="0"/>
      <p:bldP spid="9220" grpId="0" animBg="1"/>
      <p:bldP spid="9221" grpId="0" autoUpdateAnimBg="0"/>
      <p:bldP spid="9227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ŘEŠENÍ :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Řešení pomocí vzorce:</a:t>
            </a:r>
          </a:p>
          <a:p>
            <a:pPr>
              <a:buFontTx/>
              <a:buNone/>
            </a:pPr>
            <a:r>
              <a:rPr lang="cs-CZ"/>
              <a:t>Základ…….20 000,-Kč</a:t>
            </a:r>
          </a:p>
          <a:p>
            <a:pPr>
              <a:buFontTx/>
              <a:buNone/>
            </a:pPr>
            <a:r>
              <a:rPr lang="cs-CZ"/>
              <a:t>Počet procent…8,8%</a:t>
            </a:r>
          </a:p>
          <a:p>
            <a:pPr>
              <a:buFontTx/>
              <a:buNone/>
            </a:pPr>
            <a:r>
              <a:rPr lang="cs-CZ" u="sng"/>
              <a:t>Procent.část…..x</a:t>
            </a:r>
          </a:p>
          <a:p>
            <a:pPr>
              <a:buFontTx/>
              <a:buNone/>
            </a:pPr>
            <a:r>
              <a:rPr lang="cs-CZ"/>
              <a:t>X=(20 000 :100) . 8,8</a:t>
            </a:r>
          </a:p>
          <a:p>
            <a:pPr>
              <a:buFontTx/>
              <a:buNone/>
            </a:pPr>
            <a:r>
              <a:rPr lang="cs-CZ"/>
              <a:t>X=1760</a:t>
            </a:r>
          </a:p>
          <a:p>
            <a:pPr>
              <a:buFontTx/>
              <a:buNone/>
            </a:pPr>
            <a:r>
              <a:rPr lang="cs-CZ"/>
              <a:t>Úrok činí 1760,-Kč za rok.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17" presetID="1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1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5500"/>
                            </p:stCondLst>
                            <p:childTnLst>
                              <p:par>
                                <p:cTn id="25" presetID="1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9000"/>
                            </p:stCondLst>
                            <p:childTnLst>
                              <p:par>
                                <p:cTn id="29" presetID="1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5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2500"/>
                            </p:stCondLst>
                            <p:childTnLst>
                              <p:par>
                                <p:cTn id="33" presetID="1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autoUpdateAnimBg="0"/>
      <p:bldP spid="14339" grpId="0" build="p" autoUpdateAnimBg="0" advAuto="300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Další příklady na jednoduché úročení.</a:t>
            </a: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762000" y="3124200"/>
            <a:ext cx="7924800" cy="191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Jak vysoký bude úrok,jestliže si uložím peníze na termínovaný vklad?</a:t>
            </a:r>
          </a:p>
          <a:p>
            <a:pPr>
              <a:spcBef>
                <a:spcPct val="50000"/>
              </a:spcBef>
            </a:pPr>
            <a:endParaRPr lang="cs-CZ"/>
          </a:p>
          <a:p>
            <a:pPr>
              <a:spcBef>
                <a:spcPct val="50000"/>
              </a:spcBef>
            </a:pPr>
            <a:r>
              <a:rPr lang="cs-CZ"/>
              <a:t>Konkrétní výši úrokových sazeb získáte např.zde:</a:t>
            </a:r>
          </a:p>
        </p:txBody>
      </p:sp>
      <p:sp>
        <p:nvSpPr>
          <p:cNvPr id="10244" name="AutoShape 4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7315200" y="4724400"/>
            <a:ext cx="762000" cy="381000"/>
          </a:xfrm>
          <a:prstGeom prst="actionButtonInformat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1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6" presetID="1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 autoUpdateAnimBg="0"/>
      <p:bldP spid="10243" grpId="0" autoUpdateAnimBg="0"/>
      <p:bldP spid="1024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Výpočet základu.</a:t>
            </a:r>
          </a:p>
        </p:txBody>
      </p:sp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611188" y="2276475"/>
            <a:ext cx="784860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chemeClr val="tx2"/>
                </a:solidFill>
              </a:rPr>
              <a:t>Příklad:</a:t>
            </a:r>
            <a:r>
              <a:rPr lang="cs-CZ"/>
              <a:t> </a:t>
            </a:r>
            <a:r>
              <a:rPr lang="cs-CZ">
                <a:solidFill>
                  <a:schemeClr val="folHlink"/>
                </a:solidFill>
              </a:rPr>
              <a:t>Brankář dostal v průběhu hokejového utkání 4 branky, které představovaly 10 % všech střel směřujících  do sítě.Kolik střel směřovalo do brankářovy sítě?</a:t>
            </a:r>
          </a:p>
        </p:txBody>
      </p:sp>
      <p:pic>
        <p:nvPicPr>
          <p:cNvPr id="12295" name="Picture 7" descr="MC900410985[1]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7088" y="3651250"/>
            <a:ext cx="3240087" cy="3206750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1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autoUpdateAnimBg="0"/>
      <p:bldP spid="12291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Řešení: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Řešení pomocí vzorce:</a:t>
            </a:r>
          </a:p>
          <a:p>
            <a:pPr>
              <a:buFontTx/>
              <a:buNone/>
            </a:pPr>
            <a:r>
              <a:rPr lang="cs-CZ"/>
              <a:t>Počet procent……..10%</a:t>
            </a:r>
          </a:p>
          <a:p>
            <a:pPr>
              <a:buFontTx/>
              <a:buNone/>
            </a:pPr>
            <a:r>
              <a:rPr lang="cs-CZ"/>
              <a:t>Procent.část………4 branky</a:t>
            </a:r>
          </a:p>
          <a:p>
            <a:pPr>
              <a:buFontTx/>
              <a:buNone/>
            </a:pPr>
            <a:r>
              <a:rPr lang="cs-CZ" u="sng"/>
              <a:t>Základ……………..x</a:t>
            </a:r>
          </a:p>
          <a:p>
            <a:pPr>
              <a:buFontTx/>
              <a:buNone/>
            </a:pPr>
            <a:r>
              <a:rPr lang="cs-CZ"/>
              <a:t>X=(4:10).100</a:t>
            </a:r>
          </a:p>
          <a:p>
            <a:pPr>
              <a:buFontTx/>
              <a:buNone/>
            </a:pPr>
            <a:r>
              <a:rPr lang="cs-CZ"/>
              <a:t>X=40</a:t>
            </a:r>
          </a:p>
          <a:p>
            <a:pPr>
              <a:buFontTx/>
              <a:buNone/>
            </a:pPr>
            <a:r>
              <a:rPr lang="cs-CZ"/>
              <a:t>Do brankářovy sítě směřovalo 40 střel.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17" presetID="1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1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5500"/>
                            </p:stCondLst>
                            <p:childTnLst>
                              <p:par>
                                <p:cTn id="25" presetID="1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9000"/>
                            </p:stCondLst>
                            <p:childTnLst>
                              <p:par>
                                <p:cTn id="29" presetID="1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2500"/>
                            </p:stCondLst>
                            <p:childTnLst>
                              <p:par>
                                <p:cTn id="33" presetID="1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autoUpdateAnimBg="0"/>
      <p:bldP spid="13315" grpId="0" build="p" autoUpdateAnimBg="0" advAuto="300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Závěr.</a:t>
            </a:r>
          </a:p>
        </p:txBody>
      </p:sp>
      <p:sp>
        <p:nvSpPr>
          <p:cNvPr id="15364" name="WordArt 4" descr="Úzký svislý"/>
          <p:cNvSpPr>
            <a:spLocks noChangeArrowheads="1" noChangeShapeType="1" noTextEdit="1"/>
          </p:cNvSpPr>
          <p:nvPr/>
        </p:nvSpPr>
        <p:spPr bwMode="auto">
          <a:xfrm>
            <a:off x="762000" y="4419600"/>
            <a:ext cx="7477125" cy="1084263"/>
          </a:xfrm>
          <a:prstGeom prst="rect">
            <a:avLst/>
          </a:prstGeom>
        </p:spPr>
        <p:txBody>
          <a:bodyPr wrap="none" fromWordArt="1">
            <a:prstTxWarp prst="textCurveUp">
              <a:avLst>
                <a:gd name="adj" fmla="val 40356"/>
              </a:avLst>
            </a:prstTxWarp>
          </a:bodyPr>
          <a:lstStyle/>
          <a:p>
            <a:pPr algn="ctr"/>
            <a:r>
              <a:rPr lang="pl-PL" sz="3600" kern="10"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pattFill prst="dashHorz">
                  <a:fgClr>
                    <a:srgbClr val="808080"/>
                  </a:fgClr>
                  <a:bgClr>
                    <a:srgbClr val="FFFF00"/>
                  </a:bgClr>
                </a:pattFill>
                <a:effectLst>
                  <a:outerShdw dist="45791" dir="2021404" algn="ctr" rotWithShape="0">
                    <a:srgbClr val="808080"/>
                  </a:outerShdw>
                </a:effectLst>
                <a:latin typeface="Arial Black"/>
              </a:rPr>
              <a:t>počítání s procenty je zábava!</a:t>
            </a:r>
            <a:endParaRPr lang="cs-CZ" sz="3600" kern="10">
              <a:ln w="12700">
                <a:solidFill>
                  <a:srgbClr val="000000"/>
                </a:solidFill>
                <a:round/>
                <a:headEnd/>
                <a:tailEnd/>
              </a:ln>
              <a:pattFill prst="dashHorz">
                <a:fgClr>
                  <a:srgbClr val="808080"/>
                </a:fgClr>
                <a:bgClr>
                  <a:srgbClr val="FFFF00"/>
                </a:bgClr>
              </a:pattFill>
              <a:effectLst>
                <a:outerShdw dist="45791" dir="2021404" algn="ctr" rotWithShape="0">
                  <a:srgbClr val="808080"/>
                </a:outerShdw>
              </a:effectLst>
              <a:latin typeface="Arial Black"/>
            </a:endParaRPr>
          </a:p>
        </p:txBody>
      </p:sp>
      <p:pic>
        <p:nvPicPr>
          <p:cNvPr id="15368" name="Picture 8" descr="MC900434409[1]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19475" y="2349500"/>
            <a:ext cx="1939925" cy="1819275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3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1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 autoUpdateAnimBg="0"/>
      <p:bldP spid="1536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Citace: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www.office.microsoft.com</a:t>
            </a: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Postmoderní">
  <a:themeElements>
    <a:clrScheme name="Postmoderní 1">
      <a:dk1>
        <a:srgbClr val="8383AD"/>
      </a:dk1>
      <a:lt1>
        <a:srgbClr val="FEFED6"/>
      </a:lt1>
      <a:dk2>
        <a:srgbClr val="404176"/>
      </a:dk2>
      <a:lt2>
        <a:srgbClr val="969696"/>
      </a:lt2>
      <a:accent1>
        <a:srgbClr val="BABE90"/>
      </a:accent1>
      <a:accent2>
        <a:srgbClr val="666699"/>
      </a:accent2>
      <a:accent3>
        <a:srgbClr val="FEFEE8"/>
      </a:accent3>
      <a:accent4>
        <a:srgbClr val="6F6F93"/>
      </a:accent4>
      <a:accent5>
        <a:srgbClr val="D9DBC6"/>
      </a:accent5>
      <a:accent6>
        <a:srgbClr val="5C5C8A"/>
      </a:accent6>
      <a:hlink>
        <a:srgbClr val="C09E4A"/>
      </a:hlink>
      <a:folHlink>
        <a:srgbClr val="006666"/>
      </a:folHlink>
    </a:clrScheme>
    <a:fontScheme name="Postmoderní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Postmoderní 1">
        <a:dk1>
          <a:srgbClr val="8383AD"/>
        </a:dk1>
        <a:lt1>
          <a:srgbClr val="FEFED6"/>
        </a:lt1>
        <a:dk2>
          <a:srgbClr val="404176"/>
        </a:dk2>
        <a:lt2>
          <a:srgbClr val="969696"/>
        </a:lt2>
        <a:accent1>
          <a:srgbClr val="BABE90"/>
        </a:accent1>
        <a:accent2>
          <a:srgbClr val="666699"/>
        </a:accent2>
        <a:accent3>
          <a:srgbClr val="FEFEE8"/>
        </a:accent3>
        <a:accent4>
          <a:srgbClr val="6F6F93"/>
        </a:accent4>
        <a:accent5>
          <a:srgbClr val="D9DBC6"/>
        </a:accent5>
        <a:accent6>
          <a:srgbClr val="5C5C8A"/>
        </a:accent6>
        <a:hlink>
          <a:srgbClr val="C09E4A"/>
        </a:hlink>
        <a:folHlink>
          <a:srgbClr val="0066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stmoderní 2">
        <a:dk1>
          <a:srgbClr val="8383AD"/>
        </a:dk1>
        <a:lt1>
          <a:srgbClr val="FFFFFF"/>
        </a:lt1>
        <a:dk2>
          <a:srgbClr val="404176"/>
        </a:dk2>
        <a:lt2>
          <a:srgbClr val="969696"/>
        </a:lt2>
        <a:accent1>
          <a:srgbClr val="BABE90"/>
        </a:accent1>
        <a:accent2>
          <a:srgbClr val="666699"/>
        </a:accent2>
        <a:accent3>
          <a:srgbClr val="FFFFFF"/>
        </a:accent3>
        <a:accent4>
          <a:srgbClr val="6F6F93"/>
        </a:accent4>
        <a:accent5>
          <a:srgbClr val="D9DBC6"/>
        </a:accent5>
        <a:accent6>
          <a:srgbClr val="5C5C8A"/>
        </a:accent6>
        <a:hlink>
          <a:srgbClr val="C09E4A"/>
        </a:hlink>
        <a:folHlink>
          <a:srgbClr val="0066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stmoderní 3">
        <a:dk1>
          <a:srgbClr val="4D4D4D"/>
        </a:dk1>
        <a:lt1>
          <a:srgbClr val="FFFFFF"/>
        </a:lt1>
        <a:dk2>
          <a:srgbClr val="000000"/>
        </a:dk2>
        <a:lt2>
          <a:srgbClr val="969696"/>
        </a:lt2>
        <a:accent1>
          <a:srgbClr val="DDDDDD"/>
        </a:accent1>
        <a:accent2>
          <a:srgbClr val="5F5F5F"/>
        </a:accent2>
        <a:accent3>
          <a:srgbClr val="FFFFFF"/>
        </a:accent3>
        <a:accent4>
          <a:srgbClr val="404040"/>
        </a:accent4>
        <a:accent5>
          <a:srgbClr val="EBEBEB"/>
        </a:accent5>
        <a:accent6>
          <a:srgbClr val="555555"/>
        </a:accent6>
        <a:hlink>
          <a:srgbClr val="C0C0C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stmoderní 4">
        <a:dk1>
          <a:srgbClr val="424262"/>
        </a:dk1>
        <a:lt1>
          <a:srgbClr val="FFFFFF"/>
        </a:lt1>
        <a:dk2>
          <a:srgbClr val="22659C"/>
        </a:dk2>
        <a:lt2>
          <a:srgbClr val="A4AEC2"/>
        </a:lt2>
        <a:accent1>
          <a:srgbClr val="B1C7E7"/>
        </a:accent1>
        <a:accent2>
          <a:srgbClr val="494983"/>
        </a:accent2>
        <a:accent3>
          <a:srgbClr val="FFFFFF"/>
        </a:accent3>
        <a:accent4>
          <a:srgbClr val="373753"/>
        </a:accent4>
        <a:accent5>
          <a:srgbClr val="D5E0F1"/>
        </a:accent5>
        <a:accent6>
          <a:srgbClr val="414176"/>
        </a:accent6>
        <a:hlink>
          <a:srgbClr val="6EADC4"/>
        </a:hlink>
        <a:folHlink>
          <a:srgbClr val="3E688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stmoderní 5">
        <a:dk1>
          <a:srgbClr val="000000"/>
        </a:dk1>
        <a:lt1>
          <a:srgbClr val="FFFFFF"/>
        </a:lt1>
        <a:dk2>
          <a:srgbClr val="404176"/>
        </a:dk2>
        <a:lt2>
          <a:srgbClr val="969696"/>
        </a:lt2>
        <a:accent1>
          <a:srgbClr val="B4CD81"/>
        </a:accent1>
        <a:accent2>
          <a:srgbClr val="717EB5"/>
        </a:accent2>
        <a:accent3>
          <a:srgbClr val="FFFFFF"/>
        </a:accent3>
        <a:accent4>
          <a:srgbClr val="000000"/>
        </a:accent4>
        <a:accent5>
          <a:srgbClr val="D6E3C1"/>
        </a:accent5>
        <a:accent6>
          <a:srgbClr val="6672A4"/>
        </a:accent6>
        <a:hlink>
          <a:srgbClr val="D793C2"/>
        </a:hlink>
        <a:folHlink>
          <a:srgbClr val="8267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stmoderní 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B4CD81"/>
        </a:accent1>
        <a:accent2>
          <a:srgbClr val="DEA45E"/>
        </a:accent2>
        <a:accent3>
          <a:srgbClr val="FFFFFF"/>
        </a:accent3>
        <a:accent4>
          <a:srgbClr val="000000"/>
        </a:accent4>
        <a:accent5>
          <a:srgbClr val="D6E3C1"/>
        </a:accent5>
        <a:accent6>
          <a:srgbClr val="C99454"/>
        </a:accent6>
        <a:hlink>
          <a:srgbClr val="D793C2"/>
        </a:hlink>
        <a:folHlink>
          <a:srgbClr val="A08BB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stmoderní 7">
        <a:dk1>
          <a:srgbClr val="111111"/>
        </a:dk1>
        <a:lt1>
          <a:srgbClr val="FAF5D2"/>
        </a:lt1>
        <a:dk2>
          <a:srgbClr val="4D4D4D"/>
        </a:dk2>
        <a:lt2>
          <a:srgbClr val="D0C59E"/>
        </a:lt2>
        <a:accent1>
          <a:srgbClr val="BABE90"/>
        </a:accent1>
        <a:accent2>
          <a:srgbClr val="666699"/>
        </a:accent2>
        <a:accent3>
          <a:srgbClr val="B2B2B2"/>
        </a:accent3>
        <a:accent4>
          <a:srgbClr val="D6D1B3"/>
        </a:accent4>
        <a:accent5>
          <a:srgbClr val="D9DBC6"/>
        </a:accent5>
        <a:accent6>
          <a:srgbClr val="5C5C8A"/>
        </a:accent6>
        <a:hlink>
          <a:srgbClr val="C09E4A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Designs\Postmoderní.pot</Template>
  <TotalTime>208</TotalTime>
  <Words>333</Words>
  <Application>Microsoft Office PowerPoint</Application>
  <PresentationFormat>Předvádění na obrazovce (4:3)</PresentationFormat>
  <Paragraphs>77</Paragraphs>
  <Slides>16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2" baseType="lpstr">
      <vt:lpstr>Times New Roman</vt:lpstr>
      <vt:lpstr>Arial</vt:lpstr>
      <vt:lpstr>Wingdings</vt:lpstr>
      <vt:lpstr>Arial Narrow</vt:lpstr>
      <vt:lpstr>Postmoderní</vt:lpstr>
      <vt:lpstr>MS Organization Chart 2.0</vt:lpstr>
      <vt:lpstr>Prezentace aplikace PowerPoint</vt:lpstr>
      <vt:lpstr>Anotace:</vt:lpstr>
      <vt:lpstr>PROCENTA</vt:lpstr>
      <vt:lpstr>Kde jste se mohli setkat s pojmem procento?</vt:lpstr>
      <vt:lpstr>Typy úloh na procenta:</vt:lpstr>
      <vt:lpstr>Procenta slouží k vyjádření částí celků</vt:lpstr>
      <vt:lpstr>Výpočet.</vt:lpstr>
      <vt:lpstr>Výpočet počtu procent:</vt:lpstr>
      <vt:lpstr>Řešení:</vt:lpstr>
      <vt:lpstr>Výpočet procentové části:</vt:lpstr>
      <vt:lpstr>ŘEŠENÍ :</vt:lpstr>
      <vt:lpstr>Další příklady na jednoduché úročení.</vt:lpstr>
      <vt:lpstr>Výpočet základu.</vt:lpstr>
      <vt:lpstr>Řešení:</vt:lpstr>
      <vt:lpstr>Závěr.</vt:lpstr>
      <vt:lpstr>Citace:</vt:lpstr>
    </vt:vector>
  </TitlesOfParts>
  <Company>AutoCont OnLine, a.s.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Iva Řehková</dc:creator>
  <cp:lastModifiedBy>ivana</cp:lastModifiedBy>
  <cp:revision>7</cp:revision>
  <dcterms:created xsi:type="dcterms:W3CDTF">2004-11-23T09:12:09Z</dcterms:created>
  <dcterms:modified xsi:type="dcterms:W3CDTF">2012-02-03T15:30:19Z</dcterms:modified>
</cp:coreProperties>
</file>