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307" r:id="rId4"/>
    <p:sldId id="314" r:id="rId5"/>
    <p:sldId id="315" r:id="rId6"/>
    <p:sldId id="308" r:id="rId7"/>
    <p:sldId id="300" r:id="rId8"/>
    <p:sldId id="317" r:id="rId9"/>
    <p:sldId id="268" r:id="rId10"/>
    <p:sldId id="265" r:id="rId11"/>
    <p:sldId id="31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F1F6"/>
    <a:srgbClr val="FF99CC"/>
    <a:srgbClr val="1BF60A"/>
    <a:srgbClr val="FF0066"/>
    <a:srgbClr val="008000"/>
    <a:srgbClr val="ACFE6E"/>
    <a:srgbClr val="FD0F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17_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VYJMENOVANÁ SLOVA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10207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79461" y="0"/>
          <a:ext cx="4349752" cy="4349752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60353" y="435461"/>
          <a:ext cx="5245929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 17_ ČESKÝ JAZYK  3</a:t>
          </a:r>
          <a:endParaRPr lang="cs-CZ" sz="2500" kern="1200" dirty="0"/>
        </a:p>
      </dsp:txBody>
      <dsp:txXfrm>
        <a:off x="1915179" y="490287"/>
        <a:ext cx="5136277" cy="1013467"/>
      </dsp:txXfrm>
    </dsp:sp>
    <dsp:sp modelId="{ED2230FF-1096-48BA-B691-CB70E3195D4E}">
      <dsp:nvSpPr>
        <dsp:cNvPr id="0" name=""/>
        <dsp:cNvSpPr/>
      </dsp:nvSpPr>
      <dsp:spPr>
        <a:xfrm>
          <a:off x="1931786" y="1698970"/>
          <a:ext cx="5103063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    Potštejn, okres Rychnov nad Kněžnou</a:t>
          </a:r>
          <a:endParaRPr lang="cs-CZ" sz="2400" kern="1200" dirty="0"/>
        </a:p>
      </dsp:txBody>
      <dsp:txXfrm>
        <a:off x="1986612" y="1753796"/>
        <a:ext cx="4993411" cy="1013467"/>
      </dsp:txXfrm>
    </dsp:sp>
    <dsp:sp modelId="{6E27EA9C-C67C-450A-8A3C-DF1F4862AEAB}">
      <dsp:nvSpPr>
        <dsp:cNvPr id="0" name=""/>
        <dsp:cNvSpPr/>
      </dsp:nvSpPr>
      <dsp:spPr>
        <a:xfrm>
          <a:off x="2786081" y="3387008"/>
          <a:ext cx="3742124" cy="8114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VYJMENOVANÁ </a:t>
          </a:r>
          <a:r>
            <a:rPr lang="cs-CZ" sz="2400" b="1" kern="1200" dirty="0" smtClean="0"/>
            <a:t>SLOVA - B</a:t>
          </a:r>
          <a:endParaRPr lang="cs-CZ" sz="2400" b="1" kern="1200" dirty="0"/>
        </a:p>
      </dsp:txBody>
      <dsp:txXfrm>
        <a:off x="2825691" y="3426618"/>
        <a:ext cx="3662904" cy="732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2.12.2011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 </a:t>
            </a:r>
            <a:r>
              <a:rPr lang="cs-CZ" dirty="0" err="1" smtClean="0"/>
              <a:t>slova</a:t>
            </a:r>
            <a:r>
              <a:rPr lang="cs-CZ" dirty="0" smtClean="0"/>
              <a:t> příbuzná, vyjmenovaná slova po B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vyjmenovanými slovy po B.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2500306"/>
            <a:ext cx="2382112" cy="3078433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428728" y="571480"/>
            <a:ext cx="5143536" cy="1643074"/>
          </a:xfrm>
          <a:prstGeom prst="cloudCallout">
            <a:avLst>
              <a:gd name="adj1" fmla="val -12857"/>
              <a:gd name="adj2" fmla="val 140835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Ahoj, děti.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čem se liší tato slova?</a:t>
            </a:r>
          </a:p>
        </p:txBody>
      </p:sp>
      <p:sp>
        <p:nvSpPr>
          <p:cNvPr id="7" name="Zkosené hrany 6"/>
          <p:cNvSpPr/>
          <p:nvPr/>
        </p:nvSpPr>
        <p:spPr>
          <a:xfrm>
            <a:off x="642910" y="2428868"/>
            <a:ext cx="2071702" cy="1143008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babička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6286512" y="2428868"/>
            <a:ext cx="2071702" cy="1143008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babyka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642910" y="3786190"/>
            <a:ext cx="2071702" cy="114300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bílá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6286512" y="3786190"/>
            <a:ext cx="2071702" cy="114300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byla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42910" y="5072074"/>
            <a:ext cx="2071702" cy="1143008"/>
          </a:xfrm>
          <a:prstGeom prst="bevel">
            <a:avLst/>
          </a:prstGeom>
          <a:solidFill>
            <a:srgbClr val="1BF60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býček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6286512" y="5072074"/>
            <a:ext cx="2071702" cy="1143008"/>
          </a:xfrm>
          <a:prstGeom prst="bevel">
            <a:avLst/>
          </a:prstGeom>
          <a:solidFill>
            <a:srgbClr val="1BF60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bičík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782" y="2071678"/>
            <a:ext cx="2155889" cy="278608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285852" y="428604"/>
            <a:ext cx="5214974" cy="1785950"/>
          </a:xfrm>
          <a:prstGeom prst="cloudCallout">
            <a:avLst>
              <a:gd name="adj1" fmla="val 51477"/>
              <a:gd name="adj2" fmla="val 103574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 kterých souhláskách píšeme někdy 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>
                <a:solidFill>
                  <a:schemeClr val="tx1"/>
                </a:solidFill>
              </a:rPr>
              <a:t>, někdy 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>
                <a:solidFill>
                  <a:schemeClr val="tx1"/>
                </a:solidFill>
              </a:rPr>
              <a:t>?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285720" y="1571612"/>
            <a:ext cx="5214974" cy="2286016"/>
          </a:xfrm>
          <a:prstGeom prst="cloudCallout">
            <a:avLst>
              <a:gd name="adj1" fmla="val 65291"/>
              <a:gd name="adj2" fmla="val 23138"/>
            </a:avLst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 staré češtině lidé tyto samohlásky vyslovovali odlišně, proto je také odlišně zapisovali.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láček 18"/>
          <p:cNvSpPr/>
          <p:nvPr/>
        </p:nvSpPr>
        <p:spPr>
          <a:xfrm>
            <a:off x="357158" y="3429000"/>
            <a:ext cx="5072098" cy="2857520"/>
          </a:xfrm>
          <a:prstGeom prst="cloudCallout">
            <a:avLst>
              <a:gd name="adj1" fmla="val 65837"/>
              <a:gd name="adj2" fmla="val -4535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současnosti vyslovujeme obě hlásky stejně, odlišnost neslyšíme. Proto se pravopis musíme naučit zpaměti.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17" grpId="0" build="allAtOnce" animBg="1"/>
      <p:bldP spid="19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RIMG5620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1000100" y="2071678"/>
            <a:ext cx="6034088" cy="4525963"/>
          </a:xfrm>
          <a:prstGeom prst="can">
            <a:avLst/>
          </a:prstGeom>
        </p:spPr>
      </p:pic>
      <p:pic>
        <p:nvPicPr>
          <p:cNvPr id="4" name="Obrázek 3" descr="MC900192205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785794"/>
            <a:ext cx="2487564" cy="321471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928662" y="285728"/>
            <a:ext cx="4857784" cy="2143140"/>
          </a:xfrm>
          <a:prstGeom prst="cloudCallout">
            <a:avLst>
              <a:gd name="adj1" fmla="val 55984"/>
              <a:gd name="adj2" fmla="val 3775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Y </a:t>
            </a:r>
            <a:r>
              <a:rPr lang="cs-CZ" sz="2400" b="1" dirty="0" smtClean="0">
                <a:solidFill>
                  <a:schemeClr val="tx1"/>
                </a:solidFill>
              </a:rPr>
              <a:t>píšeme v kořenech slov </a:t>
            </a:r>
            <a:r>
              <a:rPr lang="cs-CZ" sz="2400" b="1" dirty="0" smtClean="0">
                <a:solidFill>
                  <a:srgbClr val="7030A0"/>
                </a:solidFill>
              </a:rPr>
              <a:t>vyjmenovaných </a:t>
            </a:r>
            <a:r>
              <a:rPr lang="cs-CZ" sz="2400" b="1" dirty="0" smtClean="0">
                <a:solidFill>
                  <a:schemeClr val="tx1"/>
                </a:solidFill>
              </a:rPr>
              <a:t>a ve slovech jim příbuzných.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2500306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ysClr val="windowText" lastClr="000000"/>
                </a:solidFill>
              </a:rPr>
              <a:t>kob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b="1" dirty="0" smtClean="0">
                <a:solidFill>
                  <a:sysClr val="windowText" lastClr="000000"/>
                </a:solidFill>
              </a:rPr>
              <a:t>la</a:t>
            </a:r>
            <a:endParaRPr lang="cs-CZ" sz="36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28728" y="5572140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kob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b="1" dirty="0" smtClean="0"/>
              <a:t>lka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6182" y="5572140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kob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b="1" dirty="0" smtClean="0"/>
              <a:t>lí</a:t>
            </a:r>
            <a:endParaRPr lang="cs-CZ" sz="36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0" grpId="0" build="allAtOnce"/>
      <p:bldP spid="21" grpId="0" build="allAtOnce"/>
      <p:bldP spid="1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782" y="2071678"/>
            <a:ext cx="2155889" cy="278608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857224" y="500042"/>
            <a:ext cx="4286280" cy="1500198"/>
          </a:xfrm>
          <a:prstGeom prst="cloudCallout">
            <a:avLst>
              <a:gd name="adj1" fmla="val 77662"/>
              <a:gd name="adj2" fmla="val 123217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Seřaďte správně vyjmenovaná slova po B.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42910" y="2357430"/>
            <a:ext cx="928694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být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6572264" y="5214950"/>
            <a:ext cx="1500198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bydlit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786578" y="4857760"/>
            <a:ext cx="2000264" cy="785818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obyvatel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286644" y="5572140"/>
            <a:ext cx="928694" cy="642942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byt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500034" y="3643314"/>
            <a:ext cx="2000264" cy="785818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příbytek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6786578" y="5429264"/>
            <a:ext cx="2000264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nábytek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5500694" y="5357826"/>
            <a:ext cx="1928826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dobytek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5572132" y="5000636"/>
            <a:ext cx="1571636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zbytek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500034" y="5072074"/>
            <a:ext cx="1571636" cy="642942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obyčej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5429256" y="5500702"/>
            <a:ext cx="1571636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bystrý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4429124" y="5572140"/>
            <a:ext cx="1500198" cy="642942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bylina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5857884" y="5143512"/>
            <a:ext cx="1571636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kobyla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5143504" y="5072074"/>
            <a:ext cx="1071570" cy="714380"/>
          </a:xfrm>
          <a:prstGeom prst="cloud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býk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Obrázek 38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702" y="428604"/>
            <a:ext cx="1714512" cy="2215685"/>
          </a:xfrm>
          <a:prstGeom prst="rect">
            <a:avLst/>
          </a:prstGeom>
        </p:spPr>
      </p:pic>
      <p:sp>
        <p:nvSpPr>
          <p:cNvPr id="40" name="Obláček 39"/>
          <p:cNvSpPr/>
          <p:nvPr/>
        </p:nvSpPr>
        <p:spPr>
          <a:xfrm>
            <a:off x="1357290" y="357166"/>
            <a:ext cx="4357718" cy="1357322"/>
          </a:xfrm>
          <a:prstGeom prst="cloudCallout">
            <a:avLst>
              <a:gd name="adj1" fmla="val 67617"/>
              <a:gd name="adj2" fmla="val 24243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Poznáte tato vyjmenovaná slova?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Vodorovný svitek 46"/>
          <p:cNvSpPr/>
          <p:nvPr/>
        </p:nvSpPr>
        <p:spPr>
          <a:xfrm>
            <a:off x="785786" y="2214554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P_ _ _ _ _ _ 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3643306" y="2143116"/>
            <a:ext cx="2143140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 _ _ _ _ 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785786" y="3357562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 _ _ _ _ _ _ 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3643306" y="3286124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 _ _ _ _ _ 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785786" y="4643446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 _ _ _ _ 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3571868" y="4572008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 _ _ _ _ 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6286512" y="2786058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 _ _ _ _ 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6286512" y="4143380"/>
            <a:ext cx="2286016" cy="1000132"/>
          </a:xfrm>
          <a:prstGeom prst="horizontalScroll">
            <a:avLst/>
          </a:prstGeom>
          <a:solidFill>
            <a:srgbClr val="2AF1F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 _ _ _ _ _ K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Žila byla jedna liška. Jmenovala se Bystrouška. Neměla velký byt. Bydlela v malém lesním příbytku, kde se vešlo i trochu dřevěného nábytku. Obyčejně jedla byliny, které tajně skrývala před obyvateli sousedního hospodářství – kobylou, býkem i jiným dobytkem. 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4429132"/>
            <a:ext cx="1713655" cy="2214578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42910" y="285728"/>
            <a:ext cx="7143800" cy="857256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Podtrhni všechna slova vyjmenovaná </a:t>
            </a:r>
          </a:p>
          <a:p>
            <a:pPr algn="ctr"/>
            <a:r>
              <a:rPr lang="cs-CZ" sz="3200" b="1" dirty="0" smtClean="0"/>
              <a:t>či slova jim příbuzná.</a:t>
            </a:r>
            <a:endParaRPr lang="cs-CZ" sz="3200" b="1" dirty="0"/>
          </a:p>
        </p:txBody>
      </p:sp>
      <p:sp>
        <p:nvSpPr>
          <p:cNvPr id="7" name="Obláček 6"/>
          <p:cNvSpPr/>
          <p:nvPr/>
        </p:nvSpPr>
        <p:spPr>
          <a:xfrm>
            <a:off x="2071670" y="5214950"/>
            <a:ext cx="4071966" cy="1357322"/>
          </a:xfrm>
          <a:prstGeom prst="cloudCallout">
            <a:avLst>
              <a:gd name="adj1" fmla="val 71019"/>
              <a:gd name="adj2" fmla="val -31784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Vymysli jiný příběh s vyjmenovanými slovy po B.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</a:rPr>
              <a:t>VYJMENOVANÁ  SLOVA  PO B</a:t>
            </a:r>
            <a:endParaRPr lang="cs-CZ" sz="4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Být, bydlit, obyvatel, byt, příbytek, nábytek, dobytek, zbytek, obyčej, bystrý, bylina, kobyla, býk, babyka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Názvy a jména: Bydžov, Přibyslav, </a:t>
            </a:r>
            <a:r>
              <a:rPr lang="cs-CZ" b="1" dirty="0" err="1" smtClean="0"/>
              <a:t>Bylany</a:t>
            </a:r>
            <a:r>
              <a:rPr lang="cs-CZ" b="1" dirty="0" smtClean="0"/>
              <a:t>, </a:t>
            </a:r>
            <a:r>
              <a:rPr lang="cs-CZ" b="1" dirty="0" err="1" smtClean="0"/>
              <a:t>Hrabyně</a:t>
            </a:r>
            <a:r>
              <a:rPr lang="cs-CZ" b="1" dirty="0" smtClean="0"/>
              <a:t>, Zbyněk, Zbyšek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dirty="0" smtClean="0"/>
              <a:t>MC900192205.WMF)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7" y="214290"/>
            <a:ext cx="8143075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Žil byl jednou jeden býk. Bydlel u lesa v obci Bydžov. Byl hodný a odvážný. </a:t>
            </a:r>
          </a:p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V Bydžově žil byl i jeden bylinář, který pěstoval byliny. K němu přišla liška a ukradla mu pár bylin. Býk to viděl a lišce byliny vzal. Bylinářovi je vrátil. 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4429132"/>
            <a:ext cx="1713655" cy="2214578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771800" y="285728"/>
            <a:ext cx="4371968" cy="6950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Dětské příběhy</a:t>
            </a:r>
          </a:p>
        </p:txBody>
      </p:sp>
      <p:sp>
        <p:nvSpPr>
          <p:cNvPr id="7" name="Obláček 6"/>
          <p:cNvSpPr/>
          <p:nvPr/>
        </p:nvSpPr>
        <p:spPr>
          <a:xfrm>
            <a:off x="2071670" y="5214950"/>
            <a:ext cx="4071966" cy="1357322"/>
          </a:xfrm>
          <a:prstGeom prst="cloudCallout">
            <a:avLst>
              <a:gd name="adj1" fmla="val 71019"/>
              <a:gd name="adj2" fmla="val -31784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Vymysli jiný příběh s vyjmenovanými slovy po B.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571604" y="1714488"/>
            <a:ext cx="6840761" cy="309634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Byla nebyla jedna dívka jménem Zuzana. Měla ráda koně, kočky a býky. Bydlela v Přibyslavi, kde měla velký byt s bazénem, který měl tobogán.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Když byla Zuzka na býčích zápasech, zlomila si nohu. Převezli ji do nemocnice a táta ji přivezl bylinkový čaj. Vypila ho a bylo jí mnohem líp. Ale pořád měla býky ráda.</a:t>
            </a:r>
            <a:endParaRPr lang="cs-CZ" sz="2400" b="1" dirty="0" smtClean="0">
              <a:solidFill>
                <a:sysClr val="windowText" lastClr="0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71604" y="1714488"/>
            <a:ext cx="6840761" cy="3168352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Byla jednou jedna kobyla Lenka, která měla kamarádku Marušku: „Koukej na toho býka, má na nose přilepenou babyku.“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Obyvatel Přibyslavi mu tu babyku sundal a dal mu k jídlu bylinu. Kobyla Maruška říká: „Já bych si také dala, vždyť jsem býložravec.“ Tak poprosila obyvatele Přibyslavi, aby jí bylinu také dal.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524214"/>
      </p:ext>
    </p:extLst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2" grpId="0" animBg="1"/>
      <p:bldP spid="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1681</TotalTime>
  <Words>539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VYJMENOVANÁ  SLOVA</vt:lpstr>
      <vt:lpstr>Snímek 3</vt:lpstr>
      <vt:lpstr>Snímek 4</vt:lpstr>
      <vt:lpstr>Snímek 5</vt:lpstr>
      <vt:lpstr>Snímek 6</vt:lpstr>
      <vt:lpstr>Snímek 7</vt:lpstr>
      <vt:lpstr>Snímek 8</vt:lpstr>
      <vt:lpstr>VYJMENOVANÁ  SLOVA  PO B</vt:lpstr>
      <vt:lpstr>Použité zdroje:</vt:lpstr>
      <vt:lpstr>Snímek 11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43</cp:revision>
  <dcterms:created xsi:type="dcterms:W3CDTF">2011-07-24T08:19:55Z</dcterms:created>
  <dcterms:modified xsi:type="dcterms:W3CDTF">2012-01-25T20:38:11Z</dcterms:modified>
</cp:coreProperties>
</file>