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617" autoAdjust="0"/>
  </p:normalViewPr>
  <p:slideViewPr>
    <p:cSldViewPr>
      <p:cViewPr varScale="1">
        <p:scale>
          <a:sx n="75" d="100"/>
          <a:sy n="75" d="100"/>
        </p:scale>
        <p:origin x="-100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NÁZEV:VY_32_INOVACE_3.2.1.3.R02_Pythagorova věta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RNDr. Ivana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Matematika 8.ročník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631F49F-5758-4DD2-AF56-D9F2EB95EAF3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9F340404-10DC-4F82-B370-AE279819C692}" type="parTrans" cxnId="{9BC145F5-3F10-4318-ABFC-F624194105E7}">
      <dgm:prSet/>
      <dgm:spPr/>
      <dgm:t>
        <a:bodyPr/>
        <a:lstStyle/>
        <a:p>
          <a:endParaRPr lang="cs-CZ"/>
        </a:p>
      </dgm:t>
    </dgm:pt>
    <dgm:pt modelId="{D1FCAC8F-A490-4A24-B0B3-A91020B84C08}" type="sibTrans" cxnId="{9BC145F5-3F10-4318-ABFC-F624194105E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1381911-94A0-43E3-8B16-5A8C433B065F}" type="pres">
      <dgm:prSet presAssocID="{4631F49F-5758-4DD2-AF56-D9F2EB95EAF3}" presName="vertSpace3" presStyleLbl="node1" presStyleIdx="1" presStyleCnt="6"/>
      <dgm:spPr/>
    </dgm:pt>
    <dgm:pt modelId="{CECDF55A-4D1B-4293-A1D2-C617DED56BB3}" type="pres">
      <dgm:prSet presAssocID="{4631F49F-5758-4DD2-AF56-D9F2EB95EAF3}" presName="circle3" presStyleLbl="node1" presStyleIdx="2" presStyleCnt="6"/>
      <dgm:spPr/>
    </dgm:pt>
    <dgm:pt modelId="{7DEAB9DC-AAC1-427A-A103-13123CE30290}" type="pres">
      <dgm:prSet presAssocID="{4631F49F-5758-4DD2-AF56-D9F2EB95EAF3}" presName="rect3" presStyleLbl="alignAcc1" presStyleIdx="2" presStyleCnt="6"/>
      <dgm:spPr/>
      <dgm:t>
        <a:bodyPr/>
        <a:lstStyle/>
        <a:p>
          <a:endParaRPr lang="cs-CZ"/>
        </a:p>
      </dgm:t>
    </dgm:pt>
    <dgm:pt modelId="{1FE88801-CFC6-4935-9033-F6D37A82053A}" type="pres">
      <dgm:prSet presAssocID="{B651F6E3-6281-48DB-9319-2AEAFDAE7572}" presName="vertSpace4" presStyleLbl="node1" presStyleIdx="2" presStyleCnt="6"/>
      <dgm:spPr/>
    </dgm:pt>
    <dgm:pt modelId="{60388636-0145-4DD3-82CB-E733B6ED0BFC}" type="pres">
      <dgm:prSet presAssocID="{B651F6E3-6281-48DB-9319-2AEAFDAE7572}" presName="circle4" presStyleLbl="node1" presStyleIdx="3" presStyleCnt="6"/>
      <dgm:spPr/>
    </dgm:pt>
    <dgm:pt modelId="{9A3B00A1-86E4-4669-B913-94320BE23098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5CAD68C1-4CE9-4519-8D5D-1F691B23B9CF}" type="pres">
      <dgm:prSet presAssocID="{D8197B8C-B260-4A16-BDF4-0947B075E274}" presName="vertSpace5" presStyleLbl="node1" presStyleIdx="3" presStyleCnt="6"/>
      <dgm:spPr/>
    </dgm:pt>
    <dgm:pt modelId="{22562E9F-820E-4A3C-AF57-69C24FD325EC}" type="pres">
      <dgm:prSet presAssocID="{D8197B8C-B260-4A16-BDF4-0947B075E274}" presName="circle5" presStyleLbl="node1" presStyleIdx="4" presStyleCnt="6"/>
      <dgm:spPr/>
    </dgm:pt>
    <dgm:pt modelId="{CBE8FE86-A9EC-4283-A41C-38DC498F4488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AE2529D7-25C9-4BC1-8240-21C69C6AD827}" type="pres">
      <dgm:prSet presAssocID="{4C35D32F-0EAB-4CD7-82EE-45574DC2A586}" presName="vertSpace6" presStyleLbl="node1" presStyleIdx="4" presStyleCnt="6"/>
      <dgm:spPr/>
    </dgm:pt>
    <dgm:pt modelId="{3F0EDAEB-84B1-4746-B060-BC0904271FE0}" type="pres">
      <dgm:prSet presAssocID="{4C35D32F-0EAB-4CD7-82EE-45574DC2A586}" presName="circle6" presStyleLbl="node1" presStyleIdx="5" presStyleCnt="6"/>
      <dgm:spPr/>
    </dgm:pt>
    <dgm:pt modelId="{ADD931C2-2012-48A3-892E-7971842033D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9BB59-1BAB-4B49-BDFC-2B1CC73BCAE7}" type="pres">
      <dgm:prSet presAssocID="{4631F49F-5758-4DD2-AF56-D9F2EB95EAF3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7C99D7-A3CC-449B-963F-1749BA0CA964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2AC925-D20D-4C8C-BA2A-539DBFA100EC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7FEE68-D911-4006-A06B-889526D6CE6A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3F3B16B5-142E-44C7-8DA3-93863B772DAD}" type="presOf" srcId="{4C35D32F-0EAB-4CD7-82EE-45574DC2A586}" destId="{FC7FEE68-D911-4006-A06B-889526D6CE6A}" srcOrd="1" destOrd="0" presId="urn:microsoft.com/office/officeart/2005/8/layout/target3"/>
    <dgm:cxn modelId="{839533F6-A5D8-4782-B89B-F42D283CEBA7}" type="presOf" srcId="{4631F49F-5758-4DD2-AF56-D9F2EB95EAF3}" destId="{B3B9BB59-1BAB-4B49-BDFC-2B1CC73BCAE7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90E369C-5046-4598-A5B2-1D6985B7B97F}" type="presOf" srcId="{D8197B8C-B260-4A16-BDF4-0947B075E274}" destId="{062AC925-D20D-4C8C-BA2A-539DBFA100EC}" srcOrd="1" destOrd="0" presId="urn:microsoft.com/office/officeart/2005/8/layout/target3"/>
    <dgm:cxn modelId="{9BC145F5-3F10-4318-ABFC-F624194105E7}" srcId="{757F3AB3-0718-4624-B441-E567A8F0AB56}" destId="{4631F49F-5758-4DD2-AF56-D9F2EB95EAF3}" srcOrd="2" destOrd="0" parTransId="{9F340404-10DC-4F82-B370-AE279819C692}" sibTransId="{D1FCAC8F-A490-4A24-B0B3-A91020B84C08}"/>
    <dgm:cxn modelId="{AF4E131C-6DE0-4341-8E44-2CD9770608C4}" type="presOf" srcId="{4631F49F-5758-4DD2-AF56-D9F2EB95EAF3}" destId="{7DEAB9DC-AAC1-427A-A103-13123CE30290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A673C7C1-BF15-4D9A-991E-DE9914FCA2A0}" type="presOf" srcId="{4C35D32F-0EAB-4CD7-82EE-45574DC2A586}" destId="{ADD931C2-2012-48A3-892E-7971842033DD}" srcOrd="0" destOrd="0" presId="urn:microsoft.com/office/officeart/2005/8/layout/target3"/>
    <dgm:cxn modelId="{1AD33DFA-39F8-4F5A-990A-4654DCB3B60F}" type="presOf" srcId="{B651F6E3-6281-48DB-9319-2AEAFDAE7572}" destId="{9A3B00A1-86E4-4669-B913-94320BE23098}" srcOrd="0" destOrd="0" presId="urn:microsoft.com/office/officeart/2005/8/layout/target3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C6365ABA-C682-453D-9DA2-A4D61B4E85F7}" type="presOf" srcId="{D8197B8C-B260-4A16-BDF4-0947B075E274}" destId="{CBE8FE86-A9EC-4283-A41C-38DC498F4488}" srcOrd="0" destOrd="0" presId="urn:microsoft.com/office/officeart/2005/8/layout/target3"/>
    <dgm:cxn modelId="{E1BA8D3A-2091-4711-9C6C-C49B2A2189C3}" type="presOf" srcId="{B651F6E3-6281-48DB-9319-2AEAFDAE7572}" destId="{5E7C99D7-A3CC-449B-963F-1749BA0CA964}" srcOrd="1" destOrd="0" presId="urn:microsoft.com/office/officeart/2005/8/layout/target3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278B9F64-817A-454A-B6AC-5BB8855637A5}" type="presParOf" srcId="{333A1088-737F-45CB-B68E-254E46348037}" destId="{91381911-94A0-43E3-8B16-5A8C433B065F}" srcOrd="6" destOrd="0" presId="urn:microsoft.com/office/officeart/2005/8/layout/target3"/>
    <dgm:cxn modelId="{7D3176E9-8294-4EC7-9279-75BCC808D299}" type="presParOf" srcId="{333A1088-737F-45CB-B68E-254E46348037}" destId="{CECDF55A-4D1B-4293-A1D2-C617DED56BB3}" srcOrd="7" destOrd="0" presId="urn:microsoft.com/office/officeart/2005/8/layout/target3"/>
    <dgm:cxn modelId="{F8FE48EA-947C-4D1C-96FD-7D85E16FF209}" type="presParOf" srcId="{333A1088-737F-45CB-B68E-254E46348037}" destId="{7DEAB9DC-AAC1-427A-A103-13123CE30290}" srcOrd="8" destOrd="0" presId="urn:microsoft.com/office/officeart/2005/8/layout/target3"/>
    <dgm:cxn modelId="{8ACD2AFE-171B-42A9-9CE3-4073555D00EC}" type="presParOf" srcId="{333A1088-737F-45CB-B68E-254E46348037}" destId="{1FE88801-CFC6-4935-9033-F6D37A82053A}" srcOrd="9" destOrd="0" presId="urn:microsoft.com/office/officeart/2005/8/layout/target3"/>
    <dgm:cxn modelId="{8814F7C8-394F-467B-BB9B-D0219B387A22}" type="presParOf" srcId="{333A1088-737F-45CB-B68E-254E46348037}" destId="{60388636-0145-4DD3-82CB-E733B6ED0BFC}" srcOrd="10" destOrd="0" presId="urn:microsoft.com/office/officeart/2005/8/layout/target3"/>
    <dgm:cxn modelId="{CF8D92C8-0713-47B0-8EE2-6BEF24032942}" type="presParOf" srcId="{333A1088-737F-45CB-B68E-254E46348037}" destId="{9A3B00A1-86E4-4669-B913-94320BE23098}" srcOrd="11" destOrd="0" presId="urn:microsoft.com/office/officeart/2005/8/layout/target3"/>
    <dgm:cxn modelId="{59E5178F-C7B1-4FDC-ADD7-0C49D9BBB16D}" type="presParOf" srcId="{333A1088-737F-45CB-B68E-254E46348037}" destId="{5CAD68C1-4CE9-4519-8D5D-1F691B23B9CF}" srcOrd="12" destOrd="0" presId="urn:microsoft.com/office/officeart/2005/8/layout/target3"/>
    <dgm:cxn modelId="{11430B26-9D93-4417-9E5D-4164B01DC3D7}" type="presParOf" srcId="{333A1088-737F-45CB-B68E-254E46348037}" destId="{22562E9F-820E-4A3C-AF57-69C24FD325EC}" srcOrd="13" destOrd="0" presId="urn:microsoft.com/office/officeart/2005/8/layout/target3"/>
    <dgm:cxn modelId="{4BA28A4E-D6B1-4DA4-A8FD-6BD8CC70E904}" type="presParOf" srcId="{333A1088-737F-45CB-B68E-254E46348037}" destId="{CBE8FE86-A9EC-4283-A41C-38DC498F4488}" srcOrd="14" destOrd="0" presId="urn:microsoft.com/office/officeart/2005/8/layout/target3"/>
    <dgm:cxn modelId="{1B21D405-6A49-4E40-84A2-968F86DE9837}" type="presParOf" srcId="{333A1088-737F-45CB-B68E-254E46348037}" destId="{AE2529D7-25C9-4BC1-8240-21C69C6AD827}" srcOrd="15" destOrd="0" presId="urn:microsoft.com/office/officeart/2005/8/layout/target3"/>
    <dgm:cxn modelId="{359032FF-CF90-4532-836A-F3C489705F38}" type="presParOf" srcId="{333A1088-737F-45CB-B68E-254E46348037}" destId="{3F0EDAEB-84B1-4746-B060-BC0904271FE0}" srcOrd="16" destOrd="0" presId="urn:microsoft.com/office/officeart/2005/8/layout/target3"/>
    <dgm:cxn modelId="{D51C93CE-5A11-409E-B93F-A7E820E6BF71}" type="presParOf" srcId="{333A1088-737F-45CB-B68E-254E46348037}" destId="{ADD931C2-2012-48A3-892E-7971842033DD}" srcOrd="17" destOrd="0" presId="urn:microsoft.com/office/officeart/2005/8/layout/target3"/>
    <dgm:cxn modelId="{16C0DDE5-9766-4EE1-9D75-A30684C31CED}" type="presParOf" srcId="{333A1088-737F-45CB-B68E-254E46348037}" destId="{AED2198E-93D5-4001-81B4-73124B309672}" srcOrd="18" destOrd="0" presId="urn:microsoft.com/office/officeart/2005/8/layout/target3"/>
    <dgm:cxn modelId="{51CF536D-AB91-44F6-947E-8C474C54381D}" type="presParOf" srcId="{333A1088-737F-45CB-B68E-254E46348037}" destId="{2BE915AB-18AA-4053-B92C-3BFC9ED204BB}" srcOrd="19" destOrd="0" presId="urn:microsoft.com/office/officeart/2005/8/layout/target3"/>
    <dgm:cxn modelId="{A3059639-9067-4EE4-A10E-ECC2687D1990}" type="presParOf" srcId="{333A1088-737F-45CB-B68E-254E46348037}" destId="{B3B9BB59-1BAB-4B49-BDFC-2B1CC73BCAE7}" srcOrd="20" destOrd="0" presId="urn:microsoft.com/office/officeart/2005/8/layout/target3"/>
    <dgm:cxn modelId="{6B63BAAB-D651-486C-A7AE-F0E706412280}" type="presParOf" srcId="{333A1088-737F-45CB-B68E-254E46348037}" destId="{5E7C99D7-A3CC-449B-963F-1749BA0CA964}" srcOrd="21" destOrd="0" presId="urn:microsoft.com/office/officeart/2005/8/layout/target3"/>
    <dgm:cxn modelId="{AAD706D8-6CE1-4C6E-A80E-CD21773FD4B8}" type="presParOf" srcId="{333A1088-737F-45CB-B68E-254E46348037}" destId="{062AC925-D20D-4C8C-BA2A-539DBFA100EC}" srcOrd="22" destOrd="0" presId="urn:microsoft.com/office/officeart/2005/8/layout/target3"/>
    <dgm:cxn modelId="{33298DA7-B3FA-4B35-B30F-47A0B853EE54}" type="presParOf" srcId="{333A1088-737F-45CB-B68E-254E46348037}" destId="{FC7FEE68-D911-4006-A06B-889526D6CE6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2" cy="25477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4" cy="2547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4" cy="318464"/>
      </dsp:txXfrm>
    </dsp:sp>
    <dsp:sp modelId="{A52A0455-90FF-4808-ABD0-F02540D31D5A}">
      <dsp:nvSpPr>
        <dsp:cNvPr id="0" name=""/>
        <dsp:cNvSpPr/>
      </dsp:nvSpPr>
      <dsp:spPr>
        <a:xfrm>
          <a:off x="222925" y="318464"/>
          <a:ext cx="2101862" cy="21018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6" y="318464"/>
          <a:ext cx="6498544" cy="21018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RNDr. Ivana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6" y="318464"/>
        <a:ext cx="6498544" cy="318465"/>
      </dsp:txXfrm>
    </dsp:sp>
    <dsp:sp modelId="{CECDF55A-4D1B-4293-A1D2-C617DED56BB3}">
      <dsp:nvSpPr>
        <dsp:cNvPr id="0" name=""/>
        <dsp:cNvSpPr/>
      </dsp:nvSpPr>
      <dsp:spPr>
        <a:xfrm>
          <a:off x="445850" y="636929"/>
          <a:ext cx="1656011" cy="16560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DEAB9DC-AAC1-427A-A103-13123CE30290}">
      <dsp:nvSpPr>
        <dsp:cNvPr id="0" name=""/>
        <dsp:cNvSpPr/>
      </dsp:nvSpPr>
      <dsp:spPr>
        <a:xfrm>
          <a:off x="1273856" y="636929"/>
          <a:ext cx="6498544" cy="16560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6" y="636929"/>
        <a:ext cx="6498544" cy="318462"/>
      </dsp:txXfrm>
    </dsp:sp>
    <dsp:sp modelId="{60388636-0145-4DD3-82CB-E733B6ED0BFC}">
      <dsp:nvSpPr>
        <dsp:cNvPr id="0" name=""/>
        <dsp:cNvSpPr/>
      </dsp:nvSpPr>
      <dsp:spPr>
        <a:xfrm>
          <a:off x="668774" y="955392"/>
          <a:ext cx="1210163" cy="12101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A3B00A1-86E4-4669-B913-94320BE23098}">
      <dsp:nvSpPr>
        <dsp:cNvPr id="0" name=""/>
        <dsp:cNvSpPr/>
      </dsp:nvSpPr>
      <dsp:spPr>
        <a:xfrm>
          <a:off x="1273856" y="955392"/>
          <a:ext cx="6498544" cy="12101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NÁZEV:VY_32_INOVACE_3.2.1.3.R02_Pythagorova věta</a:t>
          </a:r>
          <a:endParaRPr lang="cs-CZ" sz="2000" kern="1200" dirty="0"/>
        </a:p>
      </dsp:txBody>
      <dsp:txXfrm>
        <a:off x="1273856" y="955392"/>
        <a:ext cx="6498544" cy="318464"/>
      </dsp:txXfrm>
    </dsp:sp>
    <dsp:sp modelId="{22562E9F-820E-4A3C-AF57-69C24FD325EC}">
      <dsp:nvSpPr>
        <dsp:cNvPr id="0" name=""/>
        <dsp:cNvSpPr/>
      </dsp:nvSpPr>
      <dsp:spPr>
        <a:xfrm>
          <a:off x="891699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BE8FE86-A9EC-4283-A41C-38DC498F4488}">
      <dsp:nvSpPr>
        <dsp:cNvPr id="0" name=""/>
        <dsp:cNvSpPr/>
      </dsp:nvSpPr>
      <dsp:spPr>
        <a:xfrm>
          <a:off x="1273856" y="1273857"/>
          <a:ext cx="6498544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Matematika 8.ročník</a:t>
          </a:r>
          <a:endParaRPr lang="cs-CZ" sz="2000" kern="1200" dirty="0"/>
        </a:p>
      </dsp:txBody>
      <dsp:txXfrm>
        <a:off x="1273856" y="1273857"/>
        <a:ext cx="6498544" cy="318465"/>
      </dsp:txXfrm>
    </dsp:sp>
    <dsp:sp modelId="{3F0EDAEB-84B1-4746-B060-BC0904271FE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D931C2-2012-48A3-892E-7971842033DD}">
      <dsp:nvSpPr>
        <dsp:cNvPr id="0" name=""/>
        <dsp:cNvSpPr/>
      </dsp:nvSpPr>
      <dsp:spPr>
        <a:xfrm>
          <a:off x="1273856" y="1592322"/>
          <a:ext cx="6498544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6" y="1592322"/>
        <a:ext cx="6498544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947E-62CA-49EF-95A8-7FB98CA445C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87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DF022-6953-4E52-A66B-D332732ACF1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845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7DF82-D305-4822-9659-33E43330215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047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6B819-8A69-419B-BB49-594FB5FF579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916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3C5120-6892-4DB1-8A94-71C1F2B9651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65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EE3B4-5136-440D-946A-40F9A5F6162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298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D1FD8-0556-47A5-B193-A5740102C8E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721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6C8ED0-9870-47E7-8789-6DE3B8B7D36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246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EE6271-DDFF-44EF-9EA8-29BC66D9939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496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A2E7A-8F3C-492C-A522-79E54278206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840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BFA05-AE4F-4321-AF55-D7857D13A75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158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CF9A23-9C89-496A-9FBF-00BEA809FEF2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ythagorean.svg" TargetMode="External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Egypt" TargetMode="External"/><Relationship Id="rId3" Type="http://schemas.openxmlformats.org/officeDocument/2006/relationships/hyperlink" Target="http://cs.wikipedia.org/wiki/6._stolet%C3%AD_p%C5%99._n._l." TargetMode="External"/><Relationship Id="rId7" Type="http://schemas.openxmlformats.org/officeDocument/2006/relationships/hyperlink" Target="http://cs.wikipedia.org/wiki/%C4%8C%C3%ADna" TargetMode="External"/><Relationship Id="rId2" Type="http://schemas.openxmlformats.org/officeDocument/2006/relationships/hyperlink" Target="http://cs.wikipedia.org/wiki/Pythagora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tarov%C4%9Bk" TargetMode="External"/><Relationship Id="rId5" Type="http://schemas.openxmlformats.org/officeDocument/2006/relationships/hyperlink" Target="http://cs.wikipedia.org/wiki/%C5%98ecko" TargetMode="External"/><Relationship Id="rId4" Type="http://schemas.openxmlformats.org/officeDocument/2006/relationships/hyperlink" Target="http://cs.wikipedia.org/wiki/Evropa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25919817"/>
              </p:ext>
            </p:extLst>
          </p:nvPr>
        </p:nvGraphicFramePr>
        <p:xfrm>
          <a:off x="58539" y="903958"/>
          <a:ext cx="7772401" cy="2547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779540" y="2432049"/>
            <a:ext cx="3382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solidFill>
                  <a:srgbClr val="000000"/>
                </a:solidFill>
              </a:rPr>
              <a:t>CZ.1.07/1.4.00/21.2976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Anotace: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/>
              <a:t>Cílem hodiny je seznámit žáky s tématem.</a:t>
            </a:r>
          </a:p>
          <a:p>
            <a:pPr>
              <a:lnSpc>
                <a:spcPct val="90000"/>
              </a:lnSpc>
            </a:pPr>
            <a:r>
              <a:rPr lang="cs-CZ" sz="2800"/>
              <a:t>Jednotlivé snímky na začátku jsou doplněny výkladem.</a:t>
            </a:r>
          </a:p>
          <a:p>
            <a:pPr>
              <a:lnSpc>
                <a:spcPct val="90000"/>
              </a:lnSpc>
            </a:pPr>
            <a:r>
              <a:rPr lang="cs-CZ" sz="2800"/>
              <a:t>Žáci si podle tabule a podle pokynů učitele dělají zápisky do sešitů.</a:t>
            </a:r>
          </a:p>
          <a:p>
            <a:pPr>
              <a:lnSpc>
                <a:spcPct val="90000"/>
              </a:lnSpc>
            </a:pPr>
            <a:r>
              <a:rPr lang="cs-CZ" sz="2800"/>
              <a:t>Důkaz Pythagorovy věty – žáci spolupracují, ke zvýraznění je možné použít barevné fixy na tabuli.</a:t>
            </a:r>
          </a:p>
          <a:p>
            <a:pPr>
              <a:lnSpc>
                <a:spcPct val="90000"/>
              </a:lnSpc>
            </a:pPr>
            <a:r>
              <a:rPr lang="cs-CZ" sz="2800"/>
              <a:t>Příklady jsou uvedeny jako typové s odkazem na další v učebnici.</a:t>
            </a:r>
          </a:p>
          <a:p>
            <a:pPr>
              <a:lnSpc>
                <a:spcPct val="90000"/>
              </a:lnSpc>
            </a:pPr>
            <a:endParaRPr lang="cs-CZ" sz="2800"/>
          </a:p>
          <a:p>
            <a:pPr>
              <a:lnSpc>
                <a:spcPct val="90000"/>
              </a:lnSpc>
            </a:pP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Pythagorova věta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>
                <a:solidFill>
                  <a:schemeClr val="accent2"/>
                </a:solidFill>
              </a:rPr>
              <a:t>Pythagorova věta vyjadřuje vztah mezi stranami pravoúhlého trojúhelníku</a:t>
            </a:r>
            <a:r>
              <a:rPr lang="cs-CZ" sz="4000"/>
              <a:t/>
            </a:r>
            <a:br>
              <a:rPr lang="cs-CZ" sz="4000"/>
            </a:br>
            <a:endParaRPr lang="cs-CZ" sz="4000"/>
          </a:p>
        </p:txBody>
      </p:sp>
      <p:pic>
        <p:nvPicPr>
          <p:cNvPr id="3076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0413" y="1600200"/>
            <a:ext cx="3175" cy="4525963"/>
          </a:xfrm>
          <a:noFill/>
          <a:ln/>
        </p:spPr>
      </p:pic>
      <p:pic>
        <p:nvPicPr>
          <p:cNvPr id="3078" name="Picture 6" descr="220px-Pythagorea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654175"/>
            <a:ext cx="4968875" cy="395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052513"/>
            <a:ext cx="8147050" cy="365125"/>
          </a:xfrm>
        </p:spPr>
        <p:txBody>
          <a:bodyPr/>
          <a:lstStyle/>
          <a:p>
            <a:r>
              <a:rPr lang="cs-CZ" sz="2800"/>
              <a:t>Obsah čtverce nad přeponou</a:t>
            </a:r>
            <a:br>
              <a:rPr lang="cs-CZ" sz="2800"/>
            </a:br>
            <a:r>
              <a:rPr lang="cs-CZ" sz="2800"/>
              <a:t>pravoúhlého trojúhelníku je roven</a:t>
            </a:r>
            <a:br>
              <a:rPr lang="cs-CZ" sz="2800"/>
            </a:br>
            <a:r>
              <a:rPr lang="cs-CZ" sz="2800"/>
              <a:t>součtu obsahů čtverců nad</a:t>
            </a:r>
            <a:br>
              <a:rPr lang="cs-CZ" sz="2800"/>
            </a:br>
            <a:r>
              <a:rPr lang="cs-CZ" sz="2800"/>
              <a:t>odvěsnami.</a:t>
            </a:r>
            <a:br>
              <a:rPr lang="cs-CZ" sz="2800"/>
            </a:br>
            <a:r>
              <a:rPr lang="cs-CZ" sz="2800">
                <a:solidFill>
                  <a:srgbClr val="FF0000"/>
                </a:solidFill>
              </a:rPr>
              <a:t>Pro pravoúhlý trojúhelník s</a:t>
            </a:r>
            <a:br>
              <a:rPr lang="cs-CZ" sz="2800">
                <a:solidFill>
                  <a:srgbClr val="FF0000"/>
                </a:solidFill>
              </a:rPr>
            </a:br>
            <a:r>
              <a:rPr lang="cs-CZ" sz="2800">
                <a:solidFill>
                  <a:srgbClr val="FF0000"/>
                </a:solidFill>
              </a:rPr>
              <a:t>přeponou c platí: </a:t>
            </a:r>
            <a:r>
              <a:rPr lang="cs-CZ" sz="2800" i="1">
                <a:solidFill>
                  <a:srgbClr val="FF0000"/>
                </a:solidFill>
              </a:rPr>
              <a:t>c</a:t>
            </a:r>
            <a:r>
              <a:rPr lang="cs-CZ" sz="2800" baseline="30000">
                <a:solidFill>
                  <a:srgbClr val="FF0000"/>
                </a:solidFill>
              </a:rPr>
              <a:t>2</a:t>
            </a:r>
            <a:r>
              <a:rPr lang="cs-CZ" sz="2800">
                <a:solidFill>
                  <a:srgbClr val="FF0000"/>
                </a:solidFill>
              </a:rPr>
              <a:t> = </a:t>
            </a:r>
            <a:r>
              <a:rPr lang="cs-CZ" sz="2800" i="1">
                <a:solidFill>
                  <a:srgbClr val="FF0000"/>
                </a:solidFill>
              </a:rPr>
              <a:t>a</a:t>
            </a:r>
            <a:r>
              <a:rPr lang="cs-CZ" sz="2800" baseline="30000">
                <a:solidFill>
                  <a:srgbClr val="FF0000"/>
                </a:solidFill>
              </a:rPr>
              <a:t>2</a:t>
            </a:r>
            <a:r>
              <a:rPr lang="cs-CZ" sz="2800">
                <a:solidFill>
                  <a:srgbClr val="FF0000"/>
                </a:solidFill>
              </a:rPr>
              <a:t> + </a:t>
            </a:r>
            <a:r>
              <a:rPr lang="cs-CZ" sz="2800" i="1">
                <a:solidFill>
                  <a:srgbClr val="FF0000"/>
                </a:solidFill>
              </a:rPr>
              <a:t>b</a:t>
            </a:r>
            <a:r>
              <a:rPr lang="cs-CZ" sz="2800" baseline="30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3141663"/>
            <a:ext cx="8291512" cy="2984500"/>
          </a:xfrm>
        </p:spPr>
        <p:txBody>
          <a:bodyPr/>
          <a:lstStyle/>
          <a:p>
            <a:r>
              <a:rPr lang="cs-CZ" sz="2800"/>
              <a:t>Věta byla pojmenována podle </a:t>
            </a:r>
            <a:r>
              <a:rPr lang="cs-CZ" sz="2800">
                <a:hlinkClick r:id="rId2" tooltip="Pythagoras"/>
              </a:rPr>
              <a:t>Pythagora</a:t>
            </a:r>
            <a:r>
              <a:rPr lang="cs-CZ" sz="2800"/>
              <a:t>, jenž ji v </a:t>
            </a:r>
            <a:r>
              <a:rPr lang="cs-CZ" sz="2800">
                <a:hlinkClick r:id="rId3" tooltip="6. století př. n. l."/>
              </a:rPr>
              <a:t>6. století př. n. l.</a:t>
            </a:r>
            <a:r>
              <a:rPr lang="cs-CZ" sz="2800"/>
              <a:t> objevil pro </a:t>
            </a:r>
            <a:r>
              <a:rPr lang="cs-CZ" sz="2800">
                <a:hlinkClick r:id="rId4" tooltip="Evropa"/>
              </a:rPr>
              <a:t>Evropu</a:t>
            </a:r>
            <a:r>
              <a:rPr lang="cs-CZ" sz="2800"/>
              <a:t>, resp. starověké </a:t>
            </a:r>
            <a:r>
              <a:rPr lang="cs-CZ" sz="2800">
                <a:hlinkClick r:id="rId5" tooltip="Řecko"/>
              </a:rPr>
              <a:t>Řecko</a:t>
            </a:r>
            <a:r>
              <a:rPr lang="cs-CZ" sz="2800"/>
              <a:t>. Pravděpodobně však byla známa i v jiných </a:t>
            </a:r>
            <a:r>
              <a:rPr lang="cs-CZ" sz="2800">
                <a:hlinkClick r:id="rId6" tooltip="Starověk"/>
              </a:rPr>
              <a:t>starověkých</a:t>
            </a:r>
            <a:r>
              <a:rPr lang="cs-CZ" sz="2800"/>
              <a:t> civilizacích dávno předtím (v </a:t>
            </a:r>
            <a:r>
              <a:rPr lang="cs-CZ" sz="2800">
                <a:hlinkClick r:id="rId7" tooltip="Čína"/>
              </a:rPr>
              <a:t>Číně</a:t>
            </a:r>
            <a:r>
              <a:rPr lang="cs-CZ" sz="2800"/>
              <a:t>, částečně např. v </a:t>
            </a:r>
            <a:r>
              <a:rPr lang="cs-CZ" sz="2800">
                <a:hlinkClick r:id="rId8" tooltip="Egypt"/>
              </a:rPr>
              <a:t>Egyptě</a:t>
            </a:r>
            <a:r>
              <a:rPr lang="cs-CZ" sz="2800"/>
              <a:t>).</a:t>
            </a:r>
            <a:endParaRPr lang="cs-CZ" sz="2800" b="1"/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Důkaz.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628775"/>
            <a:ext cx="8158162" cy="5965825"/>
          </a:xfrm>
        </p:spPr>
        <p:txBody>
          <a:bodyPr/>
          <a:lstStyle/>
          <a:p>
            <a:r>
              <a:rPr lang="cs-CZ" sz="2400"/>
              <a:t>Jedná se o grafický důkaz. Čtverec o straně a + b můžeme složit dvěma způsoby (viz obrázek):</a:t>
            </a:r>
          </a:p>
          <a:p>
            <a:r>
              <a:rPr lang="cs-CZ" sz="2400"/>
              <a:t>ze 4 pravoúhlých trojúhelníků a dvou čtverců délkách stran a a b </a:t>
            </a:r>
          </a:p>
          <a:p>
            <a:r>
              <a:rPr lang="cs-CZ" sz="2400"/>
              <a:t>ze 4 pravoúhlých trojúhelníků a jednoho čtverce o straně c</a:t>
            </a:r>
          </a:p>
          <a:p>
            <a:r>
              <a:rPr lang="cs-CZ" sz="2400"/>
              <a:t>Z rovnosti obsahu čtverce při obou způsobech složení pak plyne i Pythagorova věta.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7019925" y="42926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Grafický důkaz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4"/>
            <a:endParaRPr lang="cs-CZ"/>
          </a:p>
        </p:txBody>
      </p:sp>
      <p:pic>
        <p:nvPicPr>
          <p:cNvPr id="6149" name="Picture 5" descr="Pythagorean_proo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741488"/>
            <a:ext cx="7058025" cy="424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Pythagorova věta - obrácená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cs-CZ"/>
          </a:p>
          <a:p>
            <a:pPr>
              <a:buFontTx/>
              <a:buNone/>
            </a:pPr>
            <a:r>
              <a:rPr lang="cs-CZ"/>
              <a:t>Je-li obsah čtverce nad nejdelší</a:t>
            </a:r>
          </a:p>
          <a:p>
            <a:pPr>
              <a:buFontTx/>
              <a:buNone/>
            </a:pPr>
            <a:r>
              <a:rPr lang="cs-CZ"/>
              <a:t>stranou trojúhelníku roven součtu</a:t>
            </a:r>
          </a:p>
          <a:p>
            <a:pPr>
              <a:buFontTx/>
              <a:buNone/>
            </a:pPr>
            <a:r>
              <a:rPr lang="cs-CZ"/>
              <a:t>obsahů čtverců nad zbylými</a:t>
            </a:r>
          </a:p>
          <a:p>
            <a:pPr>
              <a:buFontTx/>
              <a:buNone/>
            </a:pPr>
            <a:r>
              <a:rPr lang="cs-CZ"/>
              <a:t>stranami, je tento trojúhelník</a:t>
            </a:r>
          </a:p>
          <a:p>
            <a:pPr>
              <a:buFontTx/>
              <a:buNone/>
            </a:pPr>
            <a:r>
              <a:rPr lang="cs-CZ"/>
              <a:t>pravoúhlý.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Příklad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/>
              <a:t>Pomocí obrácené Pythagorovy</a:t>
            </a:r>
          </a:p>
          <a:p>
            <a:pPr>
              <a:buFontTx/>
              <a:buNone/>
            </a:pPr>
            <a:r>
              <a:rPr lang="cs-CZ"/>
              <a:t>věty ověřujeme,zda je trojúhelník</a:t>
            </a:r>
          </a:p>
          <a:p>
            <a:pPr>
              <a:buFontTx/>
              <a:buNone/>
            </a:pPr>
            <a:r>
              <a:rPr lang="cs-CZ"/>
              <a:t>pravoúhlý</a:t>
            </a:r>
          </a:p>
          <a:p>
            <a:r>
              <a:rPr lang="cs-CZ"/>
              <a:t>Je trojúhelník se stranami</a:t>
            </a:r>
          </a:p>
          <a:p>
            <a:pPr>
              <a:buFontTx/>
              <a:buNone/>
            </a:pPr>
            <a:r>
              <a:rPr lang="cs-CZ"/>
              <a:t>   15cm,20cm a 25cm pravoúhlý?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Řešení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c</a:t>
            </a:r>
            <a:r>
              <a:rPr lang="cs-CZ" baseline="30000"/>
              <a:t>2</a:t>
            </a:r>
            <a:r>
              <a:rPr lang="cs-CZ"/>
              <a:t> = 25</a:t>
            </a:r>
            <a:r>
              <a:rPr lang="cs-CZ" baseline="30000"/>
              <a:t>2</a:t>
            </a:r>
            <a:r>
              <a:rPr lang="cs-CZ"/>
              <a:t>=625</a:t>
            </a:r>
          </a:p>
          <a:p>
            <a:r>
              <a:rPr lang="cs-CZ"/>
              <a:t>a</a:t>
            </a:r>
            <a:r>
              <a:rPr lang="cs-CZ" baseline="30000"/>
              <a:t>2</a:t>
            </a:r>
            <a:r>
              <a:rPr lang="cs-CZ"/>
              <a:t> = 15</a:t>
            </a:r>
            <a:r>
              <a:rPr lang="cs-CZ" baseline="30000"/>
              <a:t>2</a:t>
            </a:r>
            <a:r>
              <a:rPr lang="cs-CZ"/>
              <a:t>=225</a:t>
            </a:r>
          </a:p>
          <a:p>
            <a:r>
              <a:rPr lang="cs-CZ"/>
              <a:t>b</a:t>
            </a:r>
            <a:r>
              <a:rPr lang="cs-CZ" baseline="30000"/>
              <a:t>2</a:t>
            </a:r>
            <a:r>
              <a:rPr lang="cs-CZ"/>
              <a:t>=20</a:t>
            </a:r>
            <a:r>
              <a:rPr lang="cs-CZ" baseline="30000"/>
              <a:t>2</a:t>
            </a:r>
            <a:r>
              <a:rPr lang="cs-CZ"/>
              <a:t>=400</a:t>
            </a:r>
          </a:p>
          <a:p>
            <a:r>
              <a:rPr lang="cs-CZ"/>
              <a:t>225+ 400 = 625</a:t>
            </a:r>
          </a:p>
          <a:p>
            <a:r>
              <a:rPr lang="cs-CZ"/>
              <a:t>Závěr: trojúhelník je pravoúhlý.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Pythagorejská čísla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jsou trojice přirozených čísel,</a:t>
            </a:r>
          </a:p>
          <a:p>
            <a:pPr>
              <a:buFontTx/>
              <a:buNone/>
            </a:pPr>
            <a:r>
              <a:rPr lang="cs-CZ"/>
              <a:t>   které splňují podmínku</a:t>
            </a:r>
          </a:p>
          <a:p>
            <a:r>
              <a:rPr lang="cs-CZ" i="1"/>
              <a:t>c</a:t>
            </a:r>
            <a:r>
              <a:rPr lang="cs-CZ" baseline="30000"/>
              <a:t>2</a:t>
            </a:r>
            <a:r>
              <a:rPr lang="cs-CZ"/>
              <a:t> = </a:t>
            </a:r>
            <a:r>
              <a:rPr lang="cs-CZ" i="1"/>
              <a:t>a</a:t>
            </a:r>
            <a:r>
              <a:rPr lang="cs-CZ" baseline="30000"/>
              <a:t>2</a:t>
            </a:r>
            <a:r>
              <a:rPr lang="cs-CZ"/>
              <a:t> + </a:t>
            </a:r>
            <a:r>
              <a:rPr lang="cs-CZ" i="1"/>
              <a:t>b</a:t>
            </a:r>
            <a:r>
              <a:rPr lang="cs-CZ" baseline="30000"/>
              <a:t>2</a:t>
            </a:r>
          </a:p>
          <a:p>
            <a:r>
              <a:rPr lang="cs-CZ"/>
              <a:t>Jsou to např.:</a:t>
            </a:r>
          </a:p>
          <a:p>
            <a:r>
              <a:rPr lang="cs-CZ"/>
              <a:t>3,4,5</a:t>
            </a:r>
          </a:p>
          <a:p>
            <a:r>
              <a:rPr lang="cs-CZ"/>
              <a:t>5,12,13</a:t>
            </a:r>
          </a:p>
          <a:p>
            <a:pPr>
              <a:buFontTx/>
              <a:buNone/>
            </a:pPr>
            <a:r>
              <a:rPr lang="cs-CZ"/>
              <a:t>   a jejich násobky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Zajímavost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cs-CZ" i="1">
                <a:solidFill>
                  <a:schemeClr val="accent2"/>
                </a:solidFill>
              </a:rPr>
              <a:t>Ve starověku vytyčovali pravé úhly pomocí</a:t>
            </a:r>
          </a:p>
          <a:p>
            <a:pPr>
              <a:buFontTx/>
              <a:buNone/>
            </a:pPr>
            <a:r>
              <a:rPr lang="cs-CZ" i="1">
                <a:solidFill>
                  <a:schemeClr val="accent2"/>
                </a:solidFill>
              </a:rPr>
              <a:t>pravoúhlého trojúhelníku </a:t>
            </a:r>
          </a:p>
          <a:p>
            <a:pPr>
              <a:buFontTx/>
              <a:buNone/>
            </a:pPr>
            <a:r>
              <a:rPr lang="cs-CZ" i="1">
                <a:solidFill>
                  <a:schemeClr val="accent2"/>
                </a:solidFill>
              </a:rPr>
              <a:t>se stranami 3, 4 a 5 (provázku s uzlíky)</a:t>
            </a:r>
          </a:p>
        </p:txBody>
      </p:sp>
      <p:pic>
        <p:nvPicPr>
          <p:cNvPr id="11269" name="Picture 5" descr="MC900335188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4292600"/>
            <a:ext cx="1819275" cy="16208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>
                <a:solidFill>
                  <a:srgbClr val="FF0000"/>
                </a:solidFill>
              </a:rPr>
              <a:t>Pomocí Pythagorovy věty dopočítáváme délky stran v pravoúhlém trojúhelníku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/>
              <a:t>Příklady:</a:t>
            </a:r>
          </a:p>
          <a:p>
            <a:pPr>
              <a:lnSpc>
                <a:spcPct val="90000"/>
              </a:lnSpc>
            </a:pPr>
            <a:r>
              <a:rPr lang="cs-CZ" sz="2800"/>
              <a:t>1/ V pravoúhlém trojúhelníku známe strany a = 6cm, b = 4cm. Dopočítejte délku přepony c.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/>
              <a:t> </a:t>
            </a:r>
            <a:endParaRPr lang="cs-CZ" sz="2800" b="1"/>
          </a:p>
          <a:p>
            <a:pPr>
              <a:lnSpc>
                <a:spcPct val="90000"/>
              </a:lnSpc>
            </a:pPr>
            <a:r>
              <a:rPr lang="cs-CZ" sz="2800"/>
              <a:t>2/ Máte žebřík dlouhý 10 metrů. Pokud chcete na žebřík vylézt, musíte ho postavit nejméně 2 metry od zdi. Bude vám žebřík stačit abyste se dostali do výšky 9.5 metru?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/>
              <a:t/>
            </a:r>
            <a:br>
              <a:rPr lang="cs-CZ" sz="2800"/>
            </a:b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Řešení: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29600" cy="4525962"/>
          </a:xfrm>
        </p:spPr>
        <p:txBody>
          <a:bodyPr/>
          <a:lstStyle/>
          <a:p>
            <a:r>
              <a:rPr lang="cs-CZ"/>
              <a:t>1/ c= 7,2 cm</a:t>
            </a:r>
          </a:p>
          <a:p>
            <a:r>
              <a:rPr lang="cs-CZ"/>
              <a:t>2/ Žebřík stačit bude, dosáhne do výšky 9,8 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Citace: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/>
              <a:t>Soubor:Pythagorean.svg. In </a:t>
            </a:r>
            <a:r>
              <a:rPr lang="cs-CZ" sz="2400" i="1"/>
              <a:t>Wikipedia : the free encyclopedia</a:t>
            </a:r>
            <a:r>
              <a:rPr lang="cs-CZ" sz="2400"/>
              <a:t> [online]. St. Petersburg (Florida) : Wikipedia Foundation, [cit. 2011-10-28]. Dostupné z WWW: &lt;http://cs.wikipedia.org/wiki/Soubor:Pythagorean.svg&gt;.</a:t>
            </a:r>
          </a:p>
          <a:p>
            <a:pPr>
              <a:lnSpc>
                <a:spcPct val="90000"/>
              </a:lnSpc>
            </a:pPr>
            <a:r>
              <a:rPr lang="cs-CZ" sz="2400"/>
              <a:t>Soubor:Pythagorean proof.png. In </a:t>
            </a:r>
            <a:r>
              <a:rPr lang="cs-CZ" sz="2400" i="1"/>
              <a:t>Wikipedia : the free encyclopedia</a:t>
            </a:r>
            <a:r>
              <a:rPr lang="cs-CZ" sz="2400"/>
              <a:t> [online]. St. Petersburg (Florida) : Wikipedia Foundation, [cit. 2011-10-28]. Dostupné z WWW: &lt;http://cs.wikipedia.org/wiki/Soubor:Pythagorean_proof.png&gt;.</a:t>
            </a:r>
          </a:p>
          <a:p>
            <a:pPr>
              <a:lnSpc>
                <a:spcPct val="90000"/>
              </a:lnSpc>
            </a:pPr>
            <a:r>
              <a:rPr lang="cs-CZ" sz="2400">
                <a:hlinkClick r:id="rId2"/>
              </a:rPr>
              <a:t>www.office.microsoft.com</a:t>
            </a:r>
            <a:endParaRPr lang="cs-CZ" sz="2400"/>
          </a:p>
          <a:p>
            <a:pPr>
              <a:lnSpc>
                <a:spcPct val="90000"/>
              </a:lnSpc>
            </a:pPr>
            <a:endParaRPr lang="cs-CZ" sz="2400"/>
          </a:p>
          <a:p>
            <a:pPr>
              <a:lnSpc>
                <a:spcPct val="90000"/>
              </a:lnSpc>
            </a:pPr>
            <a:endParaRPr lang="cs-CZ" sz="2400"/>
          </a:p>
          <a:p>
            <a:pPr>
              <a:lnSpc>
                <a:spcPct val="90000"/>
              </a:lnSpc>
            </a:pPr>
            <a:endParaRPr lang="cs-CZ" sz="2400"/>
          </a:p>
          <a:p>
            <a:pPr>
              <a:lnSpc>
                <a:spcPct val="90000"/>
              </a:lnSpc>
            </a:pPr>
            <a:endParaRPr lang="cs-CZ" sz="2400"/>
          </a:p>
          <a:p>
            <a:pPr>
              <a:lnSpc>
                <a:spcPct val="90000"/>
              </a:lnSpc>
            </a:pPr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424</Words>
  <Application>Microsoft Office PowerPoint</Application>
  <PresentationFormat>Předvádění na obrazovce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Arial</vt:lpstr>
      <vt:lpstr>Výchozí návrh</vt:lpstr>
      <vt:lpstr>Prezentace aplikace PowerPoint</vt:lpstr>
      <vt:lpstr>Anotace:</vt:lpstr>
      <vt:lpstr>Pythagorova věta</vt:lpstr>
      <vt:lpstr>Pythagorova věta vyjadřuje vztah mezi stranami pravoúhlého trojúhelníku </vt:lpstr>
      <vt:lpstr>Obsah čtverce nad přeponou pravoúhlého trojúhelníku je roven součtu obsahů čtverců nad odvěsnami. Pro pravoúhlý trojúhelník s přeponou c platí: c2 = a2 + b2</vt:lpstr>
      <vt:lpstr>Důkaz.</vt:lpstr>
      <vt:lpstr>Grafický důkaz</vt:lpstr>
      <vt:lpstr>Pythagorova věta - obrácená</vt:lpstr>
      <vt:lpstr>Příklad</vt:lpstr>
      <vt:lpstr>Řešení</vt:lpstr>
      <vt:lpstr>Pythagorejská čísla</vt:lpstr>
      <vt:lpstr>Zajímavost</vt:lpstr>
      <vt:lpstr>Pomocí Pythagorovy věty dopočítáváme délky stran v pravoúhlém trojúhelníku</vt:lpstr>
      <vt:lpstr>Řešení: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Pythagorova věta</dc:title>
  <dc:creator>ivana</dc:creator>
  <cp:lastModifiedBy>ivana</cp:lastModifiedBy>
  <cp:revision>5</cp:revision>
  <dcterms:created xsi:type="dcterms:W3CDTF">2011-10-04T15:13:34Z</dcterms:created>
  <dcterms:modified xsi:type="dcterms:W3CDTF">2012-02-03T15:35:21Z</dcterms:modified>
</cp:coreProperties>
</file>