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6" r:id="rId3"/>
    <p:sldId id="258" r:id="rId4"/>
    <p:sldId id="259" r:id="rId5"/>
    <p:sldId id="260" r:id="rId6"/>
    <p:sldId id="262" r:id="rId7"/>
    <p:sldId id="264" r:id="rId8"/>
    <p:sldId id="265" r:id="rId9"/>
    <p:sldId id="266" r:id="rId10"/>
    <p:sldId id="267" r:id="rId11"/>
    <p:sldId id="268" r:id="rId12"/>
    <p:sldId id="270" r:id="rId13"/>
    <p:sldId id="269" r:id="rId14"/>
    <p:sldId id="261" r:id="rId15"/>
    <p:sldId id="25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014" y="-1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6F9B8-CFF8-49F9-861B-7C81DEDF7A2D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92E8F-B9E8-403C-8352-64B5EA0F79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6F9B8-CFF8-49F9-861B-7C81DEDF7A2D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92E8F-B9E8-403C-8352-64B5EA0F79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6F9B8-CFF8-49F9-861B-7C81DEDF7A2D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92E8F-B9E8-403C-8352-64B5EA0F79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6F9B8-CFF8-49F9-861B-7C81DEDF7A2D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92E8F-B9E8-403C-8352-64B5EA0F79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6F9B8-CFF8-49F9-861B-7C81DEDF7A2D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92E8F-B9E8-403C-8352-64B5EA0F79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6F9B8-CFF8-49F9-861B-7C81DEDF7A2D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92E8F-B9E8-403C-8352-64B5EA0F79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6F9B8-CFF8-49F9-861B-7C81DEDF7A2D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92E8F-B9E8-403C-8352-64B5EA0F79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6F9B8-CFF8-49F9-861B-7C81DEDF7A2D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92E8F-B9E8-403C-8352-64B5EA0F79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6F9B8-CFF8-49F9-861B-7C81DEDF7A2D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92E8F-B9E8-403C-8352-64B5EA0F79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6F9B8-CFF8-49F9-861B-7C81DEDF7A2D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92E8F-B9E8-403C-8352-64B5EA0F79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6F9B8-CFF8-49F9-861B-7C81DEDF7A2D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92E8F-B9E8-403C-8352-64B5EA0F79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26F9B8-CFF8-49F9-861B-7C81DEDF7A2D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D92E8F-B9E8-403C-8352-64B5EA0F79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3002" t="30141" r="54346" b="8829"/>
          <a:stretch>
            <a:fillRect/>
          </a:stretch>
        </p:blipFill>
        <p:spPr bwMode="auto">
          <a:xfrm>
            <a:off x="1619672" y="476672"/>
            <a:ext cx="5832648" cy="61292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47664" y="4941168"/>
            <a:ext cx="601466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Bernard MT Condensed" pitchFamily="18" charset="0"/>
              </a:rPr>
              <a:t>Tomáš </a:t>
            </a:r>
            <a:r>
              <a:rPr lang="cs-CZ" sz="4800" dirty="0" err="1" smtClean="0">
                <a:latin typeface="Bernard MT Condensed" pitchFamily="18" charset="0"/>
              </a:rPr>
              <a:t>Garrigue</a:t>
            </a:r>
            <a:r>
              <a:rPr lang="cs-CZ" sz="4800" dirty="0" smtClean="0">
                <a:latin typeface="Bernard MT Condensed" pitchFamily="18" charset="0"/>
              </a:rPr>
              <a:t> Masaryk</a:t>
            </a:r>
            <a:endParaRPr lang="cs-CZ" sz="4800" dirty="0">
              <a:latin typeface="Bernard MT Condensed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476672"/>
            <a:ext cx="3013502" cy="4268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264px-T._G._Masaryk_Signature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20793421">
            <a:off x="5996933" y="3191824"/>
            <a:ext cx="3053119" cy="116804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04664"/>
            <a:ext cx="35055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narodil se 7. 3. 1850 v </a:t>
            </a:r>
            <a:r>
              <a:rPr lang="cs-CZ" b="1" dirty="0" smtClean="0"/>
              <a:t>Hodoníně</a:t>
            </a:r>
            <a:r>
              <a:rPr lang="cs-CZ" dirty="0" smtClean="0"/>
              <a:t>…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980728"/>
            <a:ext cx="7620000" cy="462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Elipsa 5"/>
          <p:cNvSpPr/>
          <p:nvPr/>
        </p:nvSpPr>
        <p:spPr>
          <a:xfrm>
            <a:off x="6156176" y="4653136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699792" y="5949280"/>
            <a:ext cx="56616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 do rodiny </a:t>
            </a:r>
            <a:r>
              <a:rPr lang="cs-CZ" dirty="0" smtClean="0"/>
              <a:t>kuchařky a </a:t>
            </a:r>
            <a:r>
              <a:rPr lang="cs-CZ" dirty="0" smtClean="0"/>
              <a:t>negramotného slovenského kočího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106631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i="1" dirty="0" smtClean="0"/>
              <a:t>Studia</a:t>
            </a:r>
            <a:endParaRPr lang="cs-CZ" sz="2600" b="1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83768" y="3933056"/>
            <a:ext cx="4320480" cy="36933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/>
              <a:t> </a:t>
            </a:r>
            <a:r>
              <a:rPr lang="cs-CZ" dirty="0" smtClean="0"/>
              <a:t>Klasické německé gymnázium v Brně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83768" y="3284984"/>
            <a:ext cx="4320480" cy="36933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Podučitel na hustopečském gymnáziu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83768" y="2708920"/>
            <a:ext cx="4320480" cy="36933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Učení na kováře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83768" y="836712"/>
            <a:ext cx="4320480" cy="36933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Škola v </a:t>
            </a:r>
            <a:r>
              <a:rPr lang="cs-CZ" dirty="0" err="1" smtClean="0"/>
              <a:t>Čejči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83768" y="1484784"/>
            <a:ext cx="4320480" cy="36933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Reálné gymnázium v Hustopečích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483768" y="2132856"/>
            <a:ext cx="4320480" cy="36933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Zámečnické učení ve Vídni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483768" y="4581128"/>
            <a:ext cx="4320480" cy="36933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Akademické gymnázium ve Vídni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483768" y="5229200"/>
            <a:ext cx="4320480" cy="36933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Filosofická fakulta vídeňské univerzity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1052736"/>
            <a:ext cx="3960440" cy="502606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611560" y="188640"/>
            <a:ext cx="77968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na ročním pobytu na univerzitě v Lipsku potkal  C dceru amerického podnikatele</a:t>
            </a:r>
          </a:p>
          <a:p>
            <a:r>
              <a:rPr lang="cs-CZ" dirty="0" smtClean="0"/>
              <a:t>   Charlottu </a:t>
            </a:r>
            <a:r>
              <a:rPr lang="cs-CZ" dirty="0" err="1" smtClean="0"/>
              <a:t>Garrigue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48064" y="6165304"/>
            <a:ext cx="32687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 se kterou se v roce 1878 oženil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204864"/>
            <a:ext cx="4320480" cy="3210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1043608" y="548680"/>
            <a:ext cx="236930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i="1" dirty="0" smtClean="0"/>
              <a:t>Spor o Rukopisy</a:t>
            </a:r>
            <a:endParaRPr lang="cs-CZ" sz="2600" b="1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6134" y="1124744"/>
            <a:ext cx="88278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v roce 1877 se Masaryk vložil do sporů kolem </a:t>
            </a:r>
            <a:r>
              <a:rPr lang="cs-CZ" dirty="0"/>
              <a:t>r</a:t>
            </a:r>
            <a:r>
              <a:rPr lang="cs-CZ" dirty="0" smtClean="0"/>
              <a:t>ukopisu Zelenohorského a Královédvorského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03648" y="1700808"/>
            <a:ext cx="2405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 co v tomto sporu šlo?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5877272"/>
            <a:ext cx="86900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protože pochyboval o pravosti rukopisů a chtěl jejich řádné prozkoumání , mnoho českých</a:t>
            </a:r>
          </a:p>
          <a:p>
            <a:r>
              <a:rPr lang="cs-CZ" dirty="0" smtClean="0"/>
              <a:t>   vlastenců popudil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692696"/>
            <a:ext cx="268374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i="1" dirty="0" smtClean="0"/>
              <a:t>Praha 1882 - 1915</a:t>
            </a:r>
            <a:endParaRPr lang="cs-CZ" sz="2600" b="1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484784"/>
            <a:ext cx="6782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profesorem  filosofie a sociologie na </a:t>
            </a:r>
            <a:r>
              <a:rPr lang="cs-CZ" dirty="0" err="1" smtClean="0"/>
              <a:t>Karlovo</a:t>
            </a:r>
            <a:r>
              <a:rPr lang="cs-CZ" dirty="0" smtClean="0"/>
              <a:t>-Ferdinandově univerzitě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2276872"/>
            <a:ext cx="24747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počátek politické dráhy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780928"/>
            <a:ext cx="64450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- 1891 – 1893 poslancem českého zemského sněmu za mladočechy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4653136"/>
            <a:ext cx="19541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literární činnost -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71800" y="4653136"/>
            <a:ext cx="33963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příspěvky do  odborných časopisů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99792" y="3212976"/>
            <a:ext cx="22854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Kdo to byli mladočeši?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99792" y="3645024"/>
            <a:ext cx="5954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Jaké jiné politické strany u nás existovaly ve 2. </a:t>
            </a:r>
            <a:r>
              <a:rPr lang="cs-CZ" dirty="0" err="1" smtClean="0"/>
              <a:t>pol</a:t>
            </a:r>
            <a:r>
              <a:rPr lang="cs-CZ" dirty="0" smtClean="0"/>
              <a:t>. 19. století?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43808" y="5085184"/>
            <a:ext cx="31461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vznik Ottova slovníku naučného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15616" y="5589240"/>
            <a:ext cx="38727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dvakrát zvolen do vídeňské říšské rady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764704"/>
            <a:ext cx="239905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i="1" dirty="0" smtClean="0"/>
              <a:t>Činnost za války</a:t>
            </a:r>
            <a:endParaRPr lang="cs-CZ" sz="2600" b="1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556792"/>
            <a:ext cx="18705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práce v zahraničí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2132856"/>
            <a:ext cx="3923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boj za vznik samostatného státu Čechů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780928"/>
            <a:ext cx="66963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spolupráce s Edvardem Benešem a Milanem Rastislavem </a:t>
            </a:r>
            <a:r>
              <a:rPr lang="cs-CZ" dirty="0" err="1" smtClean="0"/>
              <a:t>Štefánikem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3284984"/>
            <a:ext cx="2070546" cy="266721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 b="16970"/>
          <a:stretch>
            <a:fillRect/>
          </a:stretch>
        </p:blipFill>
        <p:spPr bwMode="auto">
          <a:xfrm>
            <a:off x="4932040" y="3284984"/>
            <a:ext cx="2016224" cy="266429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9" name="TextovéPole 8"/>
          <p:cNvSpPr txBox="1"/>
          <p:nvPr/>
        </p:nvSpPr>
        <p:spPr>
          <a:xfrm>
            <a:off x="1043608" y="6237312"/>
            <a:ext cx="36431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vznik </a:t>
            </a:r>
            <a:r>
              <a:rPr lang="cs-CZ" b="1" dirty="0"/>
              <a:t>N</a:t>
            </a:r>
            <a:r>
              <a:rPr lang="cs-CZ" b="1" dirty="0" smtClean="0"/>
              <a:t>árodní  rady československé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1988840"/>
            <a:ext cx="6208463" cy="439248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" name="Obrázek 3" descr="Legionarsky_odznak_cepice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484607">
            <a:off x="428402" y="2008503"/>
            <a:ext cx="2520280" cy="2695822"/>
          </a:xfrm>
          <a:prstGeom prst="rect">
            <a:avLst/>
          </a:prstGeom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971600" y="476672"/>
            <a:ext cx="29700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organizace zahraničních legií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35696" y="836712"/>
            <a:ext cx="51287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Jak vznikaly československé zahraniční legie za války?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835696" y="1196752"/>
            <a:ext cx="62804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Jak mohly legie pomáhat Masarykovi k prosazení myšlenky české </a:t>
            </a:r>
          </a:p>
          <a:p>
            <a:r>
              <a:rPr lang="cs-CZ" dirty="0"/>
              <a:t> </a:t>
            </a:r>
            <a:r>
              <a:rPr lang="cs-CZ" dirty="0" smtClean="0"/>
              <a:t>samostatnosti?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764704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1918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764704"/>
            <a:ext cx="15273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cesta do USA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91880" y="980728"/>
            <a:ext cx="2363532" cy="36933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PITTSBURSKÁ DOHODA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23728" y="1340768"/>
            <a:ext cx="51571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dohoda zástupců Slováků a Čechů o budoucím státě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23528" y="2204864"/>
            <a:ext cx="8604448" cy="2862322"/>
          </a:xfrm>
          <a:prstGeom prst="rect">
            <a:avLst/>
          </a:prstGeom>
          <a:solidFill>
            <a:srgbClr val="FFFFCC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cs-CZ" dirty="0" smtClean="0"/>
              <a:t>Nemůžeme a nechceme nadále žít pod přímou nebo nepřímou vládou těch, kdo znásilnili Belgii, Francii a Srbsko, chtěli být vrahy Ruska a Rumunska, jsou vrahy desetitisíců občanů a vojínů naší krve a spoluviníky bezpočetných nevýslovných zločinů, spáchaných v této válce proti lidskosti těmito dvěma degenerovanými a neodpovědnými dynastiemi. Nechceme zůstat součástkou státu, který nemá existenčního oprávnění a který odpíraje přijmout základní zásady moderní světové organizace, zůstává toliko umělým, nemorálním politickým útvarem, který překáží každému hnutí, směřujícímu k demokratickému a sociálnímu pokroku. Habsburská dynastie, zatížená nesmírným dědictvím chyb a zločinů, je stálou hrozbou světového míru a my považujeme za svoji povinnost k lidstvu a civilizaci přispět k jejímu pádu a zničení.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75856" y="1844824"/>
            <a:ext cx="3031023" cy="36933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WASHINGTONSKÁ DEKLARACE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03648" y="5373216"/>
            <a:ext cx="29621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podpora prezidenta Wilsona</a:t>
            </a:r>
            <a:endParaRPr lang="cs-CZ" dirty="0"/>
          </a:p>
        </p:txBody>
      </p:sp>
      <p:pic>
        <p:nvPicPr>
          <p:cNvPr id="13" name="Obrázek 12" descr="402px-Woodrow-wilson--secretsofbalkans00vopiuoft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44008" y="4941168"/>
            <a:ext cx="1080120" cy="161211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7" grpId="0"/>
      <p:bldP spid="9" grpId="0" animBg="1"/>
      <p:bldP spid="10" grpId="0" animBg="1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2708920"/>
            <a:ext cx="5267325" cy="376237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TextovéPole 3"/>
          <p:cNvSpPr txBox="1"/>
          <p:nvPr/>
        </p:nvSpPr>
        <p:spPr>
          <a:xfrm>
            <a:off x="1547664" y="1052736"/>
            <a:ext cx="41327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vyhlášen samostatný československý stát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052736"/>
            <a:ext cx="12891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28.10. 1918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1628800"/>
            <a:ext cx="65844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14.11. 1918 – Masaryk zvolen prvním československým prezidentem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2276872"/>
            <a:ext cx="32496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prosinec 1918 – návrat do Čech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332656"/>
            <a:ext cx="247676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i="1" dirty="0" smtClean="0"/>
              <a:t>V nové republice</a:t>
            </a:r>
            <a:endParaRPr lang="cs-CZ" sz="2600" b="1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268760"/>
            <a:ext cx="54392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platil za velkou politickou a ideologickou autoritu v ČSR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620688"/>
            <a:ext cx="64104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celkem zvolen prezidentem ještě čtyřikrát, naposledy v roce 1934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276872"/>
            <a:ext cx="5246226" cy="363738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 cstate="print"/>
          <a:srcRect l="43385" t="6520" r="25430" b="-493"/>
          <a:stretch>
            <a:fillRect/>
          </a:stretch>
        </p:blipFill>
        <p:spPr bwMode="auto">
          <a:xfrm>
            <a:off x="6300192" y="1556792"/>
            <a:ext cx="2376264" cy="482453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71600" y="548680"/>
            <a:ext cx="39772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1935 ze zdravotních důvodů abdikoval …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03848" y="6165304"/>
            <a:ext cx="53652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 a do své smrti v září 1937 pobýval na zámku v Lánech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124744"/>
            <a:ext cx="7272808" cy="491823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3284984"/>
            <a:ext cx="53022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</a:t>
            </a:r>
            <a:r>
              <a:rPr lang="cs-CZ" dirty="0" smtClean="0"/>
              <a:t>e </a:t>
            </a:r>
            <a:r>
              <a:rPr lang="cs-CZ" dirty="0" smtClean="0"/>
              <a:t>6 dětí </a:t>
            </a:r>
            <a:r>
              <a:rPr lang="cs-CZ" dirty="0" smtClean="0"/>
              <a:t> manželů Masarykových se </a:t>
            </a:r>
            <a:r>
              <a:rPr lang="cs-CZ" dirty="0" smtClean="0"/>
              <a:t>dospělosti dožily 4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564904"/>
            <a:ext cx="27848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</a:t>
            </a:r>
            <a:r>
              <a:rPr lang="cs-CZ" dirty="0" smtClean="0"/>
              <a:t>aučil </a:t>
            </a:r>
            <a:r>
              <a:rPr lang="cs-CZ" dirty="0" smtClean="0"/>
              <a:t>svého otce psát a číst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4149080"/>
            <a:ext cx="64311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r>
              <a:rPr lang="cs-CZ" dirty="0" smtClean="0"/>
              <a:t>o </a:t>
            </a:r>
            <a:r>
              <a:rPr lang="cs-CZ" dirty="0" smtClean="0"/>
              <a:t>smrti Charlotte Masarykové se role první dámy ujala dcera Alice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 l="61518" t="23315" r="22077" b="48499"/>
          <a:stretch>
            <a:fillRect/>
          </a:stretch>
        </p:blipFill>
        <p:spPr bwMode="auto">
          <a:xfrm>
            <a:off x="6588224" y="2204864"/>
            <a:ext cx="1512168" cy="185584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TextovéPole 5"/>
          <p:cNvSpPr txBox="1"/>
          <p:nvPr/>
        </p:nvSpPr>
        <p:spPr>
          <a:xfrm>
            <a:off x="1043608" y="836712"/>
            <a:ext cx="178465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i="1" dirty="0" smtClean="0"/>
              <a:t>Zajímavosti</a:t>
            </a:r>
            <a:endParaRPr lang="cs-CZ" sz="2600" b="1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1628800"/>
            <a:ext cx="67687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rodiče </a:t>
            </a:r>
            <a:r>
              <a:rPr lang="cs-CZ" dirty="0" smtClean="0"/>
              <a:t>si nemohli dovolit financovat jeho pobyt a studia – od 15 let se živil sám jako domácí učitel bohatých dětí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395536" y="1700808"/>
            <a:ext cx="50405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</a:t>
            </a:r>
            <a:endParaRPr lang="cs-CZ" sz="2400" dirty="0"/>
          </a:p>
        </p:txBody>
      </p:sp>
      <p:sp>
        <p:nvSpPr>
          <p:cNvPr id="9" name="Elipsa 8"/>
          <p:cNvSpPr/>
          <p:nvPr/>
        </p:nvSpPr>
        <p:spPr>
          <a:xfrm>
            <a:off x="395536" y="2420888"/>
            <a:ext cx="50405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10" name="Elipsa 9"/>
          <p:cNvSpPr/>
          <p:nvPr/>
        </p:nvSpPr>
        <p:spPr>
          <a:xfrm>
            <a:off x="395536" y="3212976"/>
            <a:ext cx="50405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</a:t>
            </a:r>
            <a:endParaRPr lang="cs-CZ" sz="2400" dirty="0"/>
          </a:p>
        </p:txBody>
      </p:sp>
      <p:sp>
        <p:nvSpPr>
          <p:cNvPr id="11" name="Elipsa 10"/>
          <p:cNvSpPr/>
          <p:nvPr/>
        </p:nvSpPr>
        <p:spPr>
          <a:xfrm>
            <a:off x="395536" y="4077072"/>
            <a:ext cx="50405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7" grpId="0"/>
      <p:bldP spid="8" grpId="0" animBg="1"/>
      <p:bldP spid="9" grpId="0" animBg="1"/>
      <p:bldP spid="10" grpId="0" animBg="1"/>
      <p:bldP spid="1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568952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3038" indent="-173038"/>
            <a:r>
              <a:rPr lang="cs-CZ" sz="1200" b="1" dirty="0" smtClean="0"/>
              <a:t>Metodika materiálu</a:t>
            </a:r>
            <a:r>
              <a:rPr lang="cs-CZ" sz="1200" b="1" dirty="0" smtClean="0"/>
              <a:t>:</a:t>
            </a:r>
          </a:p>
          <a:p>
            <a:pPr marL="173038" indent="-173038"/>
            <a:r>
              <a:rPr lang="cs-CZ" sz="1200" dirty="0" smtClean="0"/>
              <a:t>- výkladová prezentace s doplňujícími informacemi</a:t>
            </a:r>
          </a:p>
          <a:p>
            <a:pPr marL="173038" indent="-173038"/>
            <a:r>
              <a:rPr lang="cs-CZ" sz="1200" dirty="0" smtClean="0"/>
              <a:t>- je vhodné prezentaci doplnit dalšími informacemi a podrobnostmi </a:t>
            </a:r>
            <a:endParaRPr lang="cs-CZ" sz="1200" dirty="0" smtClean="0"/>
          </a:p>
          <a:p>
            <a:pPr marL="173038" indent="-173038"/>
            <a:endParaRPr lang="cs-CZ" sz="1200" dirty="0" smtClean="0"/>
          </a:p>
          <a:p>
            <a:pPr marL="173038" indent="-173038"/>
            <a:endParaRPr lang="cs-CZ" sz="1200" dirty="0"/>
          </a:p>
          <a:p>
            <a:pPr marL="173038" indent="-173038"/>
            <a:r>
              <a:rPr lang="cs-CZ" sz="1200" b="1" dirty="0" smtClean="0"/>
              <a:t>Použitý obrazový materiál</a:t>
            </a:r>
            <a:r>
              <a:rPr lang="cs-CZ" sz="1200" b="1" dirty="0" smtClean="0"/>
              <a:t>:</a:t>
            </a:r>
          </a:p>
          <a:p>
            <a:pPr marL="173038" indent="-173038"/>
            <a:r>
              <a:rPr lang="cs-CZ" sz="1200" dirty="0" smtClean="0"/>
              <a:t>NEZNÁMÝ</a:t>
            </a:r>
            <a:r>
              <a:rPr lang="cs-CZ" sz="1200" dirty="0" smtClean="0"/>
              <a:t>. </a:t>
            </a:r>
            <a:r>
              <a:rPr lang="cs-CZ" sz="1200" i="1" dirty="0" smtClean="0"/>
              <a:t>Tomáš </a:t>
            </a:r>
            <a:r>
              <a:rPr lang="cs-CZ" sz="1200" i="1" dirty="0" err="1" smtClean="0"/>
              <a:t>Garrigue</a:t>
            </a:r>
            <a:r>
              <a:rPr lang="cs-CZ" sz="1200" i="1" dirty="0" smtClean="0"/>
              <a:t> Masaryk 1925.PNG</a:t>
            </a:r>
            <a:r>
              <a:rPr lang="cs-CZ" sz="1200" dirty="0" smtClean="0"/>
              <a:t> [online]. [cit. </a:t>
            </a:r>
            <a:r>
              <a:rPr lang="cs-CZ" sz="1200" dirty="0" smtClean="0"/>
              <a:t>29</a:t>
            </a:r>
            <a:r>
              <a:rPr lang="cs-CZ" sz="1200" dirty="0" smtClean="0"/>
              <a:t>.10.2011]. </a:t>
            </a:r>
            <a:r>
              <a:rPr lang="cs-CZ" sz="1200" dirty="0" smtClean="0"/>
              <a:t>Dostupný na WWW: &lt;http://upload.wikimedia.org/wikipedia/commons/6/6c/Tom%C3%A1%C5%A1_Garrigue_Masaryk_1925.PNG&gt;. </a:t>
            </a:r>
          </a:p>
          <a:p>
            <a:pPr marL="173038" indent="-173038"/>
            <a:r>
              <a:rPr lang="cs-CZ" sz="1200" dirty="0" smtClean="0"/>
              <a:t>MASARYK, Tomáš </a:t>
            </a:r>
            <a:r>
              <a:rPr lang="cs-CZ" sz="1200" dirty="0" err="1" smtClean="0"/>
              <a:t>Garrigue</a:t>
            </a:r>
            <a:r>
              <a:rPr lang="cs-CZ" sz="1200" dirty="0" smtClean="0"/>
              <a:t>. </a:t>
            </a:r>
            <a:r>
              <a:rPr lang="cs-CZ" sz="1200" i="1" dirty="0" smtClean="0"/>
              <a:t>T. G. Masaryk </a:t>
            </a:r>
            <a:r>
              <a:rPr lang="cs-CZ" sz="1200" i="1" dirty="0" err="1" smtClean="0"/>
              <a:t>Signature.svg</a:t>
            </a:r>
            <a:r>
              <a:rPr lang="cs-CZ" sz="1200" dirty="0" smtClean="0"/>
              <a:t> [online]. [cit. 29.10.2011</a:t>
            </a:r>
            <a:r>
              <a:rPr lang="cs-CZ" sz="1200" dirty="0" smtClean="0"/>
              <a:t>]. </a:t>
            </a:r>
            <a:r>
              <a:rPr lang="cs-CZ" sz="1200" dirty="0" smtClean="0"/>
              <a:t>Dostupný na WWW: &lt;http://upload.wikimedia.org/wikipedia/commons/0/00/T._G._Masaryk_Signature.svg&gt;. </a:t>
            </a:r>
            <a:endParaRPr lang="cs-CZ" sz="1200" dirty="0" smtClean="0"/>
          </a:p>
          <a:p>
            <a:pPr marL="173038" indent="-173038"/>
            <a:r>
              <a:rPr lang="az-Cyrl-AZ" sz="1200" dirty="0" smtClean="0"/>
              <a:t>ВИКТОР_В</a:t>
            </a:r>
            <a:r>
              <a:rPr lang="az-Cyrl-AZ" sz="1200" dirty="0" smtClean="0"/>
              <a:t>. </a:t>
            </a:r>
            <a:r>
              <a:rPr lang="cs-CZ" sz="1200" i="1" dirty="0" err="1" smtClean="0"/>
              <a:t>Relief</a:t>
            </a:r>
            <a:r>
              <a:rPr lang="cs-CZ" sz="1200" i="1" dirty="0" smtClean="0"/>
              <a:t> Map </a:t>
            </a:r>
            <a:r>
              <a:rPr lang="cs-CZ" sz="1200" i="1" dirty="0" err="1" smtClean="0"/>
              <a:t>of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Czech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Republic.png</a:t>
            </a:r>
            <a:r>
              <a:rPr lang="cs-CZ" sz="1200" dirty="0" smtClean="0"/>
              <a:t> [online]. [cit. 29.10.2011</a:t>
            </a:r>
            <a:r>
              <a:rPr lang="cs-CZ" sz="1200" dirty="0" smtClean="0"/>
              <a:t>]. </a:t>
            </a:r>
            <a:r>
              <a:rPr lang="cs-CZ" sz="1200" dirty="0" smtClean="0"/>
              <a:t>Dostupný na WWW: &lt;http://upload.wikimedia.org/wikipedia/commons/b/be/Relief_Map_of_Czech_Republic.png&gt;. </a:t>
            </a:r>
            <a:endParaRPr lang="cs-CZ" sz="1200" dirty="0" smtClean="0"/>
          </a:p>
          <a:p>
            <a:pPr marL="173038" indent="-173038"/>
            <a:r>
              <a:rPr lang="cs-CZ" sz="1200" dirty="0" smtClean="0"/>
              <a:t>NEZNÁMÝ. </a:t>
            </a:r>
            <a:r>
              <a:rPr lang="cs-CZ" sz="1200" i="1" dirty="0" smtClean="0"/>
              <a:t>Charlotta </a:t>
            </a:r>
            <a:r>
              <a:rPr lang="cs-CZ" sz="1200" i="1" dirty="0" err="1" smtClean="0"/>
              <a:t>Garrigue.jpg</a:t>
            </a:r>
            <a:r>
              <a:rPr lang="cs-CZ" sz="1200" dirty="0" smtClean="0"/>
              <a:t> [online]. [cit. 29.10.2011</a:t>
            </a:r>
            <a:r>
              <a:rPr lang="cs-CZ" sz="1200" dirty="0" smtClean="0"/>
              <a:t>]. </a:t>
            </a:r>
            <a:r>
              <a:rPr lang="cs-CZ" sz="1200" dirty="0" smtClean="0"/>
              <a:t>Dostupný na WWW: &lt;http://upload.wikimedia.org/wikipedia/commons/d/d0/Charlotta_Garrigue.jpg&gt;. </a:t>
            </a:r>
            <a:endParaRPr lang="cs-CZ" sz="1200" dirty="0" smtClean="0"/>
          </a:p>
          <a:p>
            <a:pPr marL="173038" indent="-173038"/>
            <a:r>
              <a:rPr lang="cs-CZ" sz="1200" dirty="0" smtClean="0"/>
              <a:t>EGG</a:t>
            </a:r>
            <a:r>
              <a:rPr lang="cs-CZ" sz="1200" dirty="0" smtClean="0"/>
              <a:t>. </a:t>
            </a:r>
            <a:r>
              <a:rPr lang="cs-CZ" sz="1200" i="1" dirty="0" smtClean="0"/>
              <a:t>Rukopis Zelenohorský.</a:t>
            </a:r>
            <a:r>
              <a:rPr lang="cs-CZ" sz="1200" i="1" dirty="0" err="1" smtClean="0"/>
              <a:t>jpg</a:t>
            </a:r>
            <a:r>
              <a:rPr lang="cs-CZ" sz="1200" dirty="0" smtClean="0"/>
              <a:t> [online]. [cit. 29.10.2011</a:t>
            </a:r>
            <a:r>
              <a:rPr lang="cs-CZ" sz="1200" dirty="0" smtClean="0"/>
              <a:t>]. </a:t>
            </a:r>
            <a:r>
              <a:rPr lang="cs-CZ" sz="1200" dirty="0" smtClean="0"/>
              <a:t>Dostupný na WWW: &lt;http://upload.wikimedia.org/wikipedia/commons/e/e8/Rukopis_Zelenohorsk%C3%BD.jpg&gt;. </a:t>
            </a:r>
            <a:endParaRPr lang="cs-CZ" sz="1200" dirty="0" smtClean="0"/>
          </a:p>
          <a:p>
            <a:pPr marL="173038" indent="-173038"/>
            <a:r>
              <a:rPr lang="cs-CZ" sz="1200" dirty="0" smtClean="0"/>
              <a:t>HARRIS &amp; EWING. </a:t>
            </a:r>
            <a:r>
              <a:rPr lang="cs-CZ" sz="1200" i="1" dirty="0" smtClean="0"/>
              <a:t>Edvard Beneš 1919.jpg</a:t>
            </a:r>
            <a:r>
              <a:rPr lang="cs-CZ" sz="1200" dirty="0" smtClean="0"/>
              <a:t> [online]. [cit. 29.10.2011</a:t>
            </a:r>
            <a:r>
              <a:rPr lang="cs-CZ" sz="1200" dirty="0" smtClean="0"/>
              <a:t>]. </a:t>
            </a:r>
            <a:r>
              <a:rPr lang="cs-CZ" sz="1200" dirty="0" smtClean="0"/>
              <a:t>Dostupný na WWW: &lt;http://upload.wikimedia.org/wikipedia/commons/a/a4/Edvard_Bene%C5%A1_1919.jpg&gt;. </a:t>
            </a:r>
            <a:endParaRPr lang="cs-CZ" sz="1200" dirty="0" smtClean="0"/>
          </a:p>
          <a:p>
            <a:pPr marL="173038" indent="-173038"/>
            <a:r>
              <a:rPr lang="cs-CZ" sz="1200" dirty="0" smtClean="0"/>
              <a:t>NEZNÁMÝ. </a:t>
            </a:r>
            <a:r>
              <a:rPr lang="cs-CZ" sz="1200" i="1" dirty="0" err="1" smtClean="0"/>
              <a:t>Legioninforest.jpg</a:t>
            </a:r>
            <a:r>
              <a:rPr lang="cs-CZ" sz="1200" dirty="0" smtClean="0"/>
              <a:t> [online]. [cit. 29.10.2011</a:t>
            </a:r>
            <a:r>
              <a:rPr lang="cs-CZ" sz="1200" dirty="0" smtClean="0"/>
              <a:t>]. </a:t>
            </a:r>
            <a:r>
              <a:rPr lang="cs-CZ" sz="1200" dirty="0" smtClean="0"/>
              <a:t>Dostupný na WWW: &lt;http://upload.wikimedia.org/wikipedia/commons/d/d7/Legioninforest.jpg&gt;. </a:t>
            </a:r>
            <a:endParaRPr lang="cs-CZ" sz="1200" dirty="0" smtClean="0"/>
          </a:p>
          <a:p>
            <a:pPr marL="173038" indent="-173038"/>
            <a:r>
              <a:rPr lang="cs-CZ" sz="1200" dirty="0" smtClean="0"/>
              <a:t>NEZNÁMÝ. </a:t>
            </a:r>
            <a:r>
              <a:rPr lang="cs-CZ" sz="1200" i="1" dirty="0" err="1" smtClean="0"/>
              <a:t>Legionarsky</a:t>
            </a:r>
            <a:r>
              <a:rPr lang="cs-CZ" sz="1200" i="1" dirty="0" smtClean="0"/>
              <a:t> odznak </a:t>
            </a:r>
            <a:r>
              <a:rPr lang="cs-CZ" sz="1200" i="1" dirty="0" err="1" smtClean="0"/>
              <a:t>cepice.gif</a:t>
            </a:r>
            <a:r>
              <a:rPr lang="cs-CZ" sz="1200" dirty="0" smtClean="0"/>
              <a:t> [online]. [cit. 29.10.2011</a:t>
            </a:r>
            <a:r>
              <a:rPr lang="cs-CZ" sz="1200" dirty="0" smtClean="0"/>
              <a:t>]. </a:t>
            </a:r>
            <a:r>
              <a:rPr lang="cs-CZ" sz="1200" dirty="0" smtClean="0"/>
              <a:t>Dostupný na WWW: &lt;http://upload.wikimedia.org/wikipedia/commons/a/ac/Legionarsky_odznak_cepice.gif&gt;. </a:t>
            </a:r>
            <a:endParaRPr lang="cs-CZ" sz="1200" dirty="0" smtClean="0"/>
          </a:p>
          <a:p>
            <a:pPr marL="173038" indent="-173038"/>
            <a:r>
              <a:rPr lang="cs-CZ" sz="1200" dirty="0" smtClean="0"/>
              <a:t>VOPICKA, Charles J.. </a:t>
            </a:r>
            <a:r>
              <a:rPr lang="cs-CZ" sz="1200" i="1" dirty="0" err="1" smtClean="0"/>
              <a:t>Woodrow</a:t>
            </a:r>
            <a:r>
              <a:rPr lang="cs-CZ" sz="1200" i="1" dirty="0" smtClean="0"/>
              <a:t>-</a:t>
            </a:r>
            <a:r>
              <a:rPr lang="cs-CZ" sz="1200" i="1" dirty="0" err="1" smtClean="0"/>
              <a:t>wilson</a:t>
            </a:r>
            <a:r>
              <a:rPr lang="cs-CZ" sz="1200" i="1" dirty="0" smtClean="0"/>
              <a:t>--secretsofbalkans00vopiuoft.png</a:t>
            </a:r>
            <a:r>
              <a:rPr lang="cs-CZ" sz="1200" dirty="0" smtClean="0"/>
              <a:t> [online]. [cit. 29.10.2011</a:t>
            </a:r>
            <a:r>
              <a:rPr lang="cs-CZ" sz="1200" dirty="0" smtClean="0"/>
              <a:t>]. </a:t>
            </a:r>
            <a:r>
              <a:rPr lang="cs-CZ" sz="1200" dirty="0" smtClean="0"/>
              <a:t>Dostupný na WWW: &lt;http://upload.wikimedia.org/wikipedia/commons/f/fa/Woodrow-wilson--secretsofbalkans00vopiuoft.png</a:t>
            </a:r>
            <a:r>
              <a:rPr lang="cs-CZ" sz="1200" dirty="0" smtClean="0"/>
              <a:t>&gt;.</a:t>
            </a:r>
          </a:p>
          <a:p>
            <a:pPr marL="173038" indent="-173038"/>
            <a:r>
              <a:rPr lang="cs-CZ" sz="1200" dirty="0" smtClean="0"/>
              <a:t> ŠECHTL, Josef Jindřich. </a:t>
            </a:r>
            <a:r>
              <a:rPr lang="cs-CZ" sz="1200" i="1" dirty="0" smtClean="0"/>
              <a:t>TGM </a:t>
            </a:r>
            <a:r>
              <a:rPr lang="cs-CZ" sz="1200" i="1" dirty="0" err="1" smtClean="0"/>
              <a:t>Tabor</a:t>
            </a:r>
            <a:r>
              <a:rPr lang="cs-CZ" sz="1200" i="1" dirty="0" smtClean="0"/>
              <a:t> 21.12.1918 3462a.jpg</a:t>
            </a:r>
            <a:r>
              <a:rPr lang="cs-CZ" sz="1200" dirty="0" smtClean="0"/>
              <a:t> [online]. [cit. 29.10.2011</a:t>
            </a:r>
            <a:r>
              <a:rPr lang="cs-CZ" sz="1200" dirty="0" smtClean="0"/>
              <a:t>]. </a:t>
            </a:r>
            <a:r>
              <a:rPr lang="cs-CZ" sz="1200" dirty="0" smtClean="0"/>
              <a:t>Dostupný na WWW: &lt;http://upload.wikimedia.org/wikipedia/commons/3/3a/TGM_Tabor_21.12.1918_3462a.jpg&gt;.</a:t>
            </a:r>
            <a:endParaRPr lang="cs-CZ" sz="1200" dirty="0" smtClean="0"/>
          </a:p>
          <a:p>
            <a:pPr marL="173038" indent="-173038"/>
            <a:r>
              <a:rPr lang="cs-CZ" sz="1200" dirty="0" smtClean="0"/>
              <a:t>SVOBODAT. </a:t>
            </a:r>
            <a:r>
              <a:rPr lang="cs-CZ" sz="1200" i="1" dirty="0" err="1" smtClean="0"/>
              <a:t>Castle</a:t>
            </a:r>
            <a:r>
              <a:rPr lang="cs-CZ" sz="1200" i="1" dirty="0" smtClean="0"/>
              <a:t> Lany CZ 197x.jpg</a:t>
            </a:r>
            <a:r>
              <a:rPr lang="cs-CZ" sz="1200" dirty="0" smtClean="0"/>
              <a:t> [online]. [cit. 29.10.2011</a:t>
            </a:r>
            <a:r>
              <a:rPr lang="cs-CZ" sz="1200" dirty="0" smtClean="0"/>
              <a:t>]. </a:t>
            </a:r>
            <a:r>
              <a:rPr lang="cs-CZ" sz="1200" dirty="0" smtClean="0"/>
              <a:t>Dostupný na WWW: &lt;http://upload.wikimedia.org/wikipedia/commons/1/17/Castle_Lany_CZ_197x.jpg&gt;. </a:t>
            </a:r>
            <a:endParaRPr lang="cs-CZ" sz="1200" dirty="0" smtClean="0"/>
          </a:p>
          <a:p>
            <a:pPr marL="173038" indent="-173038"/>
            <a:r>
              <a:rPr lang="cs-CZ" sz="1200" dirty="0" smtClean="0"/>
              <a:t>NEZNÁMÝ. </a:t>
            </a:r>
            <a:r>
              <a:rPr lang="cs-CZ" sz="1200" i="1" dirty="0" smtClean="0"/>
              <a:t>T. G. Masaryk a K. Čapek.</a:t>
            </a:r>
            <a:r>
              <a:rPr lang="cs-CZ" sz="1200" i="1" dirty="0" err="1" smtClean="0"/>
              <a:t>gif</a:t>
            </a:r>
            <a:r>
              <a:rPr lang="cs-CZ" sz="1200" dirty="0" smtClean="0"/>
              <a:t> [online]. [cit. 29.10.2011</a:t>
            </a:r>
            <a:r>
              <a:rPr lang="cs-CZ" sz="1200" dirty="0" smtClean="0"/>
              <a:t>]. </a:t>
            </a:r>
            <a:r>
              <a:rPr lang="cs-CZ" sz="1200" dirty="0" smtClean="0"/>
              <a:t>Dostupný na WWW: &lt;http://upload.wikimedia.org/wikipedia/commons/b/be/T._G._Masaryk_a_K._%C4%8Capek.gif&gt;. </a:t>
            </a:r>
            <a:endParaRPr lang="cs-CZ" sz="1200" dirty="0" smtClean="0"/>
          </a:p>
          <a:p>
            <a:pPr marL="173038" indent="-173038"/>
            <a:r>
              <a:rPr lang="cs-CZ" sz="1200" dirty="0" smtClean="0"/>
              <a:t>BUNDESARCHIV</a:t>
            </a:r>
            <a:r>
              <a:rPr lang="cs-CZ" sz="1200" dirty="0" smtClean="0"/>
              <a:t>, BILD 102-11965 / CC-BY-SA. </a:t>
            </a:r>
            <a:r>
              <a:rPr lang="cs-CZ" sz="1200" i="1" dirty="0" err="1" smtClean="0"/>
              <a:t>Bundesarchiv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Bild</a:t>
            </a:r>
            <a:r>
              <a:rPr lang="cs-CZ" sz="1200" i="1" dirty="0" smtClean="0"/>
              <a:t> 102-11965, </a:t>
            </a:r>
            <a:r>
              <a:rPr lang="cs-CZ" sz="1200" i="1" dirty="0" err="1" smtClean="0"/>
              <a:t>Karlsbad</a:t>
            </a:r>
            <a:r>
              <a:rPr lang="cs-CZ" sz="1200" i="1" dirty="0" smtClean="0"/>
              <a:t>, </a:t>
            </a:r>
            <a:r>
              <a:rPr lang="cs-CZ" sz="1200" i="1" dirty="0" err="1" smtClean="0"/>
              <a:t>Präsident</a:t>
            </a:r>
            <a:r>
              <a:rPr lang="cs-CZ" sz="1200" i="1" dirty="0" smtClean="0"/>
              <a:t> Thomas G. Masaryk.</a:t>
            </a:r>
            <a:r>
              <a:rPr lang="cs-CZ" sz="1200" i="1" dirty="0" err="1" smtClean="0"/>
              <a:t>jpg</a:t>
            </a:r>
            <a:r>
              <a:rPr lang="cs-CZ" sz="1200" dirty="0" smtClean="0"/>
              <a:t> [online]. [cit. 29.10.2011</a:t>
            </a:r>
            <a:r>
              <a:rPr lang="cs-CZ" sz="1200" dirty="0" smtClean="0"/>
              <a:t>]. </a:t>
            </a:r>
            <a:r>
              <a:rPr lang="cs-CZ" sz="1200" dirty="0" smtClean="0"/>
              <a:t>Dostupný na WWW: &lt;http://upload.wikimedia.org/wikipedia/commons/2/2f/Bundesarchiv_Bild_102-11965%2C_Karlsbad%2C_Pr%C3%A4sident_Thomas_G._Masaryk.jpg&gt;. 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862</Words>
  <Application>Microsoft Office PowerPoint</Application>
  <PresentationFormat>Předvádění na obrazovce (4:3)</PresentationFormat>
  <Paragraphs>83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Zdenek</dc:creator>
  <cp:lastModifiedBy>Zdenek</cp:lastModifiedBy>
  <cp:revision>16</cp:revision>
  <dcterms:created xsi:type="dcterms:W3CDTF">2012-05-30T12:37:56Z</dcterms:created>
  <dcterms:modified xsi:type="dcterms:W3CDTF">2012-05-30T17:23:09Z</dcterms:modified>
</cp:coreProperties>
</file>