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794500" cy="99187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FA6F206-CEEF-4AC5-BDD2-CFCD9BEE5160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924D79F-C79E-49F6-8B66-BA9E4D64D7E0}" type="presOf" srcId="{D1D4F407-5343-4D3F-B5B9-D407B03CAEB4}" destId="{AED2198E-93D5-4001-81B4-73124B309672}" srcOrd="1" destOrd="0" presId="urn:microsoft.com/office/officeart/2005/8/layout/target3"/>
    <dgm:cxn modelId="{15E1BBC4-7716-4A3D-8A05-EC25E32248CC}" type="presOf" srcId="{4C35D32F-0EAB-4CD7-82EE-45574DC2A586}" destId="{890E4F0B-2866-4A3F-A3C7-2A14B1797930}" srcOrd="1" destOrd="0" presId="urn:microsoft.com/office/officeart/2005/8/layout/target3"/>
    <dgm:cxn modelId="{E1A34B1E-BA6D-406B-B11E-E2648975AB0B}" type="presOf" srcId="{757F3AB3-0718-4624-B441-E567A8F0AB56}" destId="{333A1088-737F-45CB-B68E-254E46348037}" srcOrd="0" destOrd="0" presId="urn:microsoft.com/office/officeart/2005/8/layout/target3"/>
    <dgm:cxn modelId="{9CA1DDCA-DCEE-42C4-AD59-8486DED39619}" type="presOf" srcId="{4C35D32F-0EAB-4CD7-82EE-45574DC2A586}" destId="{8BEBB6EC-1DAA-4CAC-8A25-BC0FCBD5DBD5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7E03787-6A4E-494F-9894-7E055333E9E7}" type="presOf" srcId="{D1B46980-6531-4606-95E6-44980827E919}" destId="{2BE915AB-18AA-4053-B92C-3BFC9ED204BB}" srcOrd="1" destOrd="0" presId="urn:microsoft.com/office/officeart/2005/8/layout/target3"/>
    <dgm:cxn modelId="{A2CBB0AE-E78D-456C-B138-410B292613C6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3198CA-9667-4FDA-8C87-8BFA997B39C4}" type="presOf" srcId="{D1B46980-6531-4606-95E6-44980827E919}" destId="{6140AFEC-043D-4C43-A2F9-D0F5331DF3A3}" srcOrd="0" destOrd="0" presId="urn:microsoft.com/office/officeart/2005/8/layout/target3"/>
    <dgm:cxn modelId="{2EDC1DAF-FC20-47AD-BB38-0B3452EFC915}" type="presOf" srcId="{D1D4F407-5343-4D3F-B5B9-D407B03CAEB4}" destId="{D005CE8C-CC26-4C3E-AC11-E15060ECD759}" srcOrd="0" destOrd="0" presId="urn:microsoft.com/office/officeart/2005/8/layout/target3"/>
    <dgm:cxn modelId="{FFE89A7D-2EBC-42FD-9528-B53E1E54581B}" type="presOf" srcId="{B651F6E3-6281-48DB-9319-2AEAFDAE7572}" destId="{6BB5E863-4638-4E1D-BFDE-399D028AC4ED}" srcOrd="1" destOrd="0" presId="urn:microsoft.com/office/officeart/2005/8/layout/target3"/>
    <dgm:cxn modelId="{B54E8E8E-73A1-4957-9D5D-D11C4ED81A20}" type="presOf" srcId="{B651F6E3-6281-48DB-9319-2AEAFDAE7572}" destId="{619D679B-A015-4ECF-8348-D1034C574F40}" srcOrd="0" destOrd="0" presId="urn:microsoft.com/office/officeart/2005/8/layout/target3"/>
    <dgm:cxn modelId="{093D093C-FA38-41AD-9C96-8583CB8AF385}" type="presParOf" srcId="{333A1088-737F-45CB-B68E-254E46348037}" destId="{F5ABB229-8D3B-4694-996A-96F23CF14429}" srcOrd="0" destOrd="0" presId="urn:microsoft.com/office/officeart/2005/8/layout/target3"/>
    <dgm:cxn modelId="{BF909BD4-B3D0-4F17-9450-059B87C2CC83}" type="presParOf" srcId="{333A1088-737F-45CB-B68E-254E46348037}" destId="{F41139FD-01EE-4571-8B17-4FB00FC51163}" srcOrd="1" destOrd="0" presId="urn:microsoft.com/office/officeart/2005/8/layout/target3"/>
    <dgm:cxn modelId="{98A07F08-A7E2-43CC-BA16-7203F25CB6AA}" type="presParOf" srcId="{333A1088-737F-45CB-B68E-254E46348037}" destId="{D005CE8C-CC26-4C3E-AC11-E15060ECD759}" srcOrd="2" destOrd="0" presId="urn:microsoft.com/office/officeart/2005/8/layout/target3"/>
    <dgm:cxn modelId="{FE1881F2-AD00-42E7-8BBD-4C3B75C280FD}" type="presParOf" srcId="{333A1088-737F-45CB-B68E-254E46348037}" destId="{2C702D82-9B77-49B7-9568-BB8EB47C3372}" srcOrd="3" destOrd="0" presId="urn:microsoft.com/office/officeart/2005/8/layout/target3"/>
    <dgm:cxn modelId="{66500720-F297-4855-AA9E-A2D203150F23}" type="presParOf" srcId="{333A1088-737F-45CB-B68E-254E46348037}" destId="{A52A0455-90FF-4808-ABD0-F02540D31D5A}" srcOrd="4" destOrd="0" presId="urn:microsoft.com/office/officeart/2005/8/layout/target3"/>
    <dgm:cxn modelId="{02BFEC91-7EDB-4028-AB41-EC8580E1D5E4}" type="presParOf" srcId="{333A1088-737F-45CB-B68E-254E46348037}" destId="{6140AFEC-043D-4C43-A2F9-D0F5331DF3A3}" srcOrd="5" destOrd="0" presId="urn:microsoft.com/office/officeart/2005/8/layout/target3"/>
    <dgm:cxn modelId="{392FE9E4-4D00-4095-BDF4-C50A26749BA5}" type="presParOf" srcId="{333A1088-737F-45CB-B68E-254E46348037}" destId="{9358AC05-5D7D-4327-9F80-1AD486AEA664}" srcOrd="6" destOrd="0" presId="urn:microsoft.com/office/officeart/2005/8/layout/target3"/>
    <dgm:cxn modelId="{9D0CD6F3-B743-4501-AFCA-9B985A40E382}" type="presParOf" srcId="{333A1088-737F-45CB-B68E-254E46348037}" destId="{313FC574-E1CD-4FB4-B054-0B805CE0447D}" srcOrd="7" destOrd="0" presId="urn:microsoft.com/office/officeart/2005/8/layout/target3"/>
    <dgm:cxn modelId="{06D86AA7-7CF2-45A2-8F25-AEBC021B52AB}" type="presParOf" srcId="{333A1088-737F-45CB-B68E-254E46348037}" destId="{619D679B-A015-4ECF-8348-D1034C574F40}" srcOrd="8" destOrd="0" presId="urn:microsoft.com/office/officeart/2005/8/layout/target3"/>
    <dgm:cxn modelId="{19BC77DB-0520-4AF0-9E66-490F9956D470}" type="presParOf" srcId="{333A1088-737F-45CB-B68E-254E46348037}" destId="{322283A8-4A27-4CDA-BAE3-F381106A9174}" srcOrd="9" destOrd="0" presId="urn:microsoft.com/office/officeart/2005/8/layout/target3"/>
    <dgm:cxn modelId="{37D8F026-BE8F-4ADD-A80E-E3C8549E530F}" type="presParOf" srcId="{333A1088-737F-45CB-B68E-254E46348037}" destId="{FFC9F71D-1B4F-4AD9-A4A6-86ADEFC8AF5C}" srcOrd="10" destOrd="0" presId="urn:microsoft.com/office/officeart/2005/8/layout/target3"/>
    <dgm:cxn modelId="{736BD13C-574B-4195-80DC-BCC42667E633}" type="presParOf" srcId="{333A1088-737F-45CB-B68E-254E46348037}" destId="{25B08C86-7E15-44DC-BE7F-FFB55DD49D12}" srcOrd="11" destOrd="0" presId="urn:microsoft.com/office/officeart/2005/8/layout/target3"/>
    <dgm:cxn modelId="{EE48F80D-E02F-41FF-B5C0-774C397A0DF4}" type="presParOf" srcId="{333A1088-737F-45CB-B68E-254E46348037}" destId="{76644BE8-9D7C-4C09-B250-3D10AF48CBB7}" srcOrd="12" destOrd="0" presId="urn:microsoft.com/office/officeart/2005/8/layout/target3"/>
    <dgm:cxn modelId="{939F53D6-3130-47F9-A0A6-556251DA6743}" type="presParOf" srcId="{333A1088-737F-45CB-B68E-254E46348037}" destId="{EE85B701-7295-41C0-BA7A-34D3756A2AE6}" srcOrd="13" destOrd="0" presId="urn:microsoft.com/office/officeart/2005/8/layout/target3"/>
    <dgm:cxn modelId="{8D889D5C-9EB8-4745-9782-EFAA6ED705D6}" type="presParOf" srcId="{333A1088-737F-45CB-B68E-254E46348037}" destId="{8BEBB6EC-1DAA-4CAC-8A25-BC0FCBD5DBD5}" srcOrd="14" destOrd="0" presId="urn:microsoft.com/office/officeart/2005/8/layout/target3"/>
    <dgm:cxn modelId="{16C0DDE5-9766-4EE1-9D75-A30684C31CED}" type="presParOf" srcId="{333A1088-737F-45CB-B68E-254E46348037}" destId="{AED2198E-93D5-4001-81B4-73124B309672}" srcOrd="15" destOrd="0" presId="urn:microsoft.com/office/officeart/2005/8/layout/target3"/>
    <dgm:cxn modelId="{51CF536D-AB91-44F6-947E-8C474C54381D}" type="presParOf" srcId="{333A1088-737F-45CB-B68E-254E46348037}" destId="{2BE915AB-18AA-4053-B92C-3BFC9ED204BB}" srcOrd="16" destOrd="0" presId="urn:microsoft.com/office/officeart/2005/8/layout/target3"/>
    <dgm:cxn modelId="{904D87A2-2AF9-40A0-A697-B80ADD0B6BEF}" type="presParOf" srcId="{333A1088-737F-45CB-B68E-254E46348037}" destId="{6BB5E863-4638-4E1D-BFDE-399D028AC4ED}" srcOrd="17" destOrd="0" presId="urn:microsoft.com/office/officeart/2005/8/layout/target3"/>
    <dgm:cxn modelId="{20B471C1-E798-4CA7-9CE3-B82DAFBA90AB}" type="presParOf" srcId="{333A1088-737F-45CB-B68E-254E46348037}" destId="{5A5FFA88-C948-4069-8E93-59FA12366E83}" srcOrd="18" destOrd="0" presId="urn:microsoft.com/office/officeart/2005/8/layout/target3"/>
    <dgm:cxn modelId="{5377FA1E-4547-48F2-968F-7C165B208C8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2" cy="25477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3" cy="201269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6" y="407634"/>
          <a:ext cx="6498543" cy="201269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</a:t>
          </a:r>
          <a:endParaRPr lang="cs-CZ" sz="2000" kern="1200" dirty="0"/>
        </a:p>
      </dsp:txBody>
      <dsp:txXfrm>
        <a:off x="1273856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3" cy="147767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6" y="792083"/>
          <a:ext cx="6498543" cy="147767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</a:t>
          </a:r>
          <a:endParaRPr lang="cs-CZ" sz="2000" kern="1200" dirty="0"/>
        </a:p>
      </dsp:txBody>
      <dsp:txXfrm>
        <a:off x="1273856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3" cy="94265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2" y="1224137"/>
          <a:ext cx="6498543" cy="9426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24142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2" y="1567772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2" y="1567772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4813" cy="4953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48100" y="0"/>
            <a:ext cx="2944813" cy="4953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29CD727F-5241-4A6F-A58A-710C88E9AF30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59350" cy="371951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450" y="4711700"/>
            <a:ext cx="5435600" cy="4462463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1813"/>
            <a:ext cx="2944813" cy="4953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48100" y="9421813"/>
            <a:ext cx="2944813" cy="4953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80EE95AE-9AE1-4F33-8E2F-B31B75B10B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8702DBF-B862-4CF7-BB6C-235FFE20A6D2}" type="slidenum">
              <a:rPr lang="cs-CZ">
                <a:solidFill>
                  <a:srgbClr val="000000"/>
                </a:solidFill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>
              <a:solidFill>
                <a:srgbClr val="000000"/>
              </a:solidFill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F17D73-F474-4F2C-A701-DA9087B29A51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5EBD5E-ACF4-4C47-B19F-5BEF0DE293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7EDA1A-CC39-4C3B-86AF-6117A2E1D9E9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062147-49C0-4A73-96DC-B9B75ECF0F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36BEC2-28CD-4D94-902B-A5E09CECD5B7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5381A4-67E9-4D43-982B-422FC1DCE4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BABD9A-7147-4CFC-AEF0-2D1937E9F6EA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5A0D48-6185-4EE0-944E-C98F608D79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F752E-BFC9-4454-8872-AFD192D7574F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098B8F-8547-47B4-9419-6CE1C6E202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7A74C6-D491-441C-A134-C204EA33731A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EB386F-CD1B-456A-924C-5E76F63143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95B3FE-A73A-4BCF-8ABE-DAE82E71EDF2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E7873A-BB7F-4CB2-AEDD-9A3757B72D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BC6A90-256D-485C-9B4C-412574321F24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1A387A-4691-4E87-A6F8-CA062C05B3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1E1677-A6E0-4F00-8AF8-45E647C00996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16D728-FC6D-4D01-AD75-C0A544FB0D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6A8F04-8350-4C66-96AC-B0327B0FB6F0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35E93A-DA12-4EC2-A61D-E0236F0D5C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FC2192-293F-446E-99A6-42C194E2A83A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381F04-6E68-4EA3-AB2F-9902BD5C87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0D469B2-C3C1-44BF-8870-E5BDADBE8D10}" type="datetimeFigureOut">
              <a:rPr lang="cs-CZ"/>
              <a:pPr>
                <a:defRPr/>
              </a:pPr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22E3156-0416-48B3-BFE5-C30AD9F992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ransition>
    <p:blinds/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26852" y="903958"/>
          <a:ext cx="7772400" cy="25477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338" name="Obrázek 4"/>
          <p:cNvPicPr>
            <a:picLocks noChangeAspect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39" name="TextovéPole 2"/>
          <p:cNvSpPr txBox="1">
            <a:spLocks noChangeArrowheads="1"/>
          </p:cNvSpPr>
          <p:nvPr/>
        </p:nvSpPr>
        <p:spPr bwMode="auto">
          <a:xfrm>
            <a:off x="3738563" y="2565400"/>
            <a:ext cx="24050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rgbClr val="000000"/>
                </a:solidFill>
                <a:latin typeface="Calibri" pitchFamily="34" charset="0"/>
              </a:rPr>
              <a:t>CZ.1.07/1.4.00/21.2976</a:t>
            </a:r>
          </a:p>
        </p:txBody>
      </p:sp>
      <p:sp>
        <p:nvSpPr>
          <p:cNvPr id="14340" name="TextovéPole 1"/>
          <p:cNvSpPr txBox="1">
            <a:spLocks noChangeArrowheads="1"/>
          </p:cNvSpPr>
          <p:nvPr/>
        </p:nvSpPr>
        <p:spPr bwMode="auto">
          <a:xfrm>
            <a:off x="2751138" y="1339850"/>
            <a:ext cx="1857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4341" name="TextovéPole 5"/>
          <p:cNvSpPr txBox="1">
            <a:spLocks noChangeArrowheads="1"/>
          </p:cNvSpPr>
          <p:nvPr/>
        </p:nvSpPr>
        <p:spPr bwMode="auto">
          <a:xfrm>
            <a:off x="2657475" y="2179638"/>
            <a:ext cx="1841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4342" name="Text Box 7"/>
          <p:cNvSpPr txBox="1">
            <a:spLocks noChangeArrowheads="1"/>
          </p:cNvSpPr>
          <p:nvPr/>
        </p:nvSpPr>
        <p:spPr bwMode="auto">
          <a:xfrm>
            <a:off x="2843213" y="1341438"/>
            <a:ext cx="410527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RNDr.Ivana Řehková</a:t>
            </a:r>
          </a:p>
        </p:txBody>
      </p:sp>
      <p:sp>
        <p:nvSpPr>
          <p:cNvPr id="14343" name="Text Box 8"/>
          <p:cNvSpPr txBox="1">
            <a:spLocks noChangeArrowheads="1"/>
          </p:cNvSpPr>
          <p:nvPr/>
        </p:nvSpPr>
        <p:spPr bwMode="auto">
          <a:xfrm>
            <a:off x="4572000" y="1844675"/>
            <a:ext cx="3671888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3.2.1.3.R04_Test slovní úlohy</a:t>
            </a:r>
          </a:p>
        </p:txBody>
      </p:sp>
      <p:sp>
        <p:nvSpPr>
          <p:cNvPr id="14344" name="Text Box 9"/>
          <p:cNvSpPr txBox="1">
            <a:spLocks noChangeArrowheads="1"/>
          </p:cNvSpPr>
          <p:nvPr/>
        </p:nvSpPr>
        <p:spPr bwMode="auto">
          <a:xfrm>
            <a:off x="2771775" y="2133600"/>
            <a:ext cx="388937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Matematika 8. ročník</a:t>
            </a:r>
          </a:p>
        </p:txBody>
      </p:sp>
    </p:spTree>
  </p:cSld>
  <p:clrMapOvr>
    <a:masterClrMapping/>
  </p:clrMapOvr>
  <p:transition>
    <p:blinds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Anotace:</a:t>
            </a:r>
          </a:p>
        </p:txBody>
      </p:sp>
      <p:sp>
        <p:nvSpPr>
          <p:cNvPr id="16386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2800" smtClean="0"/>
              <a:t>Cílem je testování znalostí úloh na užití</a:t>
            </a:r>
            <a:r>
              <a:rPr lang="cs-CZ" sz="2800" smtClean="0">
                <a:latin typeface="Arial" charset="0"/>
              </a:rPr>
              <a:t> </a:t>
            </a:r>
            <a:r>
              <a:rPr lang="cs-CZ" sz="2800" smtClean="0"/>
              <a:t>Pythagorovy věty.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smtClean="0"/>
              <a:t>Žáci dostanou předtištěné úlohy k vypracování. Pracují samostatně ve 2 odděleních (A,B).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smtClean="0"/>
              <a:t>Po ukončení práce si podle této prezentace kontrolují výsledky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smtClean="0"/>
              <a:t>V další hodině již mají žáci před sebou opravené testy a podle prezentace píší opravu těch příkladů, kde udělali chybu.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smtClean="0"/>
              <a:t>Žáci, kteří měli příklad správně, vysvětlují postup.</a:t>
            </a:r>
          </a:p>
          <a:p>
            <a:pPr eaLnBrk="1" hangingPunct="1">
              <a:lnSpc>
                <a:spcPct val="90000"/>
              </a:lnSpc>
            </a:pPr>
            <a:endParaRPr lang="cs-CZ" sz="2800" smtClean="0"/>
          </a:p>
        </p:txBody>
      </p:sp>
    </p:spTree>
  </p:cSld>
  <p:clrMapOvr>
    <a:masterClrMapping/>
  </p:clrMapOvr>
  <p:transition>
    <p:blinds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Zadání úloh:</a:t>
            </a:r>
          </a:p>
        </p:txBody>
      </p:sp>
      <p:sp>
        <p:nvSpPr>
          <p:cNvPr id="17410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sz="2000" b="1" smtClean="0">
                <a:solidFill>
                  <a:schemeClr val="tx2"/>
                </a:solidFill>
              </a:rPr>
              <a:t>A</a:t>
            </a:r>
          </a:p>
          <a:p>
            <a:pPr eaLnBrk="1" hangingPunct="1">
              <a:lnSpc>
                <a:spcPct val="80000"/>
              </a:lnSpc>
            </a:pPr>
            <a:r>
              <a:rPr lang="cs-CZ" sz="2000" smtClean="0"/>
              <a:t>1/ Jakou vzdálenost uletí míč, jestliže ho fotbalista  kopne  z penaltové značky přímo doprostřed břevna? Branka je vysoká 2,2 m  a penaltová značka je vzdálená od středu brány 10m.</a:t>
            </a:r>
          </a:p>
          <a:p>
            <a:pPr eaLnBrk="1" hangingPunct="1">
              <a:lnSpc>
                <a:spcPct val="80000"/>
              </a:lnSpc>
            </a:pPr>
            <a:r>
              <a:rPr lang="cs-CZ" sz="2000" smtClean="0"/>
              <a:t>2/ Vypočti pomocí Pythagorovy věty délku tělesové úhlopříčky krychle o hraně 15 cm.</a:t>
            </a:r>
          </a:p>
          <a:p>
            <a:pPr eaLnBrk="1" hangingPunct="1">
              <a:lnSpc>
                <a:spcPct val="80000"/>
              </a:lnSpc>
            </a:pPr>
            <a:r>
              <a:rPr lang="cs-CZ" sz="2000" smtClean="0"/>
              <a:t>3/ Jak vysoká je dopravní značka tvaru rovnoramenného trojúhelníku se základnou 40 cm a délkou ramen 52 cm?</a:t>
            </a:r>
          </a:p>
          <a:p>
            <a:pPr eaLnBrk="1" hangingPunct="1">
              <a:lnSpc>
                <a:spcPct val="80000"/>
              </a:lnSpc>
            </a:pPr>
            <a:r>
              <a:rPr lang="cs-CZ" sz="2000" b="1" smtClean="0">
                <a:solidFill>
                  <a:schemeClr val="tx2"/>
                </a:solidFill>
              </a:rPr>
              <a:t>B</a:t>
            </a:r>
          </a:p>
          <a:p>
            <a:pPr eaLnBrk="1" hangingPunct="1">
              <a:lnSpc>
                <a:spcPct val="80000"/>
              </a:lnSpc>
            </a:pPr>
            <a:r>
              <a:rPr lang="cs-CZ" sz="2000" smtClean="0"/>
              <a:t>1/ Letadlo vzlétlo z Prahy a stoupalo pravidelně až nad Kladno, kde mělo výšku 5 km.Jakou dráhu vzduchem uletělo, jestliže vzdálenost obou měst je 25 km?</a:t>
            </a:r>
          </a:p>
          <a:p>
            <a:pPr eaLnBrk="1" hangingPunct="1">
              <a:lnSpc>
                <a:spcPct val="80000"/>
              </a:lnSpc>
            </a:pPr>
            <a:r>
              <a:rPr lang="cs-CZ" sz="2000" smtClean="0"/>
              <a:t> 2/ Vypočti pomocí Pythagorovy věty délku tělesové úhlopříčky krychle o hraně 12 cm.</a:t>
            </a:r>
          </a:p>
          <a:p>
            <a:pPr eaLnBrk="1" hangingPunct="1">
              <a:lnSpc>
                <a:spcPct val="80000"/>
              </a:lnSpc>
            </a:pPr>
            <a:r>
              <a:rPr lang="cs-CZ" sz="2000" smtClean="0"/>
              <a:t>3/ Průřez železničním náspem tvoří rovnoramenný lichoběžník s podstavou 10 m a ostatními hranami 5 m . Vypočti výšku náspu.</a:t>
            </a:r>
          </a:p>
        </p:txBody>
      </p:sp>
    </p:spTree>
  </p:cSld>
  <p:clrMapOvr>
    <a:masterClrMapping/>
  </p:clrMapOvr>
  <p:transition>
    <p:blinds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Arial" charset="0"/>
              </a:rPr>
              <a:t>1.úloha</a:t>
            </a:r>
          </a:p>
        </p:txBody>
      </p:sp>
      <p:sp>
        <p:nvSpPr>
          <p:cNvPr id="18434" name="Rectangle 5"/>
          <p:cNvSpPr>
            <a:spLocks noGrp="1"/>
          </p:cNvSpPr>
          <p:nvPr>
            <p:ph sz="half" idx="1"/>
          </p:nvPr>
        </p:nvSpPr>
        <p:spPr>
          <a:xfrm>
            <a:off x="468313" y="1628775"/>
            <a:ext cx="4038600" cy="4525963"/>
          </a:xfrm>
        </p:spPr>
        <p:txBody>
          <a:bodyPr/>
          <a:lstStyle/>
          <a:p>
            <a:r>
              <a:rPr lang="cs-CZ" b="1" smtClean="0">
                <a:solidFill>
                  <a:schemeClr val="tx2"/>
                </a:solidFill>
              </a:rPr>
              <a:t>1A</a:t>
            </a:r>
            <a:r>
              <a:rPr lang="cs-CZ" smtClean="0"/>
              <a:t>/ Jakou vzdálenost uletí míč, jestliže ho fotbalista  kopne  z penaltové značky přímo doprostřed břevna? Branka je vysoká 2,2 m  a penaltová značka je vzdálená od středu brány 10m.</a:t>
            </a:r>
          </a:p>
        </p:txBody>
      </p:sp>
      <p:pic>
        <p:nvPicPr>
          <p:cNvPr id="18435" name="Picture 7" descr="geogebra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211638" y="1341438"/>
            <a:ext cx="5580062" cy="3787775"/>
          </a:xfrm>
        </p:spPr>
      </p:pic>
      <p:sp>
        <p:nvSpPr>
          <p:cNvPr id="18436" name="Text Box 8"/>
          <p:cNvSpPr txBox="1">
            <a:spLocks noChangeArrowheads="1"/>
          </p:cNvSpPr>
          <p:nvPr/>
        </p:nvSpPr>
        <p:spPr bwMode="auto">
          <a:xfrm>
            <a:off x="5435600" y="3716338"/>
            <a:ext cx="865188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10m</a:t>
            </a:r>
          </a:p>
        </p:txBody>
      </p:sp>
      <p:sp>
        <p:nvSpPr>
          <p:cNvPr id="18437" name="Text Box 9"/>
          <p:cNvSpPr txBox="1">
            <a:spLocks noChangeArrowheads="1"/>
          </p:cNvSpPr>
          <p:nvPr/>
        </p:nvSpPr>
        <p:spPr bwMode="auto">
          <a:xfrm>
            <a:off x="7740650" y="2420938"/>
            <a:ext cx="935038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2,2m</a:t>
            </a:r>
          </a:p>
        </p:txBody>
      </p:sp>
      <p:sp>
        <p:nvSpPr>
          <p:cNvPr id="18438" name="Text Box 10"/>
          <p:cNvSpPr txBox="1">
            <a:spLocks noChangeArrowheads="1"/>
          </p:cNvSpPr>
          <p:nvPr/>
        </p:nvSpPr>
        <p:spPr bwMode="auto">
          <a:xfrm>
            <a:off x="4643438" y="4652963"/>
            <a:ext cx="4105275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/>
              <a:t>x</a:t>
            </a:r>
            <a:r>
              <a:rPr lang="cs-CZ" sz="2800" baseline="30000"/>
              <a:t>2 </a:t>
            </a:r>
            <a:r>
              <a:rPr lang="cs-CZ" sz="2800"/>
              <a:t>= 10</a:t>
            </a:r>
            <a:r>
              <a:rPr lang="cs-CZ" sz="2800" baseline="30000"/>
              <a:t>2</a:t>
            </a:r>
            <a:r>
              <a:rPr lang="cs-CZ" sz="2800"/>
              <a:t> + 2,2</a:t>
            </a:r>
            <a:r>
              <a:rPr lang="cs-CZ" sz="2800" baseline="30000"/>
              <a:t>2</a:t>
            </a:r>
          </a:p>
          <a:p>
            <a:r>
              <a:rPr lang="cs-CZ" sz="2800"/>
              <a:t>         </a:t>
            </a:r>
            <a:r>
              <a:rPr lang="cs-CZ" sz="2800" u="sng"/>
              <a:t>x = 10,24 m</a:t>
            </a:r>
          </a:p>
          <a:p>
            <a:r>
              <a:rPr lang="cs-CZ" sz="2800"/>
              <a:t>Míč uletí vzdálenost 10,24 m.</a:t>
            </a:r>
          </a:p>
        </p:txBody>
      </p:sp>
    </p:spTree>
  </p:cSld>
  <p:clrMapOvr>
    <a:masterClrMapping/>
  </p:clrMapOvr>
  <p:transition>
    <p:blinds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1.úloha</a:t>
            </a:r>
          </a:p>
        </p:txBody>
      </p:sp>
      <p:sp>
        <p:nvSpPr>
          <p:cNvPr id="19458" name="Rectangle 5"/>
          <p:cNvSpPr>
            <a:spLocks noGrp="1"/>
          </p:cNvSpPr>
          <p:nvPr>
            <p:ph sz="half" idx="1"/>
          </p:nvPr>
        </p:nvSpPr>
        <p:spPr>
          <a:xfrm>
            <a:off x="468313" y="1628775"/>
            <a:ext cx="4038600" cy="4525963"/>
          </a:xfrm>
        </p:spPr>
        <p:txBody>
          <a:bodyPr/>
          <a:lstStyle/>
          <a:p>
            <a:r>
              <a:rPr lang="cs-CZ" b="1" smtClean="0">
                <a:solidFill>
                  <a:schemeClr val="tx2"/>
                </a:solidFill>
              </a:rPr>
              <a:t>1B</a:t>
            </a:r>
            <a:r>
              <a:rPr lang="cs-CZ" smtClean="0"/>
              <a:t>/ Letadlo vzlétlo z Prahy a stoupalo pravidelně až nad Kladno, kde mělo výšku 5 km.Jakou dráhu vzduchem uletělo, jestliže vzdálenost obou měst je 25 km?</a:t>
            </a:r>
          </a:p>
        </p:txBody>
      </p:sp>
      <p:pic>
        <p:nvPicPr>
          <p:cNvPr id="19459" name="Picture 7" descr="geogebra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211638" y="765175"/>
            <a:ext cx="4613275" cy="3395663"/>
          </a:xfrm>
        </p:spPr>
      </p:pic>
      <p:sp>
        <p:nvSpPr>
          <p:cNvPr id="19460" name="Text Box 8"/>
          <p:cNvSpPr txBox="1">
            <a:spLocks noChangeArrowheads="1"/>
          </p:cNvSpPr>
          <p:nvPr/>
        </p:nvSpPr>
        <p:spPr bwMode="auto">
          <a:xfrm>
            <a:off x="6156325" y="3789363"/>
            <a:ext cx="10795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25km</a:t>
            </a:r>
          </a:p>
        </p:txBody>
      </p:sp>
      <p:sp>
        <p:nvSpPr>
          <p:cNvPr id="19461" name="Text Box 9"/>
          <p:cNvSpPr txBox="1">
            <a:spLocks noChangeArrowheads="1"/>
          </p:cNvSpPr>
          <p:nvPr/>
        </p:nvSpPr>
        <p:spPr bwMode="auto">
          <a:xfrm>
            <a:off x="8243888" y="2133600"/>
            <a:ext cx="115252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5km</a:t>
            </a:r>
          </a:p>
        </p:txBody>
      </p:sp>
      <p:sp>
        <p:nvSpPr>
          <p:cNvPr id="19462" name="Text Box 10"/>
          <p:cNvSpPr txBox="1">
            <a:spLocks noChangeArrowheads="1"/>
          </p:cNvSpPr>
          <p:nvPr/>
        </p:nvSpPr>
        <p:spPr bwMode="auto">
          <a:xfrm>
            <a:off x="5003800" y="4581525"/>
            <a:ext cx="3816350" cy="2041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x</a:t>
            </a:r>
            <a:r>
              <a:rPr lang="cs-CZ" sz="3200" baseline="30000"/>
              <a:t>2</a:t>
            </a:r>
            <a:r>
              <a:rPr lang="cs-CZ" sz="3200"/>
              <a:t> = 5</a:t>
            </a:r>
            <a:r>
              <a:rPr lang="cs-CZ" sz="3200" baseline="30000"/>
              <a:t>2</a:t>
            </a:r>
            <a:r>
              <a:rPr lang="cs-CZ" sz="3200"/>
              <a:t> + 25</a:t>
            </a:r>
            <a:r>
              <a:rPr lang="cs-CZ" sz="3200" baseline="30000"/>
              <a:t>2</a:t>
            </a:r>
          </a:p>
          <a:p>
            <a:r>
              <a:rPr lang="cs-CZ" sz="3200"/>
              <a:t>         </a:t>
            </a:r>
            <a:r>
              <a:rPr lang="cs-CZ" sz="3200" u="sng"/>
              <a:t>x = 25,5  km</a:t>
            </a:r>
          </a:p>
          <a:p>
            <a:r>
              <a:rPr lang="cs-CZ" sz="3200"/>
              <a:t>Letadlo uletí vzdálenost 25,5 km.</a:t>
            </a:r>
          </a:p>
        </p:txBody>
      </p:sp>
    </p:spTree>
  </p:cSld>
  <p:clrMapOvr>
    <a:masterClrMapping/>
  </p:clrMapOvr>
  <p:transition>
    <p:blinds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2.úloha</a:t>
            </a:r>
          </a:p>
        </p:txBody>
      </p:sp>
      <p:sp>
        <p:nvSpPr>
          <p:cNvPr id="20482" name="Rectangle 5"/>
          <p:cNvSpPr>
            <a:spLocks noGrp="1"/>
          </p:cNvSpPr>
          <p:nvPr>
            <p:ph sz="half" idx="1"/>
          </p:nvPr>
        </p:nvSpPr>
        <p:spPr>
          <a:xfrm>
            <a:off x="468313" y="1628775"/>
            <a:ext cx="4038600" cy="4525963"/>
          </a:xfrm>
        </p:spPr>
        <p:txBody>
          <a:bodyPr/>
          <a:lstStyle/>
          <a:p>
            <a:r>
              <a:rPr lang="cs-CZ" b="1" smtClean="0">
                <a:solidFill>
                  <a:schemeClr val="tx2"/>
                </a:solidFill>
              </a:rPr>
              <a:t>2A</a:t>
            </a:r>
            <a:r>
              <a:rPr lang="cs-CZ" smtClean="0"/>
              <a:t>/ Vypočti pomocí Pythagorovy věty délku tělesové úhlopříčky krychle o hraně 15 cm.</a:t>
            </a:r>
          </a:p>
        </p:txBody>
      </p:sp>
      <p:pic>
        <p:nvPicPr>
          <p:cNvPr id="20483" name="Picture 7" descr="geogebra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932363" y="1341438"/>
            <a:ext cx="3395662" cy="2840037"/>
          </a:xfrm>
        </p:spPr>
      </p:pic>
      <p:sp>
        <p:nvSpPr>
          <p:cNvPr id="20484" name="Text Box 8"/>
          <p:cNvSpPr txBox="1">
            <a:spLocks noChangeArrowheads="1"/>
          </p:cNvSpPr>
          <p:nvPr/>
        </p:nvSpPr>
        <p:spPr bwMode="auto">
          <a:xfrm>
            <a:off x="4140200" y="4203700"/>
            <a:ext cx="4465638" cy="2227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dirty="0"/>
              <a:t>p</a:t>
            </a:r>
            <a:r>
              <a:rPr lang="cs-CZ" sz="2800" baseline="30000" dirty="0"/>
              <a:t>2</a:t>
            </a:r>
            <a:r>
              <a:rPr lang="cs-CZ" sz="2800" dirty="0"/>
              <a:t>= 15</a:t>
            </a:r>
            <a:r>
              <a:rPr lang="cs-CZ" sz="2800" baseline="30000" dirty="0"/>
              <a:t>2</a:t>
            </a:r>
            <a:r>
              <a:rPr lang="cs-CZ" sz="2800" dirty="0"/>
              <a:t> +15</a:t>
            </a:r>
            <a:r>
              <a:rPr lang="cs-CZ" sz="2800" baseline="30000" dirty="0"/>
              <a:t>2 </a:t>
            </a:r>
            <a:r>
              <a:rPr lang="cs-CZ" sz="2800" dirty="0"/>
              <a:t>                    u</a:t>
            </a:r>
            <a:r>
              <a:rPr lang="cs-CZ" sz="2800" baseline="30000" dirty="0"/>
              <a:t>2</a:t>
            </a:r>
            <a:r>
              <a:rPr lang="cs-CZ" sz="2800" dirty="0"/>
              <a:t>= 450 + 225</a:t>
            </a:r>
          </a:p>
          <a:p>
            <a:r>
              <a:rPr lang="cs-CZ" sz="2800" dirty="0"/>
              <a:t>u = </a:t>
            </a:r>
            <a:r>
              <a:rPr lang="cs-CZ" sz="2800" dirty="0" smtClean="0"/>
              <a:t>25,98 cm</a:t>
            </a:r>
            <a:endParaRPr lang="cs-CZ" sz="2800" dirty="0"/>
          </a:p>
          <a:p>
            <a:r>
              <a:rPr lang="cs-CZ" sz="2800" dirty="0"/>
              <a:t>Tělesová úhlopříčka krychle měří 25,98 cm</a:t>
            </a:r>
          </a:p>
        </p:txBody>
      </p:sp>
      <p:sp>
        <p:nvSpPr>
          <p:cNvPr id="20485" name="Text Box 9"/>
          <p:cNvSpPr txBox="1">
            <a:spLocks noChangeArrowheads="1"/>
          </p:cNvSpPr>
          <p:nvPr/>
        </p:nvSpPr>
        <p:spPr bwMode="auto">
          <a:xfrm>
            <a:off x="6084888" y="2420938"/>
            <a:ext cx="35877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u</a:t>
            </a:r>
          </a:p>
        </p:txBody>
      </p:sp>
      <p:sp>
        <p:nvSpPr>
          <p:cNvPr id="20486" name="Text Box 10"/>
          <p:cNvSpPr txBox="1">
            <a:spLocks noChangeArrowheads="1"/>
          </p:cNvSpPr>
          <p:nvPr/>
        </p:nvSpPr>
        <p:spPr bwMode="auto">
          <a:xfrm>
            <a:off x="5940425" y="3213100"/>
            <a:ext cx="287338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p</a:t>
            </a:r>
          </a:p>
        </p:txBody>
      </p:sp>
      <p:sp>
        <p:nvSpPr>
          <p:cNvPr id="20487" name="Text Box 11"/>
          <p:cNvSpPr txBox="1">
            <a:spLocks noChangeArrowheads="1"/>
          </p:cNvSpPr>
          <p:nvPr/>
        </p:nvSpPr>
        <p:spPr bwMode="auto">
          <a:xfrm>
            <a:off x="5795963" y="3573463"/>
            <a:ext cx="576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15</a:t>
            </a:r>
          </a:p>
        </p:txBody>
      </p:sp>
      <p:sp>
        <p:nvSpPr>
          <p:cNvPr id="20488" name="Text Box 12"/>
          <p:cNvSpPr txBox="1">
            <a:spLocks noChangeArrowheads="1"/>
          </p:cNvSpPr>
          <p:nvPr/>
        </p:nvSpPr>
        <p:spPr bwMode="auto">
          <a:xfrm>
            <a:off x="7164388" y="3357563"/>
            <a:ext cx="6477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15</a:t>
            </a:r>
          </a:p>
        </p:txBody>
      </p:sp>
    </p:spTree>
  </p:cSld>
  <p:clrMapOvr>
    <a:masterClrMapping/>
  </p:clrMapOvr>
  <p:transition>
    <p:blinds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2.úloha</a:t>
            </a:r>
          </a:p>
        </p:txBody>
      </p:sp>
      <p:sp>
        <p:nvSpPr>
          <p:cNvPr id="21506" name="Rectangle 4"/>
          <p:cNvSpPr>
            <a:spLocks noGrp="1"/>
          </p:cNvSpPr>
          <p:nvPr>
            <p:ph sz="half" idx="1"/>
          </p:nvPr>
        </p:nvSpPr>
        <p:spPr>
          <a:xfrm>
            <a:off x="468313" y="1628775"/>
            <a:ext cx="4038600" cy="4525963"/>
          </a:xfrm>
        </p:spPr>
        <p:txBody>
          <a:bodyPr/>
          <a:lstStyle/>
          <a:p>
            <a:r>
              <a:rPr lang="cs-CZ" smtClean="0"/>
              <a:t> </a:t>
            </a:r>
            <a:r>
              <a:rPr lang="cs-CZ" b="1" smtClean="0">
                <a:solidFill>
                  <a:schemeClr val="tx2"/>
                </a:solidFill>
              </a:rPr>
              <a:t>2B</a:t>
            </a:r>
            <a:r>
              <a:rPr lang="cs-CZ" smtClean="0"/>
              <a:t>/ Vypočti pomocí Pythagorovy věty délku tělesové úhlopříčky krychle o hraně 12 cm.</a:t>
            </a:r>
          </a:p>
        </p:txBody>
      </p:sp>
      <p:pic>
        <p:nvPicPr>
          <p:cNvPr id="21507" name="Picture 6" descr="geogebra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787900" y="1412875"/>
            <a:ext cx="3613150" cy="3021013"/>
          </a:xfrm>
        </p:spPr>
      </p:pic>
      <p:sp>
        <p:nvSpPr>
          <p:cNvPr id="21508" name="Text Box 7"/>
          <p:cNvSpPr txBox="1">
            <a:spLocks noChangeArrowheads="1"/>
          </p:cNvSpPr>
          <p:nvPr/>
        </p:nvSpPr>
        <p:spPr bwMode="auto">
          <a:xfrm>
            <a:off x="4427538" y="4630738"/>
            <a:ext cx="4032250" cy="2227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dirty="0"/>
              <a:t>p</a:t>
            </a:r>
            <a:r>
              <a:rPr lang="cs-CZ" sz="2800" baseline="30000" dirty="0"/>
              <a:t>2</a:t>
            </a:r>
            <a:r>
              <a:rPr lang="cs-CZ" sz="2800" dirty="0"/>
              <a:t>= 12</a:t>
            </a:r>
            <a:r>
              <a:rPr lang="cs-CZ" sz="2800" baseline="30000" dirty="0"/>
              <a:t>2</a:t>
            </a:r>
            <a:r>
              <a:rPr lang="cs-CZ" sz="2800" dirty="0"/>
              <a:t> +12</a:t>
            </a:r>
            <a:r>
              <a:rPr lang="cs-CZ" sz="2800" baseline="30000" dirty="0"/>
              <a:t>2 </a:t>
            </a:r>
            <a:r>
              <a:rPr lang="cs-CZ" sz="2800" dirty="0"/>
              <a:t>                     u</a:t>
            </a:r>
            <a:r>
              <a:rPr lang="cs-CZ" sz="2800" baseline="30000" dirty="0"/>
              <a:t>2</a:t>
            </a:r>
            <a:r>
              <a:rPr lang="cs-CZ" sz="2800" dirty="0"/>
              <a:t>= 288 + 144</a:t>
            </a:r>
          </a:p>
          <a:p>
            <a:r>
              <a:rPr lang="cs-CZ" sz="2800" dirty="0"/>
              <a:t>u = </a:t>
            </a:r>
            <a:r>
              <a:rPr lang="cs-CZ" sz="2800" dirty="0" smtClean="0"/>
              <a:t>20,78 cm</a:t>
            </a:r>
            <a:endParaRPr lang="cs-CZ" sz="2800" dirty="0"/>
          </a:p>
          <a:p>
            <a:r>
              <a:rPr lang="cs-CZ" sz="2800" dirty="0"/>
              <a:t>Tělesová úhlopříčka krychle měří 20,78 cm</a:t>
            </a:r>
          </a:p>
        </p:txBody>
      </p:sp>
      <p:sp>
        <p:nvSpPr>
          <p:cNvPr id="21509" name="Text Box 8"/>
          <p:cNvSpPr txBox="1">
            <a:spLocks noChangeArrowheads="1"/>
          </p:cNvSpPr>
          <p:nvPr/>
        </p:nvSpPr>
        <p:spPr bwMode="auto">
          <a:xfrm>
            <a:off x="6011863" y="3789363"/>
            <a:ext cx="6477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12</a:t>
            </a:r>
          </a:p>
        </p:txBody>
      </p:sp>
      <p:sp>
        <p:nvSpPr>
          <p:cNvPr id="21510" name="Text Box 9"/>
          <p:cNvSpPr txBox="1">
            <a:spLocks noChangeArrowheads="1"/>
          </p:cNvSpPr>
          <p:nvPr/>
        </p:nvSpPr>
        <p:spPr bwMode="auto">
          <a:xfrm>
            <a:off x="7164388" y="3500438"/>
            <a:ext cx="6477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12</a:t>
            </a:r>
          </a:p>
        </p:txBody>
      </p:sp>
      <p:sp>
        <p:nvSpPr>
          <p:cNvPr id="21511" name="Text Box 10"/>
          <p:cNvSpPr txBox="1">
            <a:spLocks noChangeArrowheads="1"/>
          </p:cNvSpPr>
          <p:nvPr/>
        </p:nvSpPr>
        <p:spPr bwMode="auto">
          <a:xfrm>
            <a:off x="6011863" y="3357563"/>
            <a:ext cx="5048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p</a:t>
            </a:r>
          </a:p>
        </p:txBody>
      </p:sp>
      <p:sp>
        <p:nvSpPr>
          <p:cNvPr id="21512" name="Text Box 11"/>
          <p:cNvSpPr txBox="1">
            <a:spLocks noChangeArrowheads="1"/>
          </p:cNvSpPr>
          <p:nvPr/>
        </p:nvSpPr>
        <p:spPr bwMode="auto">
          <a:xfrm>
            <a:off x="6372225" y="2492375"/>
            <a:ext cx="287338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u</a:t>
            </a:r>
          </a:p>
        </p:txBody>
      </p:sp>
    </p:spTree>
  </p:cSld>
  <p:clrMapOvr>
    <a:masterClrMapping/>
  </p:clrMapOvr>
  <p:transition>
    <p:blinds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3.úloha</a:t>
            </a:r>
          </a:p>
        </p:txBody>
      </p:sp>
      <p:sp>
        <p:nvSpPr>
          <p:cNvPr id="22530" name="Rectangle 5"/>
          <p:cNvSpPr>
            <a:spLocks noGrp="1"/>
          </p:cNvSpPr>
          <p:nvPr>
            <p:ph sz="half" idx="1"/>
          </p:nvPr>
        </p:nvSpPr>
        <p:spPr>
          <a:xfrm>
            <a:off x="468313" y="1628775"/>
            <a:ext cx="4038600" cy="4525963"/>
          </a:xfrm>
        </p:spPr>
        <p:txBody>
          <a:bodyPr/>
          <a:lstStyle/>
          <a:p>
            <a:r>
              <a:rPr lang="cs-CZ" b="1" smtClean="0">
                <a:solidFill>
                  <a:schemeClr val="tx2"/>
                </a:solidFill>
              </a:rPr>
              <a:t>3A</a:t>
            </a:r>
            <a:r>
              <a:rPr lang="cs-CZ" smtClean="0"/>
              <a:t>/ Jak vysoká je dopravní značka tvaru rovnoramenného trojúhelníku se základnou 40 cm a délkou ramen 52 cm?</a:t>
            </a:r>
          </a:p>
        </p:txBody>
      </p:sp>
      <p:pic>
        <p:nvPicPr>
          <p:cNvPr id="22531" name="Picture 7" descr="geogebra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4716463" y="1196975"/>
            <a:ext cx="3668712" cy="3511550"/>
          </a:xfrm>
        </p:spPr>
      </p:pic>
      <p:sp>
        <p:nvSpPr>
          <p:cNvPr id="22532" name="Text Box 8"/>
          <p:cNvSpPr txBox="1">
            <a:spLocks noChangeArrowheads="1"/>
          </p:cNvSpPr>
          <p:nvPr/>
        </p:nvSpPr>
        <p:spPr bwMode="auto">
          <a:xfrm>
            <a:off x="6300788" y="2852738"/>
            <a:ext cx="35877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v</a:t>
            </a:r>
          </a:p>
        </p:txBody>
      </p:sp>
      <p:sp>
        <p:nvSpPr>
          <p:cNvPr id="22533" name="Text Box 9"/>
          <p:cNvSpPr txBox="1">
            <a:spLocks noChangeArrowheads="1"/>
          </p:cNvSpPr>
          <p:nvPr/>
        </p:nvSpPr>
        <p:spPr bwMode="auto">
          <a:xfrm>
            <a:off x="6732588" y="2349500"/>
            <a:ext cx="576262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52</a:t>
            </a:r>
          </a:p>
        </p:txBody>
      </p:sp>
      <p:sp>
        <p:nvSpPr>
          <p:cNvPr id="22534" name="Text Box 10"/>
          <p:cNvSpPr txBox="1">
            <a:spLocks noChangeArrowheads="1"/>
          </p:cNvSpPr>
          <p:nvPr/>
        </p:nvSpPr>
        <p:spPr bwMode="auto">
          <a:xfrm>
            <a:off x="5292725" y="4005263"/>
            <a:ext cx="8636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20</a:t>
            </a:r>
          </a:p>
        </p:txBody>
      </p:sp>
      <p:sp>
        <p:nvSpPr>
          <p:cNvPr id="22535" name="Text Box 11"/>
          <p:cNvSpPr txBox="1">
            <a:spLocks noChangeArrowheads="1"/>
          </p:cNvSpPr>
          <p:nvPr/>
        </p:nvSpPr>
        <p:spPr bwMode="auto">
          <a:xfrm>
            <a:off x="6443663" y="4005263"/>
            <a:ext cx="9366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20</a:t>
            </a:r>
          </a:p>
        </p:txBody>
      </p:sp>
      <p:sp>
        <p:nvSpPr>
          <p:cNvPr id="22536" name="Text Box 12"/>
          <p:cNvSpPr txBox="1">
            <a:spLocks noChangeArrowheads="1"/>
          </p:cNvSpPr>
          <p:nvPr/>
        </p:nvSpPr>
        <p:spPr bwMode="auto">
          <a:xfrm>
            <a:off x="4643438" y="4868863"/>
            <a:ext cx="4500562" cy="1373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/>
              <a:t> </a:t>
            </a:r>
            <a:r>
              <a:rPr lang="cs-CZ" sz="2800" dirty="0"/>
              <a:t>v</a:t>
            </a:r>
            <a:r>
              <a:rPr lang="cs-CZ" sz="2800" baseline="30000" dirty="0"/>
              <a:t>2</a:t>
            </a:r>
            <a:r>
              <a:rPr lang="cs-CZ" sz="2800" dirty="0"/>
              <a:t>= 52</a:t>
            </a:r>
            <a:r>
              <a:rPr lang="cs-CZ" sz="2800" baseline="30000" dirty="0"/>
              <a:t>2</a:t>
            </a:r>
            <a:r>
              <a:rPr lang="cs-CZ" sz="2800" dirty="0"/>
              <a:t> - 20</a:t>
            </a:r>
            <a:r>
              <a:rPr lang="cs-CZ" sz="2800" baseline="30000" dirty="0"/>
              <a:t>2</a:t>
            </a:r>
          </a:p>
          <a:p>
            <a:r>
              <a:rPr lang="cs-CZ" sz="2800" dirty="0"/>
              <a:t>     </a:t>
            </a:r>
            <a:r>
              <a:rPr lang="cs-CZ" sz="2800" u="sng" dirty="0"/>
              <a:t>v =  </a:t>
            </a:r>
            <a:r>
              <a:rPr lang="cs-CZ" sz="2800" u="sng" dirty="0" smtClean="0"/>
              <a:t>48 cm</a:t>
            </a:r>
            <a:endParaRPr lang="cs-CZ" sz="2800" u="sng" dirty="0"/>
          </a:p>
          <a:p>
            <a:r>
              <a:rPr lang="cs-CZ" sz="2800" dirty="0"/>
              <a:t>Značka je vysoká 48 cm.</a:t>
            </a:r>
          </a:p>
        </p:txBody>
      </p:sp>
    </p:spTree>
  </p:cSld>
  <p:clrMapOvr>
    <a:masterClrMapping/>
  </p:clrMapOvr>
  <p:transition>
    <p:blinds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3.úloha</a:t>
            </a:r>
          </a:p>
        </p:txBody>
      </p:sp>
      <p:sp>
        <p:nvSpPr>
          <p:cNvPr id="23554" name="Rectangle 5"/>
          <p:cNvSpPr>
            <a:spLocks noGrp="1"/>
          </p:cNvSpPr>
          <p:nvPr>
            <p:ph sz="half" idx="1"/>
          </p:nvPr>
        </p:nvSpPr>
        <p:spPr>
          <a:xfrm>
            <a:off x="468313" y="1628775"/>
            <a:ext cx="4038600" cy="4525963"/>
          </a:xfrm>
        </p:spPr>
        <p:txBody>
          <a:bodyPr/>
          <a:lstStyle/>
          <a:p>
            <a:r>
              <a:rPr lang="cs-CZ" b="1" smtClean="0">
                <a:solidFill>
                  <a:schemeClr val="tx2"/>
                </a:solidFill>
              </a:rPr>
              <a:t>3B</a:t>
            </a:r>
            <a:r>
              <a:rPr lang="cs-CZ" smtClean="0"/>
              <a:t>/ Průřez železničním náspem tvoří rovnoramenný lichoběžník s podstavou 10 m a ostatními hranami 5 m . Vypočti výšku náspu.</a:t>
            </a:r>
          </a:p>
        </p:txBody>
      </p:sp>
      <p:pic>
        <p:nvPicPr>
          <p:cNvPr id="23555" name="Picture 7" descr="geogebra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5059363" y="1268413"/>
            <a:ext cx="4084637" cy="2774950"/>
          </a:xfrm>
        </p:spPr>
      </p:pic>
      <p:sp>
        <p:nvSpPr>
          <p:cNvPr id="23556" name="Text Box 8"/>
          <p:cNvSpPr txBox="1">
            <a:spLocks noChangeArrowheads="1"/>
          </p:cNvSpPr>
          <p:nvPr/>
        </p:nvSpPr>
        <p:spPr bwMode="auto">
          <a:xfrm>
            <a:off x="6156325" y="1989138"/>
            <a:ext cx="4318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v</a:t>
            </a:r>
          </a:p>
        </p:txBody>
      </p:sp>
      <p:sp>
        <p:nvSpPr>
          <p:cNvPr id="23557" name="Text Box 9"/>
          <p:cNvSpPr txBox="1">
            <a:spLocks noChangeArrowheads="1"/>
          </p:cNvSpPr>
          <p:nvPr/>
        </p:nvSpPr>
        <p:spPr bwMode="auto">
          <a:xfrm>
            <a:off x="5364163" y="1844675"/>
            <a:ext cx="503237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5m</a:t>
            </a:r>
          </a:p>
        </p:txBody>
      </p:sp>
      <p:sp>
        <p:nvSpPr>
          <p:cNvPr id="23558" name="Text Box 10"/>
          <p:cNvSpPr txBox="1">
            <a:spLocks noChangeArrowheads="1"/>
          </p:cNvSpPr>
          <p:nvPr/>
        </p:nvSpPr>
        <p:spPr bwMode="auto">
          <a:xfrm>
            <a:off x="5508625" y="2997200"/>
            <a:ext cx="8636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2,5m</a:t>
            </a:r>
          </a:p>
        </p:txBody>
      </p:sp>
      <p:sp>
        <p:nvSpPr>
          <p:cNvPr id="23559" name="Text Box 11"/>
          <p:cNvSpPr txBox="1">
            <a:spLocks noChangeArrowheads="1"/>
          </p:cNvSpPr>
          <p:nvPr/>
        </p:nvSpPr>
        <p:spPr bwMode="auto">
          <a:xfrm>
            <a:off x="3779838" y="4797425"/>
            <a:ext cx="5041900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dirty="0"/>
              <a:t>v</a:t>
            </a:r>
            <a:r>
              <a:rPr lang="cs-CZ" sz="3200" baseline="30000" dirty="0"/>
              <a:t>2</a:t>
            </a:r>
            <a:r>
              <a:rPr lang="cs-CZ" sz="3200" dirty="0"/>
              <a:t>= 5</a:t>
            </a:r>
            <a:r>
              <a:rPr lang="cs-CZ" sz="3200" baseline="30000" dirty="0"/>
              <a:t>2 </a:t>
            </a:r>
            <a:r>
              <a:rPr lang="cs-CZ" sz="3200" dirty="0"/>
              <a:t>  -  2,5</a:t>
            </a:r>
            <a:r>
              <a:rPr lang="cs-CZ" sz="3200" baseline="30000" dirty="0"/>
              <a:t>2</a:t>
            </a:r>
          </a:p>
          <a:p>
            <a:r>
              <a:rPr lang="cs-CZ" sz="3200" dirty="0"/>
              <a:t>     </a:t>
            </a:r>
            <a:r>
              <a:rPr lang="cs-CZ" sz="3200" u="sng" dirty="0"/>
              <a:t>v =  </a:t>
            </a:r>
            <a:r>
              <a:rPr lang="cs-CZ" sz="3200" u="sng" dirty="0" smtClean="0"/>
              <a:t>4,33 cm</a:t>
            </a:r>
            <a:endParaRPr lang="cs-CZ" sz="3200" u="sng" dirty="0"/>
          </a:p>
          <a:p>
            <a:r>
              <a:rPr lang="cs-CZ" sz="3200" dirty="0"/>
              <a:t>Násep  je vysoký  4,33 m. </a:t>
            </a:r>
          </a:p>
        </p:txBody>
      </p:sp>
    </p:spTree>
  </p:cSld>
  <p:clrMapOvr>
    <a:masterClrMapping/>
  </p:clrMapOvr>
  <p:transition>
    <p:blinds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77</TotalTime>
  <Words>322</Words>
  <Application>Microsoft Office PowerPoint</Application>
  <PresentationFormat>Předvádění na obrazovce (4:3)</PresentationFormat>
  <Paragraphs>74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Anotace:</vt:lpstr>
      <vt:lpstr>Zadání úloh:</vt:lpstr>
      <vt:lpstr>1.úloha</vt:lpstr>
      <vt:lpstr>1.úloha</vt:lpstr>
      <vt:lpstr>2.úloha</vt:lpstr>
      <vt:lpstr>2.úloha</vt:lpstr>
      <vt:lpstr>3.úloha</vt:lpstr>
      <vt:lpstr>3.úloha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Fiedlerová Ivana</dc:creator>
  <cp:lastModifiedBy>Dum</cp:lastModifiedBy>
  <cp:revision>9</cp:revision>
  <cp:lastPrinted>2011-11-07T13:07:31Z</cp:lastPrinted>
  <dcterms:created xsi:type="dcterms:W3CDTF">2011-11-02T10:29:00Z</dcterms:created>
  <dcterms:modified xsi:type="dcterms:W3CDTF">2012-03-03T14:31:55Z</dcterms:modified>
</cp:coreProperties>
</file>