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E9ED3-9B41-454F-8F5D-7F195EC3DD2C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E8B93-3989-4C25-AB8E-7572437772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9681" t="24235" r="57666" b="12766"/>
          <a:stretch>
            <a:fillRect/>
          </a:stretch>
        </p:blipFill>
        <p:spPr bwMode="auto">
          <a:xfrm>
            <a:off x="1691680" y="260648"/>
            <a:ext cx="5688632" cy="6170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2348880"/>
            <a:ext cx="43722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Dny zrady</a:t>
            </a:r>
            <a:endParaRPr lang="cs-CZ" sz="8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840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Kdy a kde byla podepsána dohoda o podstoupení pohraničních území ČSR Německu?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5805264"/>
            <a:ext cx="1113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Mnichov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5805264"/>
            <a:ext cx="1279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29.9. 1938</a:t>
            </a:r>
            <a:endParaRPr lang="cs-CZ" sz="2000" b="1" dirty="0">
              <a:solidFill>
                <a:schemeClr val="bg2"/>
              </a:solidFill>
            </a:endParaRPr>
          </a:p>
        </p:txBody>
      </p:sp>
      <p:pic>
        <p:nvPicPr>
          <p:cNvPr id="6" name="Obrázek 9" descr="mnichovska_dohoda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268760"/>
            <a:ext cx="5904656" cy="4205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0" descr="7116_Daladier-Edouard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717032"/>
            <a:ext cx="10810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1" descr="hitler300307_228x3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764704"/>
            <a:ext cx="108585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12" descr="chamberlain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5229200"/>
            <a:ext cx="1093787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3" descr="Mussolini_biografia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276872"/>
            <a:ext cx="1008112" cy="1397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4" descr="gb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5373216"/>
            <a:ext cx="1759588" cy="936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5" descr="it.pn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2348880"/>
            <a:ext cx="1353758" cy="904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6" descr="treti-rise-3.pn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836712"/>
            <a:ext cx="1512168" cy="908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7" descr="fr.pn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3861048"/>
            <a:ext cx="1345599" cy="89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012160" y="5733256"/>
            <a:ext cx="166744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N. </a:t>
            </a:r>
            <a:r>
              <a:rPr lang="cs-CZ" b="1" dirty="0" err="1">
                <a:solidFill>
                  <a:schemeClr val="bg1">
                    <a:lumMod val="95000"/>
                  </a:schemeClr>
                </a:solidFill>
                <a:latin typeface="+mn-lt"/>
              </a:rPr>
              <a:t>Chamberlain</a:t>
            </a:r>
            <a:endParaRPr lang="cs-CZ" b="1" dirty="0">
              <a:solidFill>
                <a:schemeClr val="bg1">
                  <a:lumMod val="95000"/>
                </a:schemeClr>
              </a:solidFill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1268760"/>
            <a:ext cx="9750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A. Hitler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2708920"/>
            <a:ext cx="135165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B. </a:t>
            </a:r>
            <a:r>
              <a:rPr lang="cs-CZ" b="1" dirty="0" err="1">
                <a:solidFill>
                  <a:schemeClr val="bg1">
                    <a:lumMod val="95000"/>
                  </a:schemeClr>
                </a:solidFill>
                <a:latin typeface="+mn-lt"/>
              </a:rPr>
              <a:t>Mussolini</a:t>
            </a:r>
            <a:endParaRPr lang="cs-CZ" b="1" dirty="0">
              <a:solidFill>
                <a:schemeClr val="bg1">
                  <a:lumMod val="95000"/>
                </a:schemeClr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4149080"/>
            <a:ext cx="135005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Ch. </a:t>
            </a:r>
            <a:r>
              <a:rPr lang="cs-CZ" b="1" dirty="0" err="1">
                <a:solidFill>
                  <a:schemeClr val="bg1">
                    <a:lumMod val="95000"/>
                  </a:schemeClr>
                </a:solidFill>
                <a:latin typeface="+mn-lt"/>
              </a:rPr>
              <a:t>Daladier</a:t>
            </a:r>
            <a:endParaRPr lang="cs-CZ" b="1" dirty="0">
              <a:solidFill>
                <a:schemeClr val="bg1">
                  <a:lumMod val="95000"/>
                </a:schemeClr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32656"/>
            <a:ext cx="4669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Kdo a za který stát tuto dohodu podepsal?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3563888" y="1052736"/>
            <a:ext cx="1008112" cy="504056"/>
          </a:xfrm>
          <a:prstGeom prst="rightArrow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3563888" y="4077072"/>
            <a:ext cx="1008112" cy="504056"/>
          </a:xfrm>
          <a:prstGeom prst="rightArrow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491880" y="2564904"/>
            <a:ext cx="1008112" cy="504056"/>
          </a:xfrm>
          <a:prstGeom prst="rightArrow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3563888" y="5589240"/>
            <a:ext cx="1008112" cy="504056"/>
          </a:xfrm>
          <a:prstGeom prst="rightArrow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32656"/>
            <a:ext cx="40671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51520" y="3789040"/>
            <a:ext cx="3989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Jaké pocity Čechů vyjadřuje titulek?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577" y="4653136"/>
            <a:ext cx="40167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Který z evropských států byl do roku</a:t>
            </a:r>
          </a:p>
          <a:p>
            <a:r>
              <a:rPr lang="cs-CZ" sz="2000" b="1" dirty="0" smtClean="0">
                <a:solidFill>
                  <a:schemeClr val="bg2"/>
                </a:solidFill>
              </a:rPr>
              <a:t> 1938 hlavním spojencem ČSR?</a:t>
            </a:r>
            <a:endParaRPr lang="cs-CZ" sz="2000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2509" b="22215"/>
          <a:stretch>
            <a:fillRect/>
          </a:stretch>
        </p:blipFill>
        <p:spPr bwMode="auto">
          <a:xfrm>
            <a:off x="827584" y="260648"/>
            <a:ext cx="756084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ný popisek 2"/>
          <p:cNvSpPr/>
          <p:nvPr/>
        </p:nvSpPr>
        <p:spPr>
          <a:xfrm>
            <a:off x="5292080" y="1340768"/>
            <a:ext cx="2160240" cy="864096"/>
          </a:xfrm>
          <a:prstGeom prst="wedgeEllipseCallout">
            <a:avLst>
              <a:gd name="adj1" fmla="val -49891"/>
              <a:gd name="adj2" fmla="val 51596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Přivezl jsem mír!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157192"/>
            <a:ext cx="84895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Který politik na obrázku ukazuje po návratu z Německa Mnichovskou dohodu?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805264"/>
            <a:ext cx="77669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Co myslí svým výrokem? V co věřili západní mocnosti ještě v roce 1938?</a:t>
            </a:r>
            <a:endParaRPr lang="cs-CZ" sz="2000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b="3426"/>
          <a:stretch>
            <a:fillRect/>
          </a:stretch>
        </p:blipFill>
        <p:spPr bwMode="auto">
          <a:xfrm>
            <a:off x="755576" y="404664"/>
            <a:ext cx="762000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67544" y="5373216"/>
            <a:ext cx="31415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Odkud je asi tento obrázek?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805264"/>
            <a:ext cx="73167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Jaká nálada panuje na obrázku? Dokázali byste odhadnout význam </a:t>
            </a:r>
          </a:p>
          <a:p>
            <a:r>
              <a:rPr lang="cs-CZ" sz="2000" b="1" dirty="0" smtClean="0">
                <a:solidFill>
                  <a:schemeClr val="bg2"/>
                </a:solidFill>
              </a:rPr>
              <a:t>nápisu na transparentu?</a:t>
            </a:r>
            <a:endParaRPr lang="cs-CZ" sz="2000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7581900" cy="501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467544" y="5589240"/>
            <a:ext cx="34281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Kde se odehrává tato událost?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6093296"/>
            <a:ext cx="4425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Kdo jsou muži na obrázku a co to dělají?</a:t>
            </a:r>
            <a:endParaRPr lang="cs-CZ" sz="2000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63860"/>
            <a:ext cx="8820472" cy="669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3050" indent="-273050">
              <a:defRPr/>
            </a:pPr>
            <a:r>
              <a:rPr lang="cs-CZ" sz="1300" b="1" dirty="0" smtClean="0">
                <a:solidFill>
                  <a:schemeClr val="bg2"/>
                </a:solidFill>
              </a:rPr>
              <a:t>Metodika materiálu: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- opakování k tématu mnichovské dohody a souvisejících událostí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- práce s dobovými fotografiemi – ke každé fotografii je uvedeno několik doplňujících otázek, na které žáci odpovídají s dopomocí a </a:t>
            </a:r>
            <a:r>
              <a:rPr lang="cs-CZ" sz="1300" dirty="0" err="1" smtClean="0">
                <a:solidFill>
                  <a:schemeClr val="bg2"/>
                </a:solidFill>
              </a:rPr>
              <a:t>návodnými</a:t>
            </a:r>
            <a:r>
              <a:rPr lang="cs-CZ" sz="1300" dirty="0" smtClean="0">
                <a:solidFill>
                  <a:schemeClr val="bg2"/>
                </a:solidFill>
              </a:rPr>
              <a:t> otázkami učitele</a:t>
            </a:r>
          </a:p>
          <a:p>
            <a:pPr marL="273050" indent="-273050">
              <a:defRPr/>
            </a:pPr>
            <a:endParaRPr lang="cs-CZ" sz="1300" dirty="0" smtClean="0">
              <a:solidFill>
                <a:schemeClr val="bg2"/>
              </a:solidFill>
            </a:endParaRPr>
          </a:p>
          <a:p>
            <a:pPr marL="273050" indent="-273050">
              <a:defRPr/>
            </a:pPr>
            <a:r>
              <a:rPr lang="cs-CZ" sz="1300" b="1" dirty="0" smtClean="0">
                <a:solidFill>
                  <a:schemeClr val="bg2"/>
                </a:solidFill>
              </a:rPr>
              <a:t>Použitý obrazový materiál</a:t>
            </a:r>
            <a:r>
              <a:rPr lang="cs-CZ" sz="1300" dirty="0" smtClean="0">
                <a:solidFill>
                  <a:schemeClr val="bg2"/>
                </a:solidFill>
              </a:rPr>
              <a:t>:</a:t>
            </a:r>
          </a:p>
          <a:p>
            <a:pPr marL="273050" indent="-273050">
              <a:defRPr/>
            </a:pPr>
            <a:endParaRPr lang="cs-CZ" sz="1300" dirty="0" smtClean="0">
              <a:solidFill>
                <a:schemeClr val="bg2"/>
              </a:solidFill>
            </a:endParaRP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BUNDESARCHIV, BILD 183-R69173 / CC-BY-SA. </a:t>
            </a:r>
            <a:r>
              <a:rPr lang="cs-CZ" sz="1300" i="1" dirty="0" err="1" smtClean="0">
                <a:solidFill>
                  <a:schemeClr val="bg2"/>
                </a:solidFill>
              </a:rPr>
              <a:t>Bundesarchiv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Bild</a:t>
            </a:r>
            <a:r>
              <a:rPr lang="cs-CZ" sz="1300" i="1" dirty="0" smtClean="0">
                <a:solidFill>
                  <a:schemeClr val="bg2"/>
                </a:solidFill>
              </a:rPr>
              <a:t> 183-R69173, </a:t>
            </a:r>
            <a:r>
              <a:rPr lang="cs-CZ" sz="1300" i="1" dirty="0" err="1" smtClean="0">
                <a:solidFill>
                  <a:schemeClr val="bg2"/>
                </a:solidFill>
              </a:rPr>
              <a:t>Münchener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Abkommen</a:t>
            </a:r>
            <a:r>
              <a:rPr lang="cs-CZ" sz="1300" i="1" dirty="0" smtClean="0">
                <a:solidFill>
                  <a:schemeClr val="bg2"/>
                </a:solidFill>
              </a:rPr>
              <a:t>, </a:t>
            </a:r>
            <a:r>
              <a:rPr lang="cs-CZ" sz="1300" i="1" dirty="0" err="1" smtClean="0">
                <a:solidFill>
                  <a:schemeClr val="bg2"/>
                </a:solidFill>
              </a:rPr>
              <a:t>Staatschefs.jpg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</a:t>
            </a:r>
            <a:r>
              <a:rPr lang="cs-CZ" sz="1300" dirty="0" smtClean="0">
                <a:solidFill>
                  <a:schemeClr val="bg2"/>
                </a:solidFill>
              </a:rPr>
              <a:t>]. Dostupný na WWW: &lt;http://upload.wikimedia.org/wikipedia/commons/9/9c/Bundesarchiv_Bild_183-R69173%2C_M%C3%BCnchener_Abkommen%2C_Staatschefs.jpg&gt;.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NEZNÁMÝ. </a:t>
            </a:r>
            <a:r>
              <a:rPr lang="cs-CZ" sz="1300" i="1" dirty="0" err="1" smtClean="0">
                <a:solidFill>
                  <a:schemeClr val="bg2"/>
                </a:solidFill>
              </a:rPr>
              <a:t>Arthur</a:t>
            </a:r>
            <a:r>
              <a:rPr lang="cs-CZ" sz="1300" i="1" dirty="0" smtClean="0">
                <a:solidFill>
                  <a:schemeClr val="bg2"/>
                </a:solidFill>
              </a:rPr>
              <a:t>-</a:t>
            </a:r>
            <a:r>
              <a:rPr lang="cs-CZ" sz="1300" i="1" dirty="0" err="1" smtClean="0">
                <a:solidFill>
                  <a:schemeClr val="bg2"/>
                </a:solidFill>
              </a:rPr>
              <a:t>Neville</a:t>
            </a:r>
            <a:r>
              <a:rPr lang="cs-CZ" sz="1300" i="1" dirty="0" smtClean="0">
                <a:solidFill>
                  <a:schemeClr val="bg2"/>
                </a:solidFill>
              </a:rPr>
              <a:t>-</a:t>
            </a:r>
            <a:r>
              <a:rPr lang="cs-CZ" sz="1300" i="1" dirty="0" err="1" smtClean="0">
                <a:solidFill>
                  <a:schemeClr val="bg2"/>
                </a:solidFill>
              </a:rPr>
              <a:t>Chamberlain.jpg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&lt;http://upload.wikimedia.org/wikipedia/commons/4/4b/Arthur-Neville-Chamberlain.jpg&gt;.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PHILIP DE LÁSZLÓ. </a:t>
            </a:r>
            <a:r>
              <a:rPr lang="cs-CZ" sz="1300" i="1" dirty="0" err="1" smtClean="0">
                <a:solidFill>
                  <a:schemeClr val="bg2"/>
                </a:solidFill>
              </a:rPr>
              <a:t>Benito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Mussolini</a:t>
            </a:r>
            <a:r>
              <a:rPr lang="cs-CZ" sz="1300" i="1" dirty="0" smtClean="0">
                <a:solidFill>
                  <a:schemeClr val="bg2"/>
                </a:solidFill>
              </a:rPr>
              <a:t> by </a:t>
            </a:r>
            <a:r>
              <a:rPr lang="cs-CZ" sz="1300" i="1" dirty="0" err="1" smtClean="0">
                <a:solidFill>
                  <a:schemeClr val="bg2"/>
                </a:solidFill>
              </a:rPr>
              <a:t>Philip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Alexius</a:t>
            </a:r>
            <a:r>
              <a:rPr lang="cs-CZ" sz="1300" i="1" dirty="0" smtClean="0">
                <a:solidFill>
                  <a:schemeClr val="bg2"/>
                </a:solidFill>
              </a:rPr>
              <a:t> de </a:t>
            </a:r>
            <a:r>
              <a:rPr lang="cs-CZ" sz="1300" i="1" dirty="0" err="1" smtClean="0">
                <a:solidFill>
                  <a:schemeClr val="bg2"/>
                </a:solidFill>
              </a:rPr>
              <a:t>László</a:t>
            </a:r>
            <a:r>
              <a:rPr lang="cs-CZ" sz="1300" i="1" dirty="0" smtClean="0">
                <a:solidFill>
                  <a:schemeClr val="bg2"/>
                </a:solidFill>
              </a:rPr>
              <a:t>, 1923.jpg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&lt;http://upload.wikimedia.org/wikipedia/commons/9/9c/Benito_Mussolini_by_Philip_Alexius_de_L%C3%A1szl%C3%B3%2C_1923.jpg.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BUNDESARCHIV, BILD 183-H13007 / CC-BY-SA. </a:t>
            </a:r>
            <a:r>
              <a:rPr lang="cs-CZ" sz="1300" i="1" dirty="0" err="1" smtClean="0">
                <a:solidFill>
                  <a:schemeClr val="bg2"/>
                </a:solidFill>
              </a:rPr>
              <a:t>Daladier.jpg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&lt;http://upload.wikimedia.org/wikipedia/commons/8/8c/Daladier.jpg&gt;.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BUNDESARCHIV, BILD 183-H1216-0500-002 / CC-BY-SA. </a:t>
            </a:r>
            <a:r>
              <a:rPr lang="cs-CZ" sz="1300" i="1" dirty="0" smtClean="0">
                <a:solidFill>
                  <a:schemeClr val="bg2"/>
                </a:solidFill>
              </a:rPr>
              <a:t>Hitler </a:t>
            </a:r>
            <a:r>
              <a:rPr lang="cs-CZ" sz="1300" i="1" dirty="0" err="1" smtClean="0">
                <a:solidFill>
                  <a:schemeClr val="bg2"/>
                </a:solidFill>
              </a:rPr>
              <a:t>portrait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crop.jpg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&lt;http://upload.wikimedia.org/wikipedia/commons/e/e1/Hitler_portrait_crop.jpg&gt;.</a:t>
            </a:r>
          </a:p>
          <a:p>
            <a:pPr marL="273050" indent="-273050">
              <a:defRPr/>
            </a:pPr>
            <a:r>
              <a:rPr lang="az-Cyrl-AZ" sz="1300" dirty="0" smtClean="0">
                <a:solidFill>
                  <a:schemeClr val="bg2"/>
                </a:solidFill>
              </a:rPr>
              <a:t>ВИКТОР_В. </a:t>
            </a:r>
            <a:r>
              <a:rPr lang="cs-CZ" sz="1300" i="1" dirty="0" err="1" smtClean="0">
                <a:solidFill>
                  <a:schemeClr val="bg2"/>
                </a:solidFill>
              </a:rPr>
              <a:t>Relief</a:t>
            </a:r>
            <a:r>
              <a:rPr lang="cs-CZ" sz="1300" i="1" dirty="0" smtClean="0">
                <a:solidFill>
                  <a:schemeClr val="bg2"/>
                </a:solidFill>
              </a:rPr>
              <a:t> Map </a:t>
            </a:r>
            <a:r>
              <a:rPr lang="cs-CZ" sz="1300" i="1" dirty="0" err="1" smtClean="0">
                <a:solidFill>
                  <a:schemeClr val="bg2"/>
                </a:solidFill>
              </a:rPr>
              <a:t>of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Czech</a:t>
            </a:r>
            <a:r>
              <a:rPr lang="cs-CZ" sz="1300" i="1" dirty="0" smtClean="0">
                <a:solidFill>
                  <a:schemeClr val="bg2"/>
                </a:solidFill>
              </a:rPr>
              <a:t> </a:t>
            </a:r>
            <a:r>
              <a:rPr lang="cs-CZ" sz="1300" i="1" dirty="0" err="1" smtClean="0">
                <a:solidFill>
                  <a:schemeClr val="bg2"/>
                </a:solidFill>
              </a:rPr>
              <a:t>Republic.png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&lt;http://upload.wikimedia.org/wikipedia/commons/b/be/Relief_Map_of_Czech_Republic.png&gt;. </a:t>
            </a: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CZECHOSLOVAK NEWSPAPER VEČERNÍ ČESKÉ SLOVO. </a:t>
            </a:r>
            <a:r>
              <a:rPr lang="cs-CZ" sz="1300" i="1" dirty="0" smtClean="0">
                <a:solidFill>
                  <a:schemeClr val="bg2"/>
                </a:solidFill>
              </a:rPr>
              <a:t>VEČERNÍ ČESKÉ SLOVO 22. 9. 1938.jpg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&lt;http://upload.wikimedia.org/wikipedia/commons/b/b3/VE%C4%8CERN%C3%8D_%C4%8CESK%C3%89_SLOVO_22._9._1938.jpg&gt;. </a:t>
            </a:r>
          </a:p>
          <a:p>
            <a:pPr marL="273050" indent="-273050">
              <a:defRPr/>
            </a:pPr>
            <a:r>
              <a:rPr lang="en-US" sz="1300" dirty="0" smtClean="0">
                <a:solidFill>
                  <a:schemeClr val="bg2"/>
                </a:solidFill>
              </a:rPr>
              <a:t>MINISTRY OF INFORMATION OFFICIAL PHOTOGRAPHER. </a:t>
            </a:r>
            <a:r>
              <a:rPr lang="en-US" sz="1300" i="1" dirty="0" err="1" smtClean="0">
                <a:solidFill>
                  <a:schemeClr val="bg2"/>
                </a:solidFill>
              </a:rPr>
              <a:t>MunichAgreement</a:t>
            </a:r>
            <a:r>
              <a:rPr lang="en-US" sz="1300" i="1" dirty="0" smtClean="0">
                <a:solidFill>
                  <a:schemeClr val="bg2"/>
                </a:solidFill>
              </a:rPr>
              <a:t> .jpg</a:t>
            </a:r>
            <a:r>
              <a:rPr lang="en-US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</a:t>
            </a:r>
            <a:r>
              <a:rPr lang="en-US" sz="1300" dirty="0" smtClean="0">
                <a:solidFill>
                  <a:schemeClr val="bg2"/>
                </a:solidFill>
              </a:rPr>
              <a:t>]. </a:t>
            </a:r>
            <a:r>
              <a:rPr lang="en-US" sz="1300" dirty="0" err="1" smtClean="0">
                <a:solidFill>
                  <a:schemeClr val="bg2"/>
                </a:solidFill>
              </a:rPr>
              <a:t>Dostupný</a:t>
            </a:r>
            <a:r>
              <a:rPr lang="en-US" sz="1300" dirty="0" smtClean="0">
                <a:solidFill>
                  <a:schemeClr val="bg2"/>
                </a:solidFill>
              </a:rPr>
              <a:t> </a:t>
            </a:r>
            <a:r>
              <a:rPr lang="en-US" sz="1300" dirty="0" err="1" smtClean="0">
                <a:solidFill>
                  <a:schemeClr val="bg2"/>
                </a:solidFill>
              </a:rPr>
              <a:t>na</a:t>
            </a:r>
            <a:r>
              <a:rPr lang="en-US" sz="1300" dirty="0" smtClean="0">
                <a:solidFill>
                  <a:schemeClr val="bg2"/>
                </a:solidFill>
              </a:rPr>
              <a:t> WWW: &lt;http://upload.wikimedia.org/wikipedia/commons/0/0c/MunichAgreement_.jpg&gt;. </a:t>
            </a:r>
            <a:endParaRPr lang="cs-CZ" sz="1300" dirty="0" smtClean="0">
              <a:solidFill>
                <a:schemeClr val="bg2"/>
              </a:solidFill>
            </a:endParaRPr>
          </a:p>
          <a:p>
            <a:pPr marL="273050" indent="-273050">
              <a:defRPr/>
            </a:pPr>
            <a:r>
              <a:rPr lang="cs-CZ" sz="1300" dirty="0" smtClean="0">
                <a:solidFill>
                  <a:schemeClr val="bg2"/>
                </a:solidFill>
              </a:rPr>
              <a:t>NEZNÁMÝ. </a:t>
            </a:r>
            <a:r>
              <a:rPr lang="cs-CZ" sz="1300" i="1" dirty="0" smtClean="0">
                <a:solidFill>
                  <a:schemeClr val="bg2"/>
                </a:solidFill>
              </a:rPr>
              <a:t>Příjezd německého vojska do Sudet.</a:t>
            </a:r>
            <a:r>
              <a:rPr lang="cs-CZ" sz="1300" i="1" dirty="0" err="1" smtClean="0">
                <a:solidFill>
                  <a:schemeClr val="bg2"/>
                </a:solidFill>
              </a:rPr>
              <a:t>jpg</a:t>
            </a:r>
            <a:r>
              <a:rPr lang="cs-CZ" sz="1300" dirty="0" smtClean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 smtClean="0">
                <a:solidFill>
                  <a:schemeClr val="bg2"/>
                </a:solidFill>
              </a:rPr>
              <a:t>Dostupný na WWW: &lt;http://upload.wikimedia.org/wikipedia/commons/9/99/Příjezd_německého_vojska_do_Sudet.jpg&gt;. </a:t>
            </a:r>
          </a:p>
          <a:p>
            <a:pPr marL="273050" indent="-273050">
              <a:defRPr/>
            </a:pPr>
            <a:r>
              <a:rPr lang="cs-CZ" sz="1300" dirty="0">
                <a:solidFill>
                  <a:schemeClr val="bg2"/>
                </a:solidFill>
              </a:rPr>
              <a:t>BUNDESARCHIV, BILD 183-58507-003 / CC-BY-SA. </a:t>
            </a:r>
            <a:r>
              <a:rPr lang="cs-CZ" sz="1300" i="1" dirty="0" err="1">
                <a:solidFill>
                  <a:schemeClr val="bg2"/>
                </a:solidFill>
              </a:rPr>
              <a:t>Bundesarchiv</a:t>
            </a:r>
            <a:r>
              <a:rPr lang="cs-CZ" sz="1300" i="1" dirty="0">
                <a:solidFill>
                  <a:schemeClr val="bg2"/>
                </a:solidFill>
              </a:rPr>
              <a:t> </a:t>
            </a:r>
            <a:r>
              <a:rPr lang="cs-CZ" sz="1300" i="1" dirty="0" err="1">
                <a:solidFill>
                  <a:schemeClr val="bg2"/>
                </a:solidFill>
              </a:rPr>
              <a:t>Bild</a:t>
            </a:r>
            <a:r>
              <a:rPr lang="cs-CZ" sz="1300" i="1" dirty="0">
                <a:solidFill>
                  <a:schemeClr val="bg2"/>
                </a:solidFill>
              </a:rPr>
              <a:t> 183-58507-003, </a:t>
            </a:r>
            <a:r>
              <a:rPr lang="cs-CZ" sz="1300" i="1" dirty="0" err="1">
                <a:solidFill>
                  <a:schemeClr val="bg2"/>
                </a:solidFill>
              </a:rPr>
              <a:t>Besetzung</a:t>
            </a:r>
            <a:r>
              <a:rPr lang="cs-CZ" sz="1300" i="1" dirty="0">
                <a:solidFill>
                  <a:schemeClr val="bg2"/>
                </a:solidFill>
              </a:rPr>
              <a:t> des </a:t>
            </a:r>
            <a:r>
              <a:rPr lang="cs-CZ" sz="1300" i="1" dirty="0" err="1">
                <a:solidFill>
                  <a:schemeClr val="bg2"/>
                </a:solidFill>
              </a:rPr>
              <a:t>Sudetenlands</a:t>
            </a:r>
            <a:r>
              <a:rPr lang="cs-CZ" sz="1300" i="1" dirty="0">
                <a:solidFill>
                  <a:schemeClr val="bg2"/>
                </a:solidFill>
              </a:rPr>
              <a:t>, </a:t>
            </a:r>
            <a:r>
              <a:rPr lang="cs-CZ" sz="1300" i="1" dirty="0" err="1">
                <a:solidFill>
                  <a:schemeClr val="bg2"/>
                </a:solidFill>
              </a:rPr>
              <a:t>Grenzpfahl.jpg</a:t>
            </a:r>
            <a:r>
              <a:rPr lang="cs-CZ" sz="1300" dirty="0">
                <a:solidFill>
                  <a:schemeClr val="bg2"/>
                </a:solidFill>
              </a:rPr>
              <a:t> [online]. [cit. </a:t>
            </a:r>
            <a:r>
              <a:rPr lang="cs-CZ" sz="1300" dirty="0" smtClean="0">
                <a:solidFill>
                  <a:schemeClr val="bg2"/>
                </a:solidFill>
              </a:rPr>
              <a:t>8.12.2011]. </a:t>
            </a:r>
            <a:r>
              <a:rPr lang="cs-CZ" sz="1300" dirty="0">
                <a:solidFill>
                  <a:schemeClr val="bg2"/>
                </a:solidFill>
              </a:rPr>
              <a:t>Dostupný na WWW: &lt;http://upload.wikimedia.org/wikipedia/commons/5/55/Bundesarchiv_Bild_183-58507-003%2C_Besetzung_des_Sudetenlands%2C_Grenzpfahl.jpg&gt;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447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Zdenek</cp:lastModifiedBy>
  <cp:revision>6</cp:revision>
  <dcterms:created xsi:type="dcterms:W3CDTF">2012-05-31T17:35:43Z</dcterms:created>
  <dcterms:modified xsi:type="dcterms:W3CDTF">2012-05-31T18:28:16Z</dcterms:modified>
</cp:coreProperties>
</file>