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56" r:id="rId3"/>
    <p:sldId id="257" r:id="rId4"/>
    <p:sldId id="258" r:id="rId5"/>
    <p:sldId id="275" r:id="rId6"/>
    <p:sldId id="259" r:id="rId7"/>
    <p:sldId id="271" r:id="rId8"/>
    <p:sldId id="260" r:id="rId9"/>
    <p:sldId id="261" r:id="rId10"/>
    <p:sldId id="272" r:id="rId11"/>
    <p:sldId id="262" r:id="rId12"/>
    <p:sldId id="273" r:id="rId13"/>
    <p:sldId id="263" r:id="rId14"/>
    <p:sldId id="264" r:id="rId15"/>
    <p:sldId id="269" r:id="rId16"/>
    <p:sldId id="270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>
        <p:scale>
          <a:sx n="90" d="100"/>
          <a:sy n="90" d="100"/>
        </p:scale>
        <p:origin x="-174" y="7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5A790-5F24-4920-AD98-88A4E587075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F21E7-5F1E-4947-837F-E72E93345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5A790-5F24-4920-AD98-88A4E587075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F21E7-5F1E-4947-837F-E72E93345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5A790-5F24-4920-AD98-88A4E587075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F21E7-5F1E-4947-837F-E72E93345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5A790-5F24-4920-AD98-88A4E587075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F21E7-5F1E-4947-837F-E72E93345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5A790-5F24-4920-AD98-88A4E587075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F21E7-5F1E-4947-837F-E72E93345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5A790-5F24-4920-AD98-88A4E587075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F21E7-5F1E-4947-837F-E72E93345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5A790-5F24-4920-AD98-88A4E587075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F21E7-5F1E-4947-837F-E72E93345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5A790-5F24-4920-AD98-88A4E587075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F21E7-5F1E-4947-837F-E72E93345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5A790-5F24-4920-AD98-88A4E587075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F21E7-5F1E-4947-837F-E72E93345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5A790-5F24-4920-AD98-88A4E587075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F21E7-5F1E-4947-837F-E72E93345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5A790-5F24-4920-AD98-88A4E587075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4F21E7-5F1E-4947-837F-E72E93345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95A790-5F24-4920-AD98-88A4E5870758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4F21E7-5F1E-4947-837F-E72E93345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 l="27391" t="25219" r="38296" b="6250"/>
          <a:stretch>
            <a:fillRect/>
          </a:stretch>
        </p:blipFill>
        <p:spPr bwMode="auto">
          <a:xfrm>
            <a:off x="1763688" y="260648"/>
            <a:ext cx="5616624" cy="63068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2492896"/>
            <a:ext cx="785234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Operace Barbarossa</a:t>
            </a:r>
            <a:endParaRPr lang="cs-CZ" sz="7200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692696"/>
            <a:ext cx="3721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Rok 1941 – jediný nepřítel Německa =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48064" y="692696"/>
            <a:ext cx="917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Británie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alphaModFix/>
            <a:lum/>
          </a:blip>
          <a:srcRect/>
          <a:stretch>
            <a:fillRect/>
          </a:stretch>
        </p:blipFill>
        <p:spPr>
          <a:xfrm>
            <a:off x="1041479" y="1268760"/>
            <a:ext cx="7061042" cy="521999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alphaModFix/>
            <a:lum/>
          </a:blip>
          <a:srcRect/>
          <a:stretch>
            <a:fillRect/>
          </a:stretch>
        </p:blipFill>
        <p:spPr>
          <a:xfrm>
            <a:off x="1259632" y="1124744"/>
            <a:ext cx="6840760" cy="5057151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Šipka doprava 2"/>
          <p:cNvSpPr/>
          <p:nvPr/>
        </p:nvSpPr>
        <p:spPr>
          <a:xfrm rot="576212">
            <a:off x="5580112" y="2996952"/>
            <a:ext cx="360040" cy="144016"/>
          </a:xfrm>
          <a:prstGeom prst="rightArrow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 rot="20059825">
            <a:off x="5809563" y="2563770"/>
            <a:ext cx="360040" cy="144016"/>
          </a:xfrm>
          <a:prstGeom prst="rightArrow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 rot="1335424">
            <a:off x="5652120" y="3284984"/>
            <a:ext cx="360040" cy="144016"/>
          </a:xfrm>
          <a:prstGeom prst="rightArrow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692696"/>
            <a:ext cx="6648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Zájem A. Hitlera se obrací na východ – 22. 6. 1941 dochází k napadení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12360" y="692696"/>
            <a:ext cx="627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SSSR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260648"/>
            <a:ext cx="31700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Operace Barbarossa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2574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Proč název „Barbarossa“?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772816"/>
            <a:ext cx="6112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Jaké byly vztahy Německa a SSSR těsně před vypuknutím války?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924944"/>
            <a:ext cx="7750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Mohlo Německo podle vzájemných německo-sovětských smluv napadnout SSSR?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4581128"/>
            <a:ext cx="4443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 si myslíte, že reagoval na napadení Stalin?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764704"/>
            <a:ext cx="4888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bez vyhlášení války – nepřijatelné, Stalin šokován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1124744"/>
            <a:ext cx="6385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velmi rychlý postup německé armády – Rudé armádě chybí velení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t="1839" b="5082"/>
          <a:stretch>
            <a:fillRect/>
          </a:stretch>
        </p:blipFill>
        <p:spPr bwMode="auto">
          <a:xfrm>
            <a:off x="395536" y="1772816"/>
            <a:ext cx="5832648" cy="36441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/>
          <a:srcRect b="4000"/>
          <a:stretch>
            <a:fillRect/>
          </a:stretch>
        </p:blipFill>
        <p:spPr bwMode="auto">
          <a:xfrm>
            <a:off x="4067944" y="3573016"/>
            <a:ext cx="4536504" cy="29233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660232" y="4941168"/>
            <a:ext cx="288032" cy="1916832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ětiúhelník 3"/>
          <p:cNvSpPr/>
          <p:nvPr/>
        </p:nvSpPr>
        <p:spPr>
          <a:xfrm>
            <a:off x="6876256" y="5085184"/>
            <a:ext cx="2051720" cy="432048"/>
          </a:xfrm>
          <a:prstGeom prst="homePlat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Haettenschweiler" pitchFamily="34" charset="0"/>
              </a:rPr>
              <a:t>MOSKAU  180 KM</a:t>
            </a: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  <a:latin typeface="Haettenschweiler" pitchFamily="34" charset="0"/>
            </a:endParaRPr>
          </a:p>
        </p:txBody>
      </p:sp>
      <p:sp>
        <p:nvSpPr>
          <p:cNvPr id="5" name="Pětiúhelník 4"/>
          <p:cNvSpPr/>
          <p:nvPr/>
        </p:nvSpPr>
        <p:spPr>
          <a:xfrm flipH="1">
            <a:off x="4572000" y="5661248"/>
            <a:ext cx="2124744" cy="432048"/>
          </a:xfrm>
          <a:prstGeom prst="homePlat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Haettenschweiler" pitchFamily="34" charset="0"/>
              </a:rPr>
              <a:t>BERLIN 1500 KM</a:t>
            </a: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  <a:latin typeface="Haettenschweiler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6309320"/>
            <a:ext cx="5996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Hitler předpokládal pád Sovětského svazu v několika týdnech</a:t>
            </a:r>
            <a:endParaRPr lang="cs-CZ" dirty="0"/>
          </a:p>
        </p:txBody>
      </p: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620688"/>
            <a:ext cx="6877050" cy="39719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467544" y="5301208"/>
            <a:ext cx="3796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velmi rychlý postup německé armády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20688"/>
            <a:ext cx="61997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první problémy – neúspěchy u Leningradu, Sevastopolu, Brestu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6488668"/>
            <a:ext cx="5400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neúspěšná blokáda Leningradu trvala dokonce 900 dní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1121911">
            <a:off x="557031" y="1463643"/>
            <a:ext cx="4032448" cy="26108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79069">
            <a:off x="3656343" y="2034212"/>
            <a:ext cx="5181600" cy="40886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67544" y="404664"/>
            <a:ext cx="3190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zima 1941/42 – kruté </a:t>
            </a:r>
            <a:r>
              <a:rPr lang="cs-CZ" dirty="0" smtClean="0"/>
              <a:t>mrazy …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836712"/>
            <a:ext cx="5688026" cy="33843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365104"/>
            <a:ext cx="3139172" cy="20882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3573016"/>
            <a:ext cx="4364792" cy="2952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980728"/>
            <a:ext cx="6264696" cy="41816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980728"/>
            <a:ext cx="2314575" cy="439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6084168" y="5877272"/>
            <a:ext cx="275492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… odražen </a:t>
            </a:r>
            <a:r>
              <a:rPr lang="cs-CZ" dirty="0" smtClean="0"/>
              <a:t>útok na Moskvu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332656"/>
            <a:ext cx="27413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červenec 1942 – únor 1943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60648"/>
            <a:ext cx="27969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Bitva o Stalingrad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1484784"/>
            <a:ext cx="30650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nejprve bombardování města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060848"/>
            <a:ext cx="5481845" cy="36724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971600" y="836712"/>
            <a:ext cx="2395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proč právě Stalingrad?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3789040"/>
            <a:ext cx="4286250" cy="27527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827584" y="404664"/>
            <a:ext cx="31014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poté útok a pokus o ovládnutí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836713"/>
            <a:ext cx="5048651" cy="37444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899592" y="5373216"/>
            <a:ext cx="4157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boj doslova o každou ulici, dům, místnost</a:t>
            </a:r>
            <a:endParaRPr lang="cs-CZ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484784"/>
            <a:ext cx="3190631" cy="48691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755576" y="476672"/>
            <a:ext cx="2313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souboje odstřelovačů</a:t>
            </a:r>
            <a:endParaRPr lang="cs-CZ" dirty="0"/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908720"/>
            <a:ext cx="5688632" cy="3844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 t="52000"/>
          <a:stretch>
            <a:fillRect/>
          </a:stretch>
        </p:blipFill>
        <p:spPr bwMode="auto">
          <a:xfrm>
            <a:off x="827584" y="4869160"/>
            <a:ext cx="7740860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20688"/>
            <a:ext cx="5904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německá armáda  poražena, obklíčena a neevakuovaní zajati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196752"/>
            <a:ext cx="6552728" cy="42347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4644008" y="5805264"/>
            <a:ext cx="3945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první velký neúspěch německé armády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692696"/>
            <a:ext cx="5178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 který stát zaútočila německá armáda v roce 1941?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412776"/>
            <a:ext cx="44056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Proč byl tento útok pro Stalina překvapením?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348880"/>
            <a:ext cx="58409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Jaké byly hlavní důvody rychlého postupu německé armády?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3284984"/>
            <a:ext cx="57253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způsobilo, že Němci nakonec nedokázali dobýt Moskvu?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4293096"/>
            <a:ext cx="6274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Které město se stalo osudné celé jedné německé armádě v SSSR?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301208"/>
            <a:ext cx="5346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Která další města úspěšně odolávala německé armádě?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6237312"/>
            <a:ext cx="4681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Jaké byly hlavní potíže německé armády v SSSR?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13177464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u="sng" dirty="0" smtClean="0"/>
              <a:t>Metodika materiálu:</a:t>
            </a:r>
          </a:p>
          <a:p>
            <a:endParaRPr lang="cs-CZ" sz="1200" dirty="0" smtClean="0"/>
          </a:p>
          <a:p>
            <a:pPr>
              <a:buFontTx/>
              <a:buChar char="-"/>
            </a:pPr>
            <a:r>
              <a:rPr lang="cs-CZ" sz="1200" dirty="0" smtClean="0"/>
              <a:t>výkladová prezentace se závěrečným shrnutím a opakováním </a:t>
            </a:r>
          </a:p>
          <a:p>
            <a:pPr>
              <a:buFontTx/>
              <a:buChar char="-"/>
            </a:pPr>
            <a:endParaRPr lang="cs-CZ" sz="1200" dirty="0" smtClean="0"/>
          </a:p>
          <a:p>
            <a:r>
              <a:rPr lang="cs-CZ" sz="1200" b="1" u="sng" dirty="0" smtClean="0"/>
              <a:t>Zdroje:</a:t>
            </a:r>
          </a:p>
          <a:p>
            <a:endParaRPr lang="cs-CZ" sz="1200" dirty="0" smtClean="0"/>
          </a:p>
          <a:p>
            <a:r>
              <a:rPr lang="cs-CZ" sz="1200" dirty="0" smtClean="0"/>
              <a:t>AUTOR PREZENATCE: </a:t>
            </a:r>
            <a:r>
              <a:rPr lang="cs-CZ" sz="1200" i="1" dirty="0" smtClean="0"/>
              <a:t>Mapa Evropy 1941</a:t>
            </a:r>
          </a:p>
          <a:p>
            <a:r>
              <a:rPr lang="cs-CZ" sz="1200" dirty="0" smtClean="0"/>
              <a:t>BUNDESARCHIV</a:t>
            </a:r>
            <a:r>
              <a:rPr lang="cs-CZ" sz="1200" dirty="0" smtClean="0"/>
              <a:t>, BILD 101I-020-1272-21 / KIPPER / CC-BY-SA. </a:t>
            </a:r>
            <a:r>
              <a:rPr lang="cs-CZ" sz="1200" i="1" dirty="0" err="1" smtClean="0"/>
              <a:t>Bundesarchiv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Bild</a:t>
            </a:r>
            <a:r>
              <a:rPr lang="cs-CZ" sz="1200" i="1" dirty="0" smtClean="0"/>
              <a:t> 101I-020-1272-21, </a:t>
            </a:r>
            <a:r>
              <a:rPr lang="cs-CZ" sz="1200" i="1" dirty="0" err="1" smtClean="0"/>
              <a:t>Russland</a:t>
            </a:r>
            <a:r>
              <a:rPr lang="cs-CZ" sz="1200" i="1" dirty="0" smtClean="0"/>
              <a:t>, </a:t>
            </a:r>
            <a:r>
              <a:rPr lang="cs-CZ" sz="1200" i="1" dirty="0" err="1" smtClean="0"/>
              <a:t>Süd</a:t>
            </a:r>
            <a:r>
              <a:rPr lang="cs-CZ" sz="1200" i="1" dirty="0" smtClean="0"/>
              <a:t>, </a:t>
            </a:r>
            <a:r>
              <a:rPr lang="cs-CZ" sz="1200" i="1" dirty="0" err="1" smtClean="0"/>
              <a:t>Abführen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von</a:t>
            </a:r>
            <a:r>
              <a:rPr lang="cs-CZ" sz="1200" i="1" dirty="0" smtClean="0"/>
              <a:t> </a:t>
            </a:r>
            <a:r>
              <a:rPr lang="cs-CZ" sz="1200" i="1" dirty="0" smtClean="0"/>
              <a:t>  </a:t>
            </a:r>
          </a:p>
          <a:p>
            <a:r>
              <a:rPr lang="cs-CZ" sz="1200" i="1" dirty="0" smtClean="0"/>
              <a:t> </a:t>
            </a:r>
            <a:r>
              <a:rPr lang="cs-CZ" sz="1200" i="1" dirty="0" smtClean="0"/>
              <a:t>   </a:t>
            </a:r>
            <a:r>
              <a:rPr lang="cs-CZ" sz="1200" i="1" dirty="0" err="1" smtClean="0"/>
              <a:t>Gefangenen.jpg</a:t>
            </a:r>
            <a:r>
              <a:rPr lang="cs-CZ" sz="1200" dirty="0" smtClean="0"/>
              <a:t> </a:t>
            </a:r>
            <a:r>
              <a:rPr lang="cs-CZ" sz="1200" dirty="0" smtClean="0"/>
              <a:t>[online]. [cit. </a:t>
            </a:r>
            <a:r>
              <a:rPr lang="cs-CZ" sz="1200" dirty="0" smtClean="0"/>
              <a:t>5.1.2012</a:t>
            </a:r>
            <a:r>
              <a:rPr lang="cs-CZ" sz="1200" dirty="0" smtClean="0"/>
              <a:t>]. Dostupný na WWW</a:t>
            </a:r>
            <a:r>
              <a:rPr lang="cs-CZ" sz="1200" dirty="0" smtClean="0"/>
              <a:t>:  &lt;</a:t>
            </a:r>
            <a:r>
              <a:rPr lang="cs-CZ" sz="1200" dirty="0" smtClean="0"/>
              <a:t>http://upload.wikimedia.org/wikipedia/commons/0/07</a:t>
            </a:r>
            <a:r>
              <a:rPr lang="cs-CZ" sz="1200" dirty="0" smtClean="0"/>
              <a:t>/</a:t>
            </a:r>
          </a:p>
          <a:p>
            <a:r>
              <a:rPr lang="cs-CZ" sz="1200" dirty="0" smtClean="0"/>
              <a:t> </a:t>
            </a:r>
            <a:r>
              <a:rPr lang="cs-CZ" sz="1200" dirty="0" smtClean="0"/>
              <a:t>   </a:t>
            </a:r>
            <a:r>
              <a:rPr lang="cs-CZ" sz="1200" dirty="0" err="1" smtClean="0"/>
              <a:t>Bundesarchiv</a:t>
            </a:r>
            <a:r>
              <a:rPr lang="cs-CZ" sz="1200" dirty="0" smtClean="0"/>
              <a:t>_</a:t>
            </a:r>
            <a:r>
              <a:rPr lang="cs-CZ" sz="1200" dirty="0" err="1" smtClean="0"/>
              <a:t>Bild</a:t>
            </a:r>
            <a:r>
              <a:rPr lang="cs-CZ" sz="1200" dirty="0" smtClean="0"/>
              <a:t>_101I-020-1272-21%2C_</a:t>
            </a:r>
            <a:r>
              <a:rPr lang="cs-CZ" sz="1200" dirty="0" err="1" smtClean="0"/>
              <a:t>Russland</a:t>
            </a:r>
            <a:r>
              <a:rPr lang="cs-CZ" sz="1200" dirty="0" smtClean="0"/>
              <a:t>%2C_S%C3%</a:t>
            </a:r>
            <a:r>
              <a:rPr lang="cs-CZ" sz="1200" dirty="0" err="1" smtClean="0"/>
              <a:t>BCd</a:t>
            </a:r>
            <a:r>
              <a:rPr lang="cs-CZ" sz="1200" dirty="0" smtClean="0"/>
              <a:t>%2C_</a:t>
            </a:r>
            <a:r>
              <a:rPr lang="cs-CZ" sz="1200" dirty="0" err="1" smtClean="0"/>
              <a:t>Abf</a:t>
            </a:r>
            <a:r>
              <a:rPr lang="cs-CZ" sz="1200" dirty="0" smtClean="0"/>
              <a:t>%C3%</a:t>
            </a:r>
            <a:r>
              <a:rPr lang="cs-CZ" sz="1200" dirty="0" err="1" smtClean="0"/>
              <a:t>BChren</a:t>
            </a:r>
            <a:r>
              <a:rPr lang="cs-CZ" sz="1200" dirty="0" smtClean="0"/>
              <a:t>_</a:t>
            </a:r>
            <a:r>
              <a:rPr lang="cs-CZ" sz="1200" dirty="0" err="1" smtClean="0"/>
              <a:t>von</a:t>
            </a:r>
            <a:r>
              <a:rPr lang="cs-CZ" sz="1200" dirty="0" smtClean="0"/>
              <a:t>_</a:t>
            </a:r>
            <a:r>
              <a:rPr lang="cs-CZ" sz="1200" dirty="0" err="1" smtClean="0"/>
              <a:t>Gefangenen.jpg</a:t>
            </a:r>
            <a:r>
              <a:rPr lang="cs-CZ" sz="1200" dirty="0" smtClean="0"/>
              <a:t>&gt;. </a:t>
            </a:r>
          </a:p>
          <a:p>
            <a:r>
              <a:rPr lang="cs-CZ" sz="1200" dirty="0" smtClean="0"/>
              <a:t>BUNDESARCHIV, BILD 101I-020-1262-11 / HARSCHNECK / CC-BY-SA. </a:t>
            </a:r>
            <a:r>
              <a:rPr lang="cs-CZ" sz="1200" i="1" dirty="0" err="1" smtClean="0"/>
              <a:t>Bundesarchiv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Bild</a:t>
            </a:r>
            <a:r>
              <a:rPr lang="cs-CZ" sz="1200" i="1" dirty="0" smtClean="0"/>
              <a:t> 101I-020-1262-11, </a:t>
            </a:r>
            <a:r>
              <a:rPr lang="cs-CZ" sz="1200" i="1" dirty="0" err="1" smtClean="0"/>
              <a:t>Russland</a:t>
            </a:r>
            <a:r>
              <a:rPr lang="cs-CZ" sz="1200" i="1" dirty="0" smtClean="0"/>
              <a:t>-</a:t>
            </a:r>
            <a:r>
              <a:rPr lang="cs-CZ" sz="1200" i="1" dirty="0" err="1" smtClean="0"/>
              <a:t>Süd</a:t>
            </a:r>
            <a:r>
              <a:rPr lang="cs-CZ" sz="1200" i="1" dirty="0" smtClean="0"/>
              <a:t>, </a:t>
            </a:r>
            <a:r>
              <a:rPr lang="cs-CZ" sz="1200" i="1" dirty="0" err="1" smtClean="0"/>
              <a:t>deutsche</a:t>
            </a:r>
            <a:r>
              <a:rPr lang="cs-CZ" sz="1200" i="1" dirty="0" smtClean="0"/>
              <a:t> </a:t>
            </a:r>
            <a:r>
              <a:rPr lang="cs-CZ" sz="1200" i="1" dirty="0" smtClean="0"/>
              <a:t>  </a:t>
            </a:r>
          </a:p>
          <a:p>
            <a:r>
              <a:rPr lang="cs-CZ" sz="1200" i="1" dirty="0" smtClean="0"/>
              <a:t> </a:t>
            </a:r>
            <a:r>
              <a:rPr lang="cs-CZ" sz="1200" i="1" dirty="0" smtClean="0"/>
              <a:t>   </a:t>
            </a:r>
            <a:r>
              <a:rPr lang="cs-CZ" sz="1200" i="1" dirty="0" err="1" smtClean="0"/>
              <a:t>Soldaten</a:t>
            </a:r>
            <a:r>
              <a:rPr lang="cs-CZ" sz="1200" i="1" dirty="0" smtClean="0"/>
              <a:t> </a:t>
            </a:r>
            <a:r>
              <a:rPr lang="cs-CZ" sz="1200" i="1" dirty="0" smtClean="0"/>
              <a:t>vor </a:t>
            </a:r>
            <a:r>
              <a:rPr lang="cs-CZ" sz="1200" i="1" dirty="0" err="1" smtClean="0"/>
              <a:t>Ortschaft.jpg</a:t>
            </a:r>
            <a:r>
              <a:rPr lang="cs-CZ" sz="1200" dirty="0" smtClean="0"/>
              <a:t> [online]. [cit. 5.1</a:t>
            </a:r>
            <a:r>
              <a:rPr lang="cs-CZ" sz="1200" dirty="0" smtClean="0"/>
              <a:t>.2012</a:t>
            </a:r>
            <a:r>
              <a:rPr lang="cs-CZ" sz="1200" dirty="0" smtClean="0"/>
              <a:t>]. Dostupný na WWW: &lt;http://</a:t>
            </a:r>
            <a:r>
              <a:rPr lang="cs-CZ" sz="1200" dirty="0" smtClean="0"/>
              <a:t>upload.wikimedia.org/wikipedia/commons/b/bb/</a:t>
            </a:r>
          </a:p>
          <a:p>
            <a:r>
              <a:rPr lang="cs-CZ" sz="1200" dirty="0" smtClean="0"/>
              <a:t> </a:t>
            </a:r>
            <a:r>
              <a:rPr lang="cs-CZ" sz="1200" dirty="0" smtClean="0"/>
              <a:t>   </a:t>
            </a:r>
            <a:r>
              <a:rPr lang="cs-CZ" sz="1200" dirty="0" err="1" smtClean="0"/>
              <a:t>Bundesarchiv</a:t>
            </a:r>
            <a:r>
              <a:rPr lang="cs-CZ" sz="1200" dirty="0" smtClean="0"/>
              <a:t>_</a:t>
            </a:r>
            <a:r>
              <a:rPr lang="cs-CZ" sz="1200" dirty="0" err="1" smtClean="0"/>
              <a:t>Bild</a:t>
            </a:r>
            <a:r>
              <a:rPr lang="cs-CZ" sz="1200" dirty="0" smtClean="0"/>
              <a:t>_101I-020-1262-11%2C_</a:t>
            </a:r>
            <a:r>
              <a:rPr lang="cs-CZ" sz="1200" dirty="0" err="1" smtClean="0"/>
              <a:t>Russland</a:t>
            </a:r>
            <a:r>
              <a:rPr lang="cs-CZ" sz="1200" dirty="0" smtClean="0"/>
              <a:t>-S%C3%</a:t>
            </a:r>
            <a:r>
              <a:rPr lang="cs-CZ" sz="1200" dirty="0" err="1" smtClean="0"/>
              <a:t>BCd</a:t>
            </a:r>
            <a:r>
              <a:rPr lang="cs-CZ" sz="1200" dirty="0" smtClean="0"/>
              <a:t>%2C_</a:t>
            </a:r>
            <a:r>
              <a:rPr lang="cs-CZ" sz="1200" dirty="0" err="1" smtClean="0"/>
              <a:t>deutsche</a:t>
            </a:r>
            <a:r>
              <a:rPr lang="cs-CZ" sz="1200" dirty="0" smtClean="0"/>
              <a:t>_</a:t>
            </a:r>
            <a:r>
              <a:rPr lang="cs-CZ" sz="1200" dirty="0" err="1" smtClean="0"/>
              <a:t>Soldaten</a:t>
            </a:r>
            <a:r>
              <a:rPr lang="cs-CZ" sz="1200" dirty="0" smtClean="0"/>
              <a:t>_vor_</a:t>
            </a:r>
            <a:r>
              <a:rPr lang="cs-CZ" sz="1200" dirty="0" err="1" smtClean="0"/>
              <a:t>Ortschaft.jpg</a:t>
            </a:r>
            <a:r>
              <a:rPr lang="cs-CZ" sz="1200" dirty="0" smtClean="0"/>
              <a:t>&gt;. </a:t>
            </a:r>
            <a:endParaRPr lang="cs-CZ" sz="1200" dirty="0" smtClean="0"/>
          </a:p>
          <a:p>
            <a:r>
              <a:rPr lang="cs-CZ" sz="1200" dirty="0" smtClean="0"/>
              <a:t>NEZNÁMÝ. </a:t>
            </a:r>
            <a:r>
              <a:rPr lang="cs-CZ" sz="1200" i="1" dirty="0" smtClean="0"/>
              <a:t>Silverfox1.jpg</a:t>
            </a:r>
            <a:r>
              <a:rPr lang="cs-CZ" sz="1200" dirty="0" smtClean="0"/>
              <a:t> [online]. [cit. 5.1</a:t>
            </a:r>
            <a:r>
              <a:rPr lang="cs-CZ" sz="1200" dirty="0" smtClean="0"/>
              <a:t>.2012</a:t>
            </a:r>
            <a:r>
              <a:rPr lang="cs-CZ" sz="1200" dirty="0" smtClean="0"/>
              <a:t>]. Dostupný na WWW: &lt;http://upload.wikimedia.org/wikipedia/commons/c/cf</a:t>
            </a:r>
            <a:r>
              <a:rPr lang="cs-CZ" sz="1200" dirty="0" smtClean="0"/>
              <a:t>/</a:t>
            </a:r>
          </a:p>
          <a:p>
            <a:r>
              <a:rPr lang="cs-CZ" sz="1200" dirty="0" smtClean="0"/>
              <a:t> </a:t>
            </a:r>
            <a:r>
              <a:rPr lang="cs-CZ" sz="1200" dirty="0" smtClean="0"/>
              <a:t>   Silverfox1.jpg</a:t>
            </a:r>
            <a:r>
              <a:rPr lang="cs-CZ" sz="1200" dirty="0" smtClean="0"/>
              <a:t>&gt;. </a:t>
            </a:r>
            <a:endParaRPr lang="cs-CZ" sz="1200" dirty="0" smtClean="0"/>
          </a:p>
          <a:p>
            <a:r>
              <a:rPr lang="cs-CZ" sz="1200" dirty="0" smtClean="0"/>
              <a:t>RIA NOVOSTI ARCHIVE, IMAGE #95845 / VSEVOLOD TARASEVICH / CC-BY-SA 3.0. </a:t>
            </a:r>
            <a:r>
              <a:rPr lang="cs-CZ" sz="1200" i="1" dirty="0" smtClean="0"/>
              <a:t>RIAN archive 95845 </a:t>
            </a:r>
            <a:r>
              <a:rPr lang="cs-CZ" sz="1200" i="1" dirty="0" err="1" smtClean="0"/>
              <a:t>World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War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Two.jpg</a:t>
            </a:r>
            <a:r>
              <a:rPr lang="cs-CZ" sz="1200" dirty="0" smtClean="0"/>
              <a:t> [online</a:t>
            </a:r>
            <a:r>
              <a:rPr lang="cs-CZ" sz="1200" dirty="0" smtClean="0"/>
              <a:t>].</a:t>
            </a:r>
          </a:p>
          <a:p>
            <a:r>
              <a:rPr lang="cs-CZ" sz="1200" dirty="0" smtClean="0"/>
              <a:t> </a:t>
            </a:r>
            <a:r>
              <a:rPr lang="cs-CZ" sz="1200" dirty="0" smtClean="0"/>
              <a:t>   </a:t>
            </a:r>
            <a:r>
              <a:rPr lang="cs-CZ" sz="1200" dirty="0" smtClean="0"/>
              <a:t>[cit. 5.1</a:t>
            </a:r>
            <a:r>
              <a:rPr lang="cs-CZ" sz="1200" dirty="0" smtClean="0"/>
              <a:t>.2012</a:t>
            </a:r>
            <a:r>
              <a:rPr lang="cs-CZ" sz="1200" dirty="0" smtClean="0"/>
              <a:t>]. Dostupný na WWW: &lt;http://upload.wikimedia.org/wikipedia/commons/c/ce/RIAN_archive_95845_World_War</a:t>
            </a:r>
            <a:r>
              <a:rPr lang="cs-CZ" sz="1200" dirty="0" smtClean="0"/>
              <a:t>_</a:t>
            </a:r>
          </a:p>
          <a:p>
            <a:r>
              <a:rPr lang="cs-CZ" sz="1200" dirty="0" smtClean="0"/>
              <a:t> </a:t>
            </a:r>
            <a:r>
              <a:rPr lang="cs-CZ" sz="1200" dirty="0" smtClean="0"/>
              <a:t>   </a:t>
            </a:r>
            <a:r>
              <a:rPr lang="cs-CZ" sz="1200" dirty="0" err="1" smtClean="0"/>
              <a:t>Two.jpg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RIA NOVOSTI ARCHIVE, IMAGE #765 / BORIS KUDOYAROV / CC-BY-SA 3.0. </a:t>
            </a:r>
            <a:r>
              <a:rPr lang="cs-CZ" sz="1200" i="1" dirty="0" smtClean="0"/>
              <a:t>RIAN archive 765 </a:t>
            </a:r>
            <a:r>
              <a:rPr lang="cs-CZ" sz="1200" i="1" dirty="0" err="1" smtClean="0"/>
              <a:t>Antiaircraft</a:t>
            </a:r>
            <a:r>
              <a:rPr lang="cs-CZ" sz="1200" i="1" dirty="0" smtClean="0"/>
              <a:t>-</a:t>
            </a:r>
            <a:r>
              <a:rPr lang="cs-CZ" sz="1200" i="1" dirty="0" err="1" smtClean="0"/>
              <a:t>gunners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ready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for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battle.jpg</a:t>
            </a:r>
            <a:r>
              <a:rPr lang="cs-CZ" sz="1200" dirty="0" smtClean="0"/>
              <a:t> [online</a:t>
            </a:r>
            <a:r>
              <a:rPr lang="cs-CZ" sz="1200" dirty="0" smtClean="0"/>
              <a:t>].</a:t>
            </a:r>
          </a:p>
          <a:p>
            <a:r>
              <a:rPr lang="cs-CZ" sz="1200" dirty="0" smtClean="0"/>
              <a:t>    </a:t>
            </a:r>
            <a:r>
              <a:rPr lang="cs-CZ" sz="1200" dirty="0" smtClean="0"/>
              <a:t>[cit. 5.1</a:t>
            </a:r>
            <a:r>
              <a:rPr lang="cs-CZ" sz="1200" dirty="0" smtClean="0"/>
              <a:t>.2012</a:t>
            </a:r>
            <a:r>
              <a:rPr lang="cs-CZ" sz="1200" dirty="0" smtClean="0"/>
              <a:t>]. Dostupný na WWW: &lt;http://</a:t>
            </a:r>
            <a:r>
              <a:rPr lang="cs-CZ" sz="1200" dirty="0" smtClean="0"/>
              <a:t>upload.wikimedia.org/wikipedia/commons/8/84/RIAN_archive_765_Antiaircraft-gunners_</a:t>
            </a:r>
          </a:p>
          <a:p>
            <a:r>
              <a:rPr lang="cs-CZ" sz="1200" dirty="0" smtClean="0"/>
              <a:t> </a:t>
            </a:r>
            <a:r>
              <a:rPr lang="cs-CZ" sz="1200" dirty="0" smtClean="0"/>
              <a:t>   </a:t>
            </a:r>
            <a:r>
              <a:rPr lang="cs-CZ" sz="1200" dirty="0" err="1" smtClean="0"/>
              <a:t>ready</a:t>
            </a:r>
            <a:r>
              <a:rPr lang="cs-CZ" sz="1200" dirty="0" smtClean="0"/>
              <a:t>_</a:t>
            </a:r>
            <a:r>
              <a:rPr lang="cs-CZ" sz="1200" dirty="0" err="1" smtClean="0"/>
              <a:t>for</a:t>
            </a:r>
            <a:r>
              <a:rPr lang="cs-CZ" sz="1200" dirty="0" smtClean="0"/>
              <a:t>_</a:t>
            </a:r>
            <a:r>
              <a:rPr lang="cs-CZ" sz="1200" dirty="0" err="1" smtClean="0"/>
              <a:t>battle.jpg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NEZNÁMÝ</a:t>
            </a:r>
            <a:r>
              <a:rPr lang="cs-CZ" sz="1200" dirty="0" smtClean="0"/>
              <a:t>. </a:t>
            </a:r>
            <a:r>
              <a:rPr lang="cs-CZ" sz="1200" i="1" dirty="0" smtClean="0"/>
              <a:t>Mosca41.jpg</a:t>
            </a:r>
            <a:r>
              <a:rPr lang="cs-CZ" sz="1200" dirty="0" smtClean="0"/>
              <a:t> [online]. [cit. 5.1</a:t>
            </a:r>
            <a:r>
              <a:rPr lang="cs-CZ" sz="1200" dirty="0" smtClean="0"/>
              <a:t>.2012</a:t>
            </a:r>
            <a:r>
              <a:rPr lang="cs-CZ" sz="1200" dirty="0" smtClean="0"/>
              <a:t>]. Dostupný na WWW: &lt;http://upload.wikimedia.org/wikipedia/commons/4/46</a:t>
            </a:r>
            <a:r>
              <a:rPr lang="cs-CZ" sz="1200" dirty="0" smtClean="0"/>
              <a:t>/</a:t>
            </a:r>
          </a:p>
          <a:p>
            <a:r>
              <a:rPr lang="cs-CZ" sz="1200" dirty="0" smtClean="0"/>
              <a:t> </a:t>
            </a:r>
            <a:r>
              <a:rPr lang="cs-CZ" sz="1200" dirty="0" smtClean="0"/>
              <a:t>   Mosca41.jpg&gt;.</a:t>
            </a:r>
          </a:p>
          <a:p>
            <a:r>
              <a:rPr lang="ar-AE" sz="1200" dirty="0" smtClean="0"/>
              <a:t>حمد </a:t>
            </a:r>
            <a:r>
              <a:rPr lang="ar-AE" sz="1200" dirty="0" smtClean="0"/>
              <a:t>يسرى حسين. </a:t>
            </a:r>
            <a:r>
              <a:rPr lang="cs-CZ" sz="1200" dirty="0" smtClean="0"/>
              <a:t> </a:t>
            </a:r>
            <a:r>
              <a:rPr lang="cs-CZ" sz="1200" i="1" dirty="0" err="1" smtClean="0"/>
              <a:t>Frostbite.jpg</a:t>
            </a:r>
            <a:r>
              <a:rPr lang="cs-CZ" sz="1200" dirty="0" smtClean="0"/>
              <a:t> [online]. [cit. 5.1</a:t>
            </a:r>
            <a:r>
              <a:rPr lang="cs-CZ" sz="1200" dirty="0" smtClean="0"/>
              <a:t>.2012</a:t>
            </a:r>
            <a:r>
              <a:rPr lang="cs-CZ" sz="1200" dirty="0" smtClean="0"/>
              <a:t>]. Dostupný na WWW: &lt;http://upload.wikimedia.org/wikipedia/commons/9/9d</a:t>
            </a:r>
            <a:r>
              <a:rPr lang="cs-CZ" sz="1200" dirty="0" smtClean="0"/>
              <a:t>/</a:t>
            </a:r>
          </a:p>
          <a:p>
            <a:r>
              <a:rPr lang="cs-CZ" sz="1200" dirty="0" smtClean="0"/>
              <a:t> </a:t>
            </a:r>
            <a:r>
              <a:rPr lang="cs-CZ" sz="1200" dirty="0" smtClean="0"/>
              <a:t>   </a:t>
            </a:r>
            <a:r>
              <a:rPr lang="cs-CZ" sz="1200" dirty="0" err="1" smtClean="0"/>
              <a:t>Frostbite.jpg</a:t>
            </a:r>
            <a:r>
              <a:rPr lang="cs-CZ" sz="1200" dirty="0" smtClean="0"/>
              <a:t>&gt;. </a:t>
            </a:r>
            <a:endParaRPr lang="cs-CZ" sz="1200" dirty="0" smtClean="0"/>
          </a:p>
          <a:p>
            <a:r>
              <a:rPr lang="cs-CZ" sz="1200" dirty="0" smtClean="0"/>
              <a:t>RIA NOVOSTI ARCHIVE, IMAGE #283 / LEONID DORENSKIY / CC-BY-SA 3.0. </a:t>
            </a:r>
            <a:r>
              <a:rPr lang="cs-CZ" sz="1200" i="1" dirty="0" smtClean="0"/>
              <a:t>RIAN archive 283 </a:t>
            </a:r>
            <a:r>
              <a:rPr lang="cs-CZ" sz="1200" i="1" dirty="0" err="1" smtClean="0"/>
              <a:t>Military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exercises</a:t>
            </a:r>
            <a:r>
              <a:rPr lang="cs-CZ" sz="1200" i="1" dirty="0" smtClean="0"/>
              <a:t> in </a:t>
            </a:r>
            <a:r>
              <a:rPr lang="cs-CZ" sz="1200" i="1" dirty="0" err="1" smtClean="0"/>
              <a:t>Moscow.jpg</a:t>
            </a:r>
            <a:r>
              <a:rPr lang="cs-CZ" sz="1200" dirty="0" smtClean="0"/>
              <a:t> [online]. </a:t>
            </a:r>
            <a:endParaRPr lang="cs-CZ" sz="1200" dirty="0" smtClean="0"/>
          </a:p>
          <a:p>
            <a:r>
              <a:rPr lang="cs-CZ" sz="1200" dirty="0" smtClean="0"/>
              <a:t> </a:t>
            </a:r>
            <a:r>
              <a:rPr lang="cs-CZ" sz="1200" dirty="0" smtClean="0"/>
              <a:t>   [</a:t>
            </a:r>
            <a:r>
              <a:rPr lang="cs-CZ" sz="1200" dirty="0" smtClean="0"/>
              <a:t>cit. 5.1</a:t>
            </a:r>
            <a:r>
              <a:rPr lang="cs-CZ" sz="1200" dirty="0" smtClean="0"/>
              <a:t>.2012</a:t>
            </a:r>
            <a:r>
              <a:rPr lang="cs-CZ" sz="1200" dirty="0" smtClean="0"/>
              <a:t>]. Dostupný na WWW: &lt;http://upload.wikimedia.org/wikipedia/commons/0/06/RIAN_archive_283_Military_exercises</a:t>
            </a:r>
            <a:r>
              <a:rPr lang="cs-CZ" sz="1200" dirty="0" smtClean="0"/>
              <a:t>_</a:t>
            </a:r>
          </a:p>
          <a:p>
            <a:r>
              <a:rPr lang="cs-CZ" sz="1200" dirty="0" smtClean="0"/>
              <a:t> </a:t>
            </a:r>
            <a:r>
              <a:rPr lang="cs-CZ" sz="1200" dirty="0" smtClean="0"/>
              <a:t>   in_</a:t>
            </a:r>
            <a:r>
              <a:rPr lang="cs-CZ" sz="1200" dirty="0" err="1" smtClean="0"/>
              <a:t>Moscow.jpg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GRAFIKM FR. </a:t>
            </a:r>
            <a:r>
              <a:rPr lang="cs-CZ" sz="1200" i="1" dirty="0" err="1" smtClean="0"/>
              <a:t>Medal</a:t>
            </a:r>
            <a:r>
              <a:rPr lang="cs-CZ" sz="1200" i="1" dirty="0" smtClean="0"/>
              <a:t> Defense </a:t>
            </a:r>
            <a:r>
              <a:rPr lang="cs-CZ" sz="1200" i="1" dirty="0" err="1" smtClean="0"/>
              <a:t>of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Moscow.jpg</a:t>
            </a:r>
            <a:r>
              <a:rPr lang="cs-CZ" sz="1200" dirty="0" smtClean="0"/>
              <a:t> [online]. [cit. 5.1</a:t>
            </a:r>
            <a:r>
              <a:rPr lang="cs-CZ" sz="1200" dirty="0" smtClean="0"/>
              <a:t>.2012</a:t>
            </a:r>
            <a:r>
              <a:rPr lang="cs-CZ" sz="1200" dirty="0" smtClean="0"/>
              <a:t>]. Dostupný na WWW: &lt;http://upload.wikimedia.org/wikipedia</a:t>
            </a:r>
            <a:r>
              <a:rPr lang="cs-CZ" sz="1200" dirty="0" smtClean="0"/>
              <a:t>/</a:t>
            </a:r>
          </a:p>
          <a:p>
            <a:r>
              <a:rPr lang="cs-CZ" sz="1200" dirty="0" smtClean="0"/>
              <a:t> </a:t>
            </a:r>
            <a:r>
              <a:rPr lang="cs-CZ" sz="1200" dirty="0" smtClean="0"/>
              <a:t>  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/5/54/</a:t>
            </a:r>
            <a:r>
              <a:rPr lang="cs-CZ" sz="1200" dirty="0" err="1" smtClean="0"/>
              <a:t>Medal</a:t>
            </a:r>
            <a:r>
              <a:rPr lang="cs-CZ" sz="1200" dirty="0" smtClean="0"/>
              <a:t>_Defense_</a:t>
            </a:r>
            <a:r>
              <a:rPr lang="cs-CZ" sz="1200" dirty="0" err="1" smtClean="0"/>
              <a:t>of</a:t>
            </a:r>
            <a:r>
              <a:rPr lang="cs-CZ" sz="1200" dirty="0" smtClean="0"/>
              <a:t>_</a:t>
            </a:r>
            <a:r>
              <a:rPr lang="cs-CZ" sz="1200" dirty="0" err="1" smtClean="0"/>
              <a:t>Moscow.jpg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BUNDESARCHIV, BILD 101I-215-0366-03A / GELLER / CC-BY-SA. </a:t>
            </a:r>
            <a:r>
              <a:rPr lang="cs-CZ" sz="1200" i="1" dirty="0" err="1" smtClean="0"/>
              <a:t>Bundesarchiv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Bild</a:t>
            </a:r>
            <a:r>
              <a:rPr lang="cs-CZ" sz="1200" i="1" dirty="0" smtClean="0"/>
              <a:t> 101I-215-0366-03A, </a:t>
            </a:r>
            <a:r>
              <a:rPr lang="cs-CZ" sz="1200" i="1" dirty="0" err="1" smtClean="0"/>
              <a:t>Russland</a:t>
            </a:r>
            <a:r>
              <a:rPr lang="cs-CZ" sz="1200" i="1" dirty="0" smtClean="0"/>
              <a:t>, </a:t>
            </a:r>
            <a:r>
              <a:rPr lang="cs-CZ" sz="1200" i="1" dirty="0" err="1" smtClean="0"/>
              <a:t>Soldat</a:t>
            </a:r>
            <a:r>
              <a:rPr lang="cs-CZ" sz="1200" i="1" dirty="0" smtClean="0"/>
              <a:t>, </a:t>
            </a:r>
            <a:r>
              <a:rPr lang="cs-CZ" sz="1200" i="1" dirty="0" err="1" smtClean="0"/>
              <a:t>Pferd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im</a:t>
            </a:r>
            <a:r>
              <a:rPr lang="cs-CZ" sz="1200" i="1" dirty="0" smtClean="0"/>
              <a:t> Winter.</a:t>
            </a:r>
            <a:r>
              <a:rPr lang="cs-CZ" sz="1200" i="1" dirty="0" err="1" smtClean="0"/>
              <a:t>jpg</a:t>
            </a:r>
            <a:endParaRPr lang="cs-CZ" sz="1200" i="1" dirty="0" smtClean="0"/>
          </a:p>
          <a:p>
            <a:r>
              <a:rPr lang="cs-CZ" sz="1200" i="1" dirty="0" smtClean="0"/>
              <a:t>  </a:t>
            </a:r>
            <a:r>
              <a:rPr lang="cs-CZ" sz="1200" dirty="0" smtClean="0"/>
              <a:t> [online]. [cit. 5.1</a:t>
            </a:r>
            <a:r>
              <a:rPr lang="cs-CZ" sz="1200" dirty="0" smtClean="0"/>
              <a:t>.2012</a:t>
            </a:r>
            <a:r>
              <a:rPr lang="cs-CZ" sz="1200" dirty="0" smtClean="0"/>
              <a:t>]. Dostupný na WWW: &lt;http://upload.wikimedia.org/wikipedia/commons/2/22/Bundesarchiv_Bild_</a:t>
            </a:r>
          </a:p>
          <a:p>
            <a:r>
              <a:rPr lang="cs-CZ" sz="1200" dirty="0" smtClean="0"/>
              <a:t>    101I-215-0366-03A%2C_</a:t>
            </a:r>
            <a:r>
              <a:rPr lang="cs-CZ" sz="1200" dirty="0" err="1" smtClean="0"/>
              <a:t>Russland</a:t>
            </a:r>
            <a:r>
              <a:rPr lang="cs-CZ" sz="1200" dirty="0" smtClean="0"/>
              <a:t>%2C_</a:t>
            </a:r>
            <a:r>
              <a:rPr lang="cs-CZ" sz="1200" dirty="0" err="1" smtClean="0"/>
              <a:t>Soldat</a:t>
            </a:r>
            <a:r>
              <a:rPr lang="cs-CZ" sz="1200" dirty="0" smtClean="0"/>
              <a:t>%2C_</a:t>
            </a:r>
            <a:r>
              <a:rPr lang="cs-CZ" sz="1200" dirty="0" err="1" smtClean="0"/>
              <a:t>Pferd</a:t>
            </a:r>
            <a:r>
              <a:rPr lang="cs-CZ" sz="1200" dirty="0" smtClean="0"/>
              <a:t>_</a:t>
            </a:r>
            <a:r>
              <a:rPr lang="cs-CZ" sz="1200" dirty="0" err="1" smtClean="0"/>
              <a:t>im</a:t>
            </a:r>
            <a:r>
              <a:rPr lang="cs-CZ" sz="1200" dirty="0" smtClean="0"/>
              <a:t>_Winter.</a:t>
            </a:r>
            <a:r>
              <a:rPr lang="cs-CZ" sz="1200" dirty="0" err="1" smtClean="0"/>
              <a:t>jpg</a:t>
            </a:r>
            <a:r>
              <a:rPr lang="cs-CZ" sz="1200" dirty="0" smtClean="0"/>
              <a:t>&gt;. 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332656"/>
            <a:ext cx="1281742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RIA NOVOSTI ARCHIVE, IMAGE #2383 / ZELMA / CC-BY-SA 3.0. </a:t>
            </a:r>
            <a:r>
              <a:rPr lang="cs-CZ" sz="1200" i="1" dirty="0" smtClean="0"/>
              <a:t>RIAN archive 2383 </a:t>
            </a:r>
            <a:r>
              <a:rPr lang="cs-CZ" sz="1200" i="1" dirty="0" err="1" smtClean="0"/>
              <a:t>The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ruins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of</a:t>
            </a:r>
            <a:r>
              <a:rPr lang="cs-CZ" sz="1200" i="1" dirty="0" smtClean="0"/>
              <a:t> Stalingrad.</a:t>
            </a:r>
            <a:r>
              <a:rPr lang="cs-CZ" sz="1200" i="1" dirty="0" err="1" smtClean="0"/>
              <a:t>jpg</a:t>
            </a:r>
            <a:r>
              <a:rPr lang="cs-CZ" sz="1200" dirty="0" smtClean="0"/>
              <a:t> [online]. [cit. 5.1</a:t>
            </a:r>
            <a:r>
              <a:rPr lang="cs-CZ" sz="1200" dirty="0" smtClean="0"/>
              <a:t>.2012</a:t>
            </a:r>
            <a:r>
              <a:rPr lang="cs-CZ" sz="1200" dirty="0" smtClean="0"/>
              <a:t>]. </a:t>
            </a:r>
          </a:p>
          <a:p>
            <a:r>
              <a:rPr lang="cs-CZ" sz="1200" dirty="0" smtClean="0"/>
              <a:t>    Dostupný na WWW: &lt;http://upload.wikimedia.org/wikipedia/commons/f/ff/RIAN_archive_2383_The_ruins_of_Stalingrad.jpg&gt;. </a:t>
            </a:r>
            <a:endParaRPr lang="cs-CZ" sz="1200" dirty="0" smtClean="0"/>
          </a:p>
          <a:p>
            <a:r>
              <a:rPr lang="cs-CZ" sz="1200" dirty="0" smtClean="0"/>
              <a:t>NEZNÁMÝ</a:t>
            </a:r>
            <a:r>
              <a:rPr lang="cs-CZ" sz="1200" dirty="0" smtClean="0"/>
              <a:t>. </a:t>
            </a:r>
            <a:r>
              <a:rPr lang="cs-CZ" sz="1200" i="1" dirty="0" smtClean="0"/>
              <a:t>Stalingrad </a:t>
            </a:r>
            <a:r>
              <a:rPr lang="cs-CZ" sz="1200" i="1" dirty="0" err="1" smtClean="0"/>
              <a:t>aftermath.jpg</a:t>
            </a:r>
            <a:r>
              <a:rPr lang="cs-CZ" sz="1200" dirty="0" smtClean="0"/>
              <a:t> [online]. [cit. 5.1</a:t>
            </a:r>
            <a:r>
              <a:rPr lang="cs-CZ" sz="1200" dirty="0" smtClean="0"/>
              <a:t>.2012</a:t>
            </a:r>
            <a:r>
              <a:rPr lang="cs-CZ" sz="1200" dirty="0" smtClean="0"/>
              <a:t>]. Dostupný na WWW: &lt;http://upload.wikimedia.org/wikipedia/commons/2/</a:t>
            </a:r>
          </a:p>
          <a:p>
            <a:r>
              <a:rPr lang="cs-CZ" sz="1200" dirty="0" smtClean="0"/>
              <a:t>    26/Stalingrad_</a:t>
            </a:r>
            <a:r>
              <a:rPr lang="cs-CZ" sz="1200" dirty="0" err="1" smtClean="0"/>
              <a:t>aftermath.jpg</a:t>
            </a:r>
            <a:r>
              <a:rPr lang="cs-CZ" sz="1200" dirty="0" smtClean="0"/>
              <a:t>&gt;. </a:t>
            </a:r>
          </a:p>
          <a:p>
            <a:r>
              <a:rPr lang="it-IT" sz="1200" dirty="0" smtClean="0"/>
              <a:t>NEZNÁMÝ. </a:t>
            </a:r>
            <a:r>
              <a:rPr lang="it-IT" sz="1200" i="1" dirty="0" smtClean="0"/>
              <a:t>StalingradRus.jpg</a:t>
            </a:r>
            <a:r>
              <a:rPr lang="it-IT" sz="1200" dirty="0" smtClean="0"/>
              <a:t> [online]. [cit. </a:t>
            </a:r>
            <a:r>
              <a:rPr lang="cs-CZ" sz="1200" dirty="0" smtClean="0"/>
              <a:t>5.1</a:t>
            </a:r>
            <a:r>
              <a:rPr lang="it-IT" sz="1200" dirty="0" smtClean="0"/>
              <a:t>.2012</a:t>
            </a:r>
            <a:r>
              <a:rPr lang="it-IT" sz="1200" dirty="0" smtClean="0"/>
              <a:t>]. Dostupný na WWW: &lt;http://upload.wikimedia.org/wikipedia/commons/9/96/</a:t>
            </a:r>
            <a:endParaRPr lang="cs-CZ" sz="1200" dirty="0" smtClean="0"/>
          </a:p>
          <a:p>
            <a:r>
              <a:rPr lang="cs-CZ" sz="1200" dirty="0" smtClean="0"/>
              <a:t>    </a:t>
            </a:r>
            <a:r>
              <a:rPr lang="it-IT" sz="1200" dirty="0" smtClean="0"/>
              <a:t>StalingradRus.jpg&gt;. </a:t>
            </a:r>
            <a:endParaRPr lang="cs-CZ" sz="1200" dirty="0" smtClean="0"/>
          </a:p>
          <a:p>
            <a:r>
              <a:rPr lang="cs-CZ" sz="1200" dirty="0" smtClean="0"/>
              <a:t>RIA </a:t>
            </a:r>
            <a:r>
              <a:rPr lang="cs-CZ" sz="1200" dirty="0" smtClean="0"/>
              <a:t>NOVOSTI ARCHIVE, IMAGE #450 / ZELMA / CC-BY-SA 3.0. </a:t>
            </a:r>
            <a:r>
              <a:rPr lang="cs-CZ" sz="1200" i="1" dirty="0" smtClean="0"/>
              <a:t>RIAN archive 450 </a:t>
            </a:r>
            <a:r>
              <a:rPr lang="cs-CZ" sz="1200" i="1" dirty="0" err="1" smtClean="0"/>
              <a:t>Snipers.jpg</a:t>
            </a:r>
            <a:r>
              <a:rPr lang="cs-CZ" sz="1200" dirty="0" smtClean="0"/>
              <a:t> [online]. [cit. 5.1</a:t>
            </a:r>
            <a:r>
              <a:rPr lang="cs-CZ" sz="1200" dirty="0" smtClean="0"/>
              <a:t>.2012</a:t>
            </a:r>
            <a:r>
              <a:rPr lang="cs-CZ" sz="1200" dirty="0" smtClean="0"/>
              <a:t>]. Dostupný na WWW: &lt;http://upload.wikimedia.org/wikipedia/commons/c/cd/RIAN_archive_450_Snipers.jpg&gt;. </a:t>
            </a:r>
          </a:p>
          <a:p>
            <a:r>
              <a:rPr lang="cs-CZ" sz="1200" dirty="0" smtClean="0"/>
              <a:t>RIA NOVOSTI ARCHIVE, IMAGE #602770 / ZELMA / CC-BY-SA 3.0. </a:t>
            </a:r>
            <a:r>
              <a:rPr lang="cs-CZ" sz="1200" i="1" dirty="0" smtClean="0"/>
              <a:t>RIAN archive 602770 </a:t>
            </a:r>
            <a:r>
              <a:rPr lang="cs-CZ" sz="1200" i="1" dirty="0" err="1" smtClean="0"/>
              <a:t>Battle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of</a:t>
            </a:r>
            <a:r>
              <a:rPr lang="cs-CZ" sz="1200" i="1" dirty="0" smtClean="0"/>
              <a:t> Stalingrad.</a:t>
            </a:r>
            <a:r>
              <a:rPr lang="cs-CZ" sz="1200" i="1" dirty="0" err="1" smtClean="0"/>
              <a:t>jpg</a:t>
            </a:r>
            <a:r>
              <a:rPr lang="cs-CZ" sz="1200" dirty="0" smtClean="0"/>
              <a:t> [online]. [cit. 5.1</a:t>
            </a:r>
            <a:r>
              <a:rPr lang="cs-CZ" sz="1200" dirty="0" smtClean="0"/>
              <a:t>.2012</a:t>
            </a:r>
            <a:r>
              <a:rPr lang="cs-CZ" sz="1200" dirty="0" smtClean="0"/>
              <a:t>]. </a:t>
            </a:r>
          </a:p>
          <a:p>
            <a:r>
              <a:rPr lang="cs-CZ" sz="1200" dirty="0" smtClean="0"/>
              <a:t>    Dostupný na WWW: &lt;http://upload.wikimedia.org/wikipedia/commons/c/c6/RIAN_archive_602770_Battle_of_Stalingrad.jpg&gt;.</a:t>
            </a:r>
          </a:p>
          <a:p>
            <a:r>
              <a:rPr lang="cs-CZ" sz="1200" dirty="0" smtClean="0"/>
              <a:t>ARMÉMUSEUM. </a:t>
            </a:r>
            <a:r>
              <a:rPr lang="cs-CZ" sz="1200" i="1" dirty="0" err="1" smtClean="0"/>
              <a:t>Gevär</a:t>
            </a:r>
            <a:r>
              <a:rPr lang="cs-CZ" sz="1200" i="1" dirty="0" smtClean="0"/>
              <a:t> m-1941 m </a:t>
            </a:r>
            <a:r>
              <a:rPr lang="cs-CZ" sz="1200" i="1" dirty="0" err="1" smtClean="0"/>
              <a:t>kikarsikte</a:t>
            </a:r>
            <a:r>
              <a:rPr lang="cs-CZ" sz="1200" i="1" dirty="0" smtClean="0"/>
              <a:t> - 6,5x55mm - </a:t>
            </a:r>
            <a:r>
              <a:rPr lang="cs-CZ" sz="1200" i="1" dirty="0" err="1" smtClean="0"/>
              <a:t>Armémuseum.jpg</a:t>
            </a:r>
            <a:r>
              <a:rPr lang="cs-CZ" sz="1200" dirty="0" smtClean="0"/>
              <a:t> [online]. [cit. 5.1</a:t>
            </a:r>
            <a:r>
              <a:rPr lang="cs-CZ" sz="1200" dirty="0" smtClean="0"/>
              <a:t>.2012</a:t>
            </a:r>
            <a:r>
              <a:rPr lang="cs-CZ" sz="1200" dirty="0" smtClean="0"/>
              <a:t>]. Dostupný na WWW: </a:t>
            </a:r>
          </a:p>
          <a:p>
            <a:r>
              <a:rPr lang="cs-CZ" sz="1200" dirty="0" smtClean="0"/>
              <a:t>    &lt;http://upload.wikimedia.org/wikipedia/commons/7/74/Gevär_m-1941_m_kikarsikte_-_6%2C5x55mm_-_Armémuseum.jpg&gt;. </a:t>
            </a:r>
            <a:endParaRPr lang="cs-CZ" sz="1200" dirty="0" smtClean="0"/>
          </a:p>
          <a:p>
            <a:r>
              <a:rPr lang="cs-CZ" sz="1200" dirty="0" smtClean="0"/>
              <a:t>BUNDESARCHIV</a:t>
            </a:r>
            <a:r>
              <a:rPr lang="cs-CZ" sz="1200" dirty="0" smtClean="0"/>
              <a:t>, BILD 183-E0406-0022-011 / CC-BY-SA. </a:t>
            </a:r>
            <a:r>
              <a:rPr lang="cs-CZ" sz="1200" i="1" dirty="0" err="1" smtClean="0"/>
              <a:t>Bundesarchiv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Bild</a:t>
            </a:r>
            <a:r>
              <a:rPr lang="cs-CZ" sz="1200" i="1" dirty="0" smtClean="0"/>
              <a:t> 183-E0406-0022-011, </a:t>
            </a:r>
            <a:r>
              <a:rPr lang="cs-CZ" sz="1200" i="1" dirty="0" err="1" smtClean="0"/>
              <a:t>Russland</a:t>
            </a:r>
            <a:r>
              <a:rPr lang="cs-CZ" sz="1200" i="1" dirty="0" smtClean="0"/>
              <a:t>, </a:t>
            </a:r>
            <a:r>
              <a:rPr lang="cs-CZ" sz="1200" i="1" dirty="0" err="1" smtClean="0"/>
              <a:t>deutscher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Kriegsgefangener.jpg</a:t>
            </a:r>
            <a:endParaRPr lang="cs-CZ" sz="1200" i="1" dirty="0" smtClean="0"/>
          </a:p>
          <a:p>
            <a:r>
              <a:rPr lang="cs-CZ" sz="1200" i="1" dirty="0" smtClean="0"/>
              <a:t> </a:t>
            </a:r>
            <a:r>
              <a:rPr lang="cs-CZ" sz="1200" i="1" dirty="0" smtClean="0"/>
              <a:t> </a:t>
            </a:r>
            <a:r>
              <a:rPr lang="cs-CZ" sz="1200" dirty="0" smtClean="0"/>
              <a:t>  [</a:t>
            </a:r>
            <a:r>
              <a:rPr lang="cs-CZ" sz="1200" dirty="0" smtClean="0"/>
              <a:t>online]. [cit. 5.1</a:t>
            </a:r>
            <a:r>
              <a:rPr lang="cs-CZ" sz="1200" dirty="0" smtClean="0"/>
              <a:t>.2012</a:t>
            </a:r>
            <a:r>
              <a:rPr lang="cs-CZ" sz="1200" dirty="0" smtClean="0"/>
              <a:t>]. Dostupný na WWW: &lt;http://</a:t>
            </a:r>
            <a:r>
              <a:rPr lang="cs-CZ" sz="1200" dirty="0" smtClean="0"/>
              <a:t>upload.wikimedia.org/wikipedia/commons/4/46/Bundesarchiv_Bild_183-</a:t>
            </a:r>
          </a:p>
          <a:p>
            <a:r>
              <a:rPr lang="cs-CZ" sz="1200" dirty="0" smtClean="0"/>
              <a:t> </a:t>
            </a:r>
            <a:r>
              <a:rPr lang="cs-CZ" sz="1200" dirty="0" smtClean="0"/>
              <a:t>   E0406-0022-011%2C_</a:t>
            </a:r>
            <a:r>
              <a:rPr lang="cs-CZ" sz="1200" dirty="0" err="1" smtClean="0"/>
              <a:t>Russland</a:t>
            </a:r>
            <a:r>
              <a:rPr lang="cs-CZ" sz="1200" dirty="0" smtClean="0"/>
              <a:t>%2C_</a:t>
            </a:r>
            <a:r>
              <a:rPr lang="cs-CZ" sz="1200" dirty="0" err="1" smtClean="0"/>
              <a:t>deutscher</a:t>
            </a:r>
            <a:r>
              <a:rPr lang="cs-CZ" sz="1200" dirty="0" smtClean="0"/>
              <a:t>_</a:t>
            </a:r>
            <a:r>
              <a:rPr lang="cs-CZ" sz="1200" dirty="0" err="1" smtClean="0"/>
              <a:t>Kriegsgefangener.jpg</a:t>
            </a:r>
            <a:r>
              <a:rPr lang="cs-CZ" sz="1200" dirty="0" smtClean="0"/>
              <a:t>&gt;. 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842</Words>
  <Application>Microsoft Office PowerPoint</Application>
  <PresentationFormat>Předvádění na obrazovce (4:3)</PresentationFormat>
  <Paragraphs>87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Janov nad Nisou - Zá</dc:creator>
  <cp:lastModifiedBy>Zdenek</cp:lastModifiedBy>
  <cp:revision>16</cp:revision>
  <dcterms:created xsi:type="dcterms:W3CDTF">2010-12-10T13:36:26Z</dcterms:created>
  <dcterms:modified xsi:type="dcterms:W3CDTF">2012-05-16T14:23:56Z</dcterms:modified>
</cp:coreProperties>
</file>