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1" r:id="rId4"/>
    <p:sldId id="260" r:id="rId5"/>
    <p:sldId id="259" r:id="rId6"/>
    <p:sldId id="257" r:id="rId7"/>
    <p:sldId id="258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0099"/>
    <a:srgbClr val="FFFF00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00A998-466F-417D-8516-BA2AA8B0930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848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B8E354-185C-4121-926F-AFA736A351A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4863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9D0357-BBF1-47FA-8331-6FF1BAA45BF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799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DDF5BE-C928-46ED-8424-2BEEF836251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933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B988DC-C0DD-4D3E-85E5-FAED7E78D68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202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1D233C-DF14-4AF7-8878-21DEECE3D7C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620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A6E97A-8AD1-41A6-88E4-9D871A9292B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877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6CAA6C-BE55-44A5-8866-4FB33776BB8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3800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A3AA36-8B27-49E4-96A3-E8729680FCB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799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C3D907-1061-407D-A404-E8243AC15FC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894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E7600B-A68E-4513-B81D-ADFAD15D916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145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3DC8A69-51B6-4260-960A-9D1C0E3B3A0E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13" Type="http://schemas.openxmlformats.org/officeDocument/2006/relationships/image" Target="../media/image18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12" Type="http://schemas.openxmlformats.org/officeDocument/2006/relationships/image" Target="../media/image17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11" Type="http://schemas.openxmlformats.org/officeDocument/2006/relationships/image" Target="../media/image16.jpeg"/><Relationship Id="rId5" Type="http://schemas.openxmlformats.org/officeDocument/2006/relationships/image" Target="../media/image10.jpe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Relationship Id="rId1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reefoto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9256" name="Group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8471659"/>
              </p:ext>
            </p:extLst>
          </p:nvPr>
        </p:nvGraphicFramePr>
        <p:xfrm>
          <a:off x="1665288" y="2414588"/>
          <a:ext cx="5813425" cy="300926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Mgr. Ivana Trembulaková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VY_22_INOVACE_2210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Adjectives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Stupňování přídavných jmen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7.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Materiál obsahuje materiály na procvičování stupňování přídavných jmen, jež jsou částečně zpracovány ve formě doplňování a obrázků.Žáci v nich řeší formou procvičování stupňování přídavných jmen.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Řeší jednoduché praktické úlohy a problémy, jejichž řešení je do značné míry nezávislé na obvyklých postupech školského anglického jazyka.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Pracovní list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8313" y="115888"/>
            <a:ext cx="7772400" cy="936625"/>
          </a:xfrm>
          <a:solidFill>
            <a:srgbClr val="00FFFF"/>
          </a:solidFill>
        </p:spPr>
        <p:txBody>
          <a:bodyPr/>
          <a:lstStyle/>
          <a:p>
            <a:r>
              <a:rPr lang="cs-CZ">
                <a:solidFill>
                  <a:schemeClr val="tx1"/>
                </a:solidFill>
              </a:rPr>
              <a:t>ADJECTIVES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95288" y="1268413"/>
            <a:ext cx="7993062" cy="5329237"/>
          </a:xfrm>
        </p:spPr>
        <p:txBody>
          <a:bodyPr/>
          <a:lstStyle/>
          <a:p>
            <a:pPr algn="l">
              <a:lnSpc>
                <a:spcPct val="80000"/>
              </a:lnSpc>
            </a:pPr>
            <a:r>
              <a:rPr lang="cs-CZ" sz="2800" b="1" u="sng"/>
              <a:t>Short form :</a:t>
            </a:r>
          </a:p>
          <a:p>
            <a:pPr algn="l">
              <a:lnSpc>
                <a:spcPct val="80000"/>
              </a:lnSpc>
            </a:pPr>
            <a:endParaRPr lang="cs-CZ" sz="1800"/>
          </a:p>
          <a:p>
            <a:pPr algn="l">
              <a:lnSpc>
                <a:spcPct val="80000"/>
              </a:lnSpc>
            </a:pPr>
            <a:r>
              <a:rPr lang="cs-CZ" sz="1800">
                <a:solidFill>
                  <a:srgbClr val="000099"/>
                </a:solidFill>
              </a:rPr>
              <a:t>comparative                     superlative</a:t>
            </a:r>
          </a:p>
          <a:p>
            <a:pPr algn="l">
              <a:lnSpc>
                <a:spcPct val="80000"/>
              </a:lnSpc>
            </a:pPr>
            <a:r>
              <a:rPr lang="cs-CZ" sz="2800"/>
              <a:t>  - er                the - est</a:t>
            </a:r>
          </a:p>
          <a:p>
            <a:pPr algn="l">
              <a:lnSpc>
                <a:spcPct val="80000"/>
              </a:lnSpc>
            </a:pPr>
            <a:endParaRPr lang="cs-CZ" sz="2000"/>
          </a:p>
          <a:p>
            <a:pPr algn="l">
              <a:lnSpc>
                <a:spcPct val="80000"/>
              </a:lnSpc>
            </a:pPr>
            <a:r>
              <a:rPr lang="cs-CZ" sz="2000"/>
              <a:t>Example : old – older – the oldest</a:t>
            </a:r>
          </a:p>
          <a:p>
            <a:pPr algn="l">
              <a:lnSpc>
                <a:spcPct val="80000"/>
              </a:lnSpc>
            </a:pPr>
            <a:endParaRPr lang="cs-CZ" sz="2800" b="1" u="sng"/>
          </a:p>
          <a:p>
            <a:pPr algn="l">
              <a:lnSpc>
                <a:spcPct val="80000"/>
              </a:lnSpc>
            </a:pPr>
            <a:r>
              <a:rPr lang="cs-CZ" sz="2800" b="1" u="sng"/>
              <a:t>Long form :</a:t>
            </a:r>
          </a:p>
          <a:p>
            <a:pPr algn="l">
              <a:lnSpc>
                <a:spcPct val="80000"/>
              </a:lnSpc>
            </a:pPr>
            <a:endParaRPr lang="cs-CZ" sz="2800" b="1" u="sng"/>
          </a:p>
          <a:p>
            <a:pPr algn="l">
              <a:lnSpc>
                <a:spcPct val="80000"/>
              </a:lnSpc>
            </a:pPr>
            <a:r>
              <a:rPr lang="cs-CZ" sz="1800"/>
              <a:t>      </a:t>
            </a:r>
            <a:r>
              <a:rPr lang="cs-CZ" sz="1800">
                <a:solidFill>
                  <a:srgbClr val="000099"/>
                </a:solidFill>
              </a:rPr>
              <a:t>comparative                                                   superlative</a:t>
            </a:r>
            <a:endParaRPr lang="cs-CZ" sz="2800" b="1" u="sng">
              <a:solidFill>
                <a:srgbClr val="000099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2800"/>
              <a:t>More + adjective          the most + adjective</a:t>
            </a:r>
          </a:p>
          <a:p>
            <a:pPr algn="l">
              <a:lnSpc>
                <a:spcPct val="80000"/>
              </a:lnSpc>
            </a:pPr>
            <a:endParaRPr lang="cs-CZ" sz="2000"/>
          </a:p>
          <a:p>
            <a:pPr algn="l">
              <a:lnSpc>
                <a:spcPct val="80000"/>
              </a:lnSpc>
            </a:pPr>
            <a:r>
              <a:rPr lang="cs-CZ" sz="2000"/>
              <a:t>Example : interesting – more interesting – the most interesting</a:t>
            </a:r>
          </a:p>
          <a:p>
            <a:pPr algn="l">
              <a:lnSpc>
                <a:spcPct val="80000"/>
              </a:lnSpc>
            </a:pPr>
            <a:endParaRPr lang="cs-CZ" sz="2800"/>
          </a:p>
          <a:p>
            <a:pPr algn="l">
              <a:lnSpc>
                <a:spcPct val="80000"/>
              </a:lnSpc>
            </a:pPr>
            <a:endParaRPr lang="cs-CZ" sz="500"/>
          </a:p>
          <a:p>
            <a:pPr algn="l">
              <a:lnSpc>
                <a:spcPct val="80000"/>
              </a:lnSpc>
            </a:pPr>
            <a:r>
              <a:rPr lang="cs-CZ" sz="500"/>
              <a:t>  </a:t>
            </a:r>
          </a:p>
          <a:p>
            <a:pPr>
              <a:lnSpc>
                <a:spcPct val="80000"/>
              </a:lnSpc>
            </a:pPr>
            <a:endParaRPr lang="cs-CZ" sz="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5111750"/>
          </a:xfrm>
        </p:spPr>
        <p:txBody>
          <a:bodyPr/>
          <a:lstStyle/>
          <a:p>
            <a:r>
              <a:rPr lang="cs-CZ" b="1" u="sng">
                <a:solidFill>
                  <a:schemeClr val="accent2"/>
                </a:solidFill>
              </a:rPr>
              <a:t>Caution !!!!!!</a:t>
            </a:r>
          </a:p>
          <a:p>
            <a:r>
              <a:rPr lang="cs-CZ" b="1" u="sng"/>
              <a:t>U dvouslabičných přídavných jmen :</a:t>
            </a:r>
          </a:p>
          <a:p>
            <a:r>
              <a:rPr lang="cs-CZ" b="1"/>
              <a:t>končí – li výslovnost </a:t>
            </a:r>
            <a:r>
              <a:rPr lang="cs-CZ" b="1">
                <a:solidFill>
                  <a:srgbClr val="FF0000"/>
                </a:solidFill>
              </a:rPr>
              <a:t>na souhlásku</a:t>
            </a:r>
            <a:r>
              <a:rPr lang="cs-CZ" b="1"/>
              <a:t> :</a:t>
            </a:r>
          </a:p>
          <a:p>
            <a:r>
              <a:rPr lang="cs-CZ" b="1"/>
              <a:t>----  dlouhá forma ( </a:t>
            </a:r>
            <a:r>
              <a:rPr lang="cs-CZ" b="1">
                <a:solidFill>
                  <a:srgbClr val="FF0000"/>
                </a:solidFill>
              </a:rPr>
              <a:t>long form</a:t>
            </a:r>
            <a:r>
              <a:rPr lang="cs-CZ" b="1"/>
              <a:t> )</a:t>
            </a:r>
          </a:p>
          <a:p>
            <a:r>
              <a:rPr lang="cs-CZ"/>
              <a:t>ex.: </a:t>
            </a:r>
            <a:r>
              <a:rPr lang="cs-CZ" b="1"/>
              <a:t>common – more c. – the most c.</a:t>
            </a:r>
          </a:p>
          <a:p>
            <a:r>
              <a:rPr lang="cs-CZ" b="1"/>
              <a:t>končí-li výslovnost </a:t>
            </a:r>
            <a:r>
              <a:rPr lang="cs-CZ" b="1">
                <a:solidFill>
                  <a:srgbClr val="006600"/>
                </a:solidFill>
              </a:rPr>
              <a:t>na samohlásku</a:t>
            </a:r>
            <a:r>
              <a:rPr lang="cs-CZ" b="1"/>
              <a:t> :</a:t>
            </a:r>
          </a:p>
          <a:p>
            <a:r>
              <a:rPr lang="cs-CZ" b="1"/>
              <a:t>----  krátká forma ( </a:t>
            </a:r>
            <a:r>
              <a:rPr lang="cs-CZ" b="1">
                <a:solidFill>
                  <a:srgbClr val="006600"/>
                </a:solidFill>
              </a:rPr>
              <a:t>short form</a:t>
            </a:r>
            <a:r>
              <a:rPr lang="cs-CZ" b="1"/>
              <a:t> )</a:t>
            </a:r>
          </a:p>
          <a:p>
            <a:r>
              <a:rPr lang="cs-CZ"/>
              <a:t>ex.: </a:t>
            </a:r>
            <a:r>
              <a:rPr lang="cs-CZ" b="1"/>
              <a:t>pretty – prettier – the prettiest</a:t>
            </a:r>
          </a:p>
          <a:p>
            <a:endParaRPr lang="cs-CZ" b="1"/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solidFill>
            <a:srgbClr val="00FFFF"/>
          </a:solidFill>
          <a:ln/>
        </p:spPr>
        <p:txBody>
          <a:bodyPr/>
          <a:lstStyle/>
          <a:p>
            <a:r>
              <a:rPr lang="cs-CZ"/>
              <a:t>ADJECTIVES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u="sng">
                <a:solidFill>
                  <a:srgbClr val="000099"/>
                </a:solidFill>
              </a:rPr>
              <a:t>Exceptions :</a:t>
            </a:r>
          </a:p>
          <a:p>
            <a:r>
              <a:rPr lang="cs-CZ" b="1"/>
              <a:t>bad – worse – the worst</a:t>
            </a:r>
          </a:p>
          <a:p>
            <a:pPr>
              <a:buFontTx/>
              <a:buNone/>
            </a:pPr>
            <a:r>
              <a:rPr lang="cs-CZ" sz="2400"/>
              <a:t>( špatný – horší – nejhorší )</a:t>
            </a:r>
          </a:p>
          <a:p>
            <a:pPr>
              <a:buFontTx/>
              <a:buNone/>
            </a:pPr>
            <a:r>
              <a:rPr lang="cs-CZ" b="1"/>
              <a:t>good – better – the best</a:t>
            </a:r>
          </a:p>
          <a:p>
            <a:pPr>
              <a:buFontTx/>
              <a:buNone/>
            </a:pPr>
            <a:r>
              <a:rPr lang="cs-CZ" sz="2400"/>
              <a:t>( dobrý – lepší – nejlepší )</a:t>
            </a:r>
          </a:p>
          <a:p>
            <a:pPr>
              <a:buFontTx/>
              <a:buNone/>
            </a:pPr>
            <a:r>
              <a:rPr lang="cs-CZ" sz="2800" b="1"/>
              <a:t>far – farther/further – the farthest/the furtest</a:t>
            </a:r>
          </a:p>
          <a:p>
            <a:pPr>
              <a:buFontTx/>
              <a:buNone/>
            </a:pPr>
            <a:r>
              <a:rPr lang="cs-CZ" sz="2400"/>
              <a:t>( vzdálený/daleký – vzdálenější – nejvzdálenější )</a:t>
            </a:r>
          </a:p>
          <a:p>
            <a:pPr>
              <a:buFontTx/>
              <a:buNone/>
            </a:pPr>
            <a:r>
              <a:rPr lang="cs-CZ" sz="2800" b="1"/>
              <a:t>little – less- the least </a:t>
            </a:r>
          </a:p>
          <a:p>
            <a:pPr>
              <a:buFontTx/>
              <a:buNone/>
            </a:pPr>
            <a:r>
              <a:rPr lang="cs-CZ" sz="2400"/>
              <a:t>( malý – menší – nejmenší )</a:t>
            </a:r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title"/>
          </p:nvPr>
        </p:nvSpPr>
        <p:spPr>
          <a:solidFill>
            <a:srgbClr val="00FFFF"/>
          </a:solidFill>
          <a:ln/>
        </p:spPr>
        <p:txBody>
          <a:bodyPr/>
          <a:lstStyle/>
          <a:p>
            <a:r>
              <a:rPr lang="cs-CZ"/>
              <a:t>ADJECTIVES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  <a:solidFill>
            <a:srgbClr val="00FFFF"/>
          </a:solidFill>
          <a:ln/>
        </p:spPr>
        <p:txBody>
          <a:bodyPr/>
          <a:lstStyle/>
          <a:p>
            <a:r>
              <a:rPr lang="cs-CZ"/>
              <a:t>ADJECTIVES</a:t>
            </a:r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5616575"/>
          </a:xfrm>
          <a:noFill/>
          <a:ln/>
        </p:spPr>
        <p:txBody>
          <a:bodyPr/>
          <a:lstStyle/>
          <a:p>
            <a:r>
              <a:rPr lang="cs-CZ" sz="2800" dirty="0" err="1"/>
              <a:t>old</a:t>
            </a:r>
            <a:r>
              <a:rPr lang="cs-CZ" sz="2800" dirty="0"/>
              <a:t> – x – x                            </a:t>
            </a:r>
          </a:p>
          <a:p>
            <a:r>
              <a:rPr lang="cs-CZ" sz="2800" dirty="0"/>
              <a:t> x – </a:t>
            </a:r>
            <a:r>
              <a:rPr lang="cs-CZ" sz="2800" dirty="0" err="1"/>
              <a:t>nicer</a:t>
            </a:r>
            <a:r>
              <a:rPr lang="cs-CZ" sz="2800" dirty="0"/>
              <a:t> – x</a:t>
            </a:r>
          </a:p>
          <a:p>
            <a:r>
              <a:rPr lang="cs-CZ" sz="2800" dirty="0" err="1"/>
              <a:t>young</a:t>
            </a:r>
            <a:r>
              <a:rPr lang="cs-CZ" sz="2800" dirty="0"/>
              <a:t> – x – x</a:t>
            </a:r>
          </a:p>
          <a:p>
            <a:r>
              <a:rPr lang="cs-CZ" sz="2800" dirty="0"/>
              <a:t>x – x –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tallest</a:t>
            </a:r>
            <a:endParaRPr lang="cs-CZ" sz="2800" dirty="0"/>
          </a:p>
          <a:p>
            <a:r>
              <a:rPr lang="cs-CZ" sz="2800" dirty="0" err="1"/>
              <a:t>important</a:t>
            </a:r>
            <a:r>
              <a:rPr lang="cs-CZ" sz="2800" dirty="0"/>
              <a:t> – x – x</a:t>
            </a:r>
          </a:p>
          <a:p>
            <a:r>
              <a:rPr lang="cs-CZ" sz="2800" dirty="0"/>
              <a:t>x – x –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biggest</a:t>
            </a:r>
            <a:endParaRPr lang="cs-CZ" sz="2800" dirty="0"/>
          </a:p>
          <a:p>
            <a:r>
              <a:rPr lang="cs-CZ" sz="2800" dirty="0"/>
              <a:t>x – more </a:t>
            </a:r>
            <a:r>
              <a:rPr lang="cs-CZ" sz="2800" dirty="0" err="1"/>
              <a:t>interesting</a:t>
            </a:r>
            <a:r>
              <a:rPr lang="cs-CZ" sz="2800" dirty="0"/>
              <a:t> – x</a:t>
            </a:r>
          </a:p>
          <a:p>
            <a:r>
              <a:rPr lang="cs-CZ" sz="2800" dirty="0" err="1"/>
              <a:t>pretty</a:t>
            </a:r>
            <a:r>
              <a:rPr lang="cs-CZ" sz="2800" dirty="0"/>
              <a:t> – x – x</a:t>
            </a:r>
          </a:p>
          <a:p>
            <a:r>
              <a:rPr lang="cs-CZ" sz="2800" dirty="0"/>
              <a:t>x – x –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smallest</a:t>
            </a:r>
            <a:endParaRPr lang="cs-CZ" sz="2800" dirty="0"/>
          </a:p>
          <a:p>
            <a:r>
              <a:rPr lang="cs-CZ" sz="2800" dirty="0" err="1"/>
              <a:t>slim</a:t>
            </a:r>
            <a:r>
              <a:rPr lang="cs-CZ" sz="2800" dirty="0"/>
              <a:t> – x- x </a:t>
            </a:r>
          </a:p>
          <a:p>
            <a:r>
              <a:rPr lang="cs-CZ" sz="2800" dirty="0"/>
              <a:t>x – more </a:t>
            </a:r>
            <a:r>
              <a:rPr lang="cs-CZ" sz="2800" dirty="0" err="1"/>
              <a:t>difficult</a:t>
            </a:r>
            <a:r>
              <a:rPr lang="cs-CZ" sz="2800" dirty="0"/>
              <a:t> – x</a:t>
            </a:r>
          </a:p>
          <a:p>
            <a:endParaRPr lang="cs-CZ" sz="2800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  </a:t>
            </a:r>
          </a:p>
          <a:p>
            <a:pPr>
              <a:lnSpc>
                <a:spcPct val="80000"/>
              </a:lnSpc>
            </a:pPr>
            <a:endParaRPr lang="cs-CZ" sz="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8913"/>
            <a:ext cx="8229600" cy="6335712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u="sng"/>
              <a:t>TRANSLATE :</a:t>
            </a:r>
          </a:p>
          <a:p>
            <a:pPr>
              <a:buFontTx/>
              <a:buNone/>
            </a:pPr>
            <a:endParaRPr lang="cs-CZ" sz="2800" u="sng"/>
          </a:p>
          <a:p>
            <a:pPr>
              <a:buFontTx/>
              <a:buNone/>
            </a:pPr>
            <a:endParaRPr lang="cs-CZ" sz="2800"/>
          </a:p>
        </p:txBody>
      </p:sp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592138" y="1720850"/>
            <a:ext cx="374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/>
              <a:t>1.</a:t>
            </a: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5364163" y="1844675"/>
            <a:ext cx="3175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/>
              <a:t>=</a:t>
            </a:r>
          </a:p>
        </p:txBody>
      </p:sp>
      <p:sp>
        <p:nvSpPr>
          <p:cNvPr id="3085" name="Text Box 13"/>
          <p:cNvSpPr txBox="1">
            <a:spLocks noChangeArrowheads="1"/>
          </p:cNvSpPr>
          <p:nvPr/>
        </p:nvSpPr>
        <p:spPr bwMode="auto">
          <a:xfrm>
            <a:off x="663575" y="3232150"/>
            <a:ext cx="374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/>
              <a:t>2.</a:t>
            </a:r>
          </a:p>
        </p:txBody>
      </p:sp>
      <p:sp>
        <p:nvSpPr>
          <p:cNvPr id="3086" name="Text Box 14"/>
          <p:cNvSpPr txBox="1">
            <a:spLocks noChangeArrowheads="1"/>
          </p:cNvSpPr>
          <p:nvPr/>
        </p:nvSpPr>
        <p:spPr bwMode="auto">
          <a:xfrm>
            <a:off x="4787900" y="3573463"/>
            <a:ext cx="3175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/>
              <a:t>=</a:t>
            </a:r>
          </a:p>
        </p:txBody>
      </p:sp>
      <p:sp>
        <p:nvSpPr>
          <p:cNvPr id="3098" name="Text Box 26"/>
          <p:cNvSpPr txBox="1">
            <a:spLocks noChangeArrowheads="1"/>
          </p:cNvSpPr>
          <p:nvPr/>
        </p:nvSpPr>
        <p:spPr bwMode="auto">
          <a:xfrm>
            <a:off x="735013" y="5176838"/>
            <a:ext cx="374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/>
              <a:t>3.</a:t>
            </a:r>
          </a:p>
        </p:txBody>
      </p:sp>
      <p:sp>
        <p:nvSpPr>
          <p:cNvPr id="3099" name="Text Box 27"/>
          <p:cNvSpPr txBox="1">
            <a:spLocks noChangeArrowheads="1"/>
          </p:cNvSpPr>
          <p:nvPr/>
        </p:nvSpPr>
        <p:spPr bwMode="auto">
          <a:xfrm>
            <a:off x="7956550" y="5229225"/>
            <a:ext cx="431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/>
              <a:t>=</a:t>
            </a:r>
          </a:p>
        </p:txBody>
      </p:sp>
      <p:pic>
        <p:nvPicPr>
          <p:cNvPr id="3100" name="Picture 28" descr="hvězd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1484313"/>
            <a:ext cx="10763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1" name="Picture 29" descr="hvězd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75" y="981075"/>
            <a:ext cx="2160588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2" name="Picture 30" descr="čtverec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3068638"/>
            <a:ext cx="1368425" cy="122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3" name="Picture 31" descr="čtverec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3284538"/>
            <a:ext cx="10763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4" name="Picture 32" descr="sun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868863"/>
            <a:ext cx="1441450" cy="158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5" name="Picture 33" descr="sun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4941888"/>
            <a:ext cx="952500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6" name="Picture 34" descr="sun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4941888"/>
            <a:ext cx="720725" cy="792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7" name="Picture 35" descr="sun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4581525"/>
            <a:ext cx="1943100" cy="2089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8913"/>
            <a:ext cx="8229600" cy="6408737"/>
          </a:xfrm>
        </p:spPr>
        <p:txBody>
          <a:bodyPr/>
          <a:lstStyle/>
          <a:p>
            <a:pPr>
              <a:buFontTx/>
              <a:buNone/>
            </a:pPr>
            <a:r>
              <a:rPr lang="cs-CZ" u="sng">
                <a:solidFill>
                  <a:srgbClr val="000099"/>
                </a:solidFill>
              </a:rPr>
              <a:t>TRANSLATE :</a:t>
            </a:r>
          </a:p>
          <a:p>
            <a:pPr>
              <a:buFontTx/>
              <a:buNone/>
            </a:pPr>
            <a:r>
              <a:rPr lang="cs-CZ" sz="2800"/>
              <a:t>1. My</a:t>
            </a:r>
            <a:r>
              <a:rPr lang="cs-CZ">
                <a:solidFill>
                  <a:srgbClr val="000099"/>
                </a:solidFill>
              </a:rPr>
              <a:t> </a:t>
            </a:r>
          </a:p>
        </p:txBody>
      </p:sp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2700338" y="765175"/>
            <a:ext cx="4392612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2800"/>
              <a:t>is   ……………..  than  his </a:t>
            </a:r>
          </a:p>
        </p:txBody>
      </p:sp>
      <p:sp>
        <p:nvSpPr>
          <p:cNvPr id="5127" name="Text Box 7"/>
          <p:cNvSpPr txBox="1">
            <a:spLocks noChangeArrowheads="1"/>
          </p:cNvSpPr>
          <p:nvPr/>
        </p:nvSpPr>
        <p:spPr bwMode="auto">
          <a:xfrm>
            <a:off x="8316913" y="836613"/>
            <a:ext cx="2476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/>
              <a:t>.</a:t>
            </a:r>
          </a:p>
          <a:p>
            <a:endParaRPr lang="cs-CZ"/>
          </a:p>
        </p:txBody>
      </p:sp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468313" y="1989138"/>
            <a:ext cx="5445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2800"/>
              <a:t>2.</a:t>
            </a:r>
            <a:r>
              <a:rPr lang="cs-CZ"/>
              <a:t> </a:t>
            </a:r>
          </a:p>
        </p:txBody>
      </p:sp>
      <p:sp>
        <p:nvSpPr>
          <p:cNvPr id="5129" name="Text Box 9"/>
          <p:cNvSpPr txBox="1">
            <a:spLocks noChangeArrowheads="1"/>
          </p:cNvSpPr>
          <p:nvPr/>
        </p:nvSpPr>
        <p:spPr bwMode="auto">
          <a:xfrm>
            <a:off x="971550" y="1989138"/>
            <a:ext cx="8572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2800"/>
              <a:t>This</a:t>
            </a:r>
          </a:p>
        </p:txBody>
      </p:sp>
      <p:sp>
        <p:nvSpPr>
          <p:cNvPr id="5131" name="Text Box 11"/>
          <p:cNvSpPr txBox="1">
            <a:spLocks noChangeArrowheads="1"/>
          </p:cNvSpPr>
          <p:nvPr/>
        </p:nvSpPr>
        <p:spPr bwMode="auto">
          <a:xfrm>
            <a:off x="3276600" y="2133600"/>
            <a:ext cx="3665538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/>
              <a:t>is(not) …… than  that </a:t>
            </a:r>
          </a:p>
        </p:txBody>
      </p:sp>
      <p:sp>
        <p:nvSpPr>
          <p:cNvPr id="5133" name="Text Box 13"/>
          <p:cNvSpPr txBox="1">
            <a:spLocks noChangeArrowheads="1"/>
          </p:cNvSpPr>
          <p:nvPr/>
        </p:nvSpPr>
        <p:spPr bwMode="auto">
          <a:xfrm>
            <a:off x="8243888" y="2276475"/>
            <a:ext cx="247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/>
              <a:t>.</a:t>
            </a:r>
          </a:p>
        </p:txBody>
      </p:sp>
      <p:sp>
        <p:nvSpPr>
          <p:cNvPr id="5134" name="Text Box 14"/>
          <p:cNvSpPr txBox="1">
            <a:spLocks noChangeArrowheads="1"/>
          </p:cNvSpPr>
          <p:nvPr/>
        </p:nvSpPr>
        <p:spPr bwMode="auto">
          <a:xfrm>
            <a:off x="468313" y="3429000"/>
            <a:ext cx="579437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/>
              <a:t>3. </a:t>
            </a:r>
          </a:p>
        </p:txBody>
      </p:sp>
      <p:sp>
        <p:nvSpPr>
          <p:cNvPr id="5138" name="Text Box 18"/>
          <p:cNvSpPr txBox="1">
            <a:spLocks noChangeArrowheads="1"/>
          </p:cNvSpPr>
          <p:nvPr/>
        </p:nvSpPr>
        <p:spPr bwMode="auto">
          <a:xfrm>
            <a:off x="468313" y="5084763"/>
            <a:ext cx="4810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/>
              <a:t>4.</a:t>
            </a:r>
          </a:p>
        </p:txBody>
      </p:sp>
      <p:sp>
        <p:nvSpPr>
          <p:cNvPr id="5145" name="Text Box 25"/>
          <p:cNvSpPr txBox="1">
            <a:spLocks noChangeArrowheads="1"/>
          </p:cNvSpPr>
          <p:nvPr/>
        </p:nvSpPr>
        <p:spPr bwMode="auto">
          <a:xfrm>
            <a:off x="1835150" y="5157788"/>
            <a:ext cx="2889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4000"/>
              <a:t>(</a:t>
            </a:r>
            <a:endParaRPr lang="cs-CZ" sz="2800"/>
          </a:p>
        </p:txBody>
      </p:sp>
      <p:sp>
        <p:nvSpPr>
          <p:cNvPr id="5146" name="Text Box 26"/>
          <p:cNvSpPr txBox="1">
            <a:spLocks noChangeArrowheads="1"/>
          </p:cNvSpPr>
          <p:nvPr/>
        </p:nvSpPr>
        <p:spPr bwMode="auto">
          <a:xfrm>
            <a:off x="3276600" y="5229225"/>
            <a:ext cx="303213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4000"/>
              <a:t>)</a:t>
            </a:r>
          </a:p>
        </p:txBody>
      </p:sp>
      <p:sp>
        <p:nvSpPr>
          <p:cNvPr id="5147" name="Text Box 27"/>
          <p:cNvSpPr txBox="1">
            <a:spLocks noChangeArrowheads="1"/>
          </p:cNvSpPr>
          <p:nvPr/>
        </p:nvSpPr>
        <p:spPr bwMode="auto">
          <a:xfrm>
            <a:off x="4572000" y="5153025"/>
            <a:ext cx="354013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/>
              <a:t>(</a:t>
            </a:r>
          </a:p>
        </p:txBody>
      </p:sp>
      <p:sp>
        <p:nvSpPr>
          <p:cNvPr id="5148" name="Text Box 28"/>
          <p:cNvSpPr txBox="1">
            <a:spLocks noChangeArrowheads="1"/>
          </p:cNvSpPr>
          <p:nvPr/>
        </p:nvSpPr>
        <p:spPr bwMode="auto">
          <a:xfrm>
            <a:off x="5795963" y="5157788"/>
            <a:ext cx="354012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/>
              <a:t>)</a:t>
            </a:r>
          </a:p>
        </p:txBody>
      </p:sp>
      <p:sp>
        <p:nvSpPr>
          <p:cNvPr id="5149" name="Text Box 29"/>
          <p:cNvSpPr txBox="1">
            <a:spLocks noChangeArrowheads="1"/>
          </p:cNvSpPr>
          <p:nvPr/>
        </p:nvSpPr>
        <p:spPr bwMode="auto">
          <a:xfrm>
            <a:off x="7235825" y="5157788"/>
            <a:ext cx="354013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/>
              <a:t>(</a:t>
            </a:r>
          </a:p>
        </p:txBody>
      </p:sp>
      <p:sp>
        <p:nvSpPr>
          <p:cNvPr id="5150" name="Text Box 30"/>
          <p:cNvSpPr txBox="1">
            <a:spLocks noChangeArrowheads="1"/>
          </p:cNvSpPr>
          <p:nvPr/>
        </p:nvSpPr>
        <p:spPr bwMode="auto">
          <a:xfrm>
            <a:off x="8532813" y="5157788"/>
            <a:ext cx="42545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4000"/>
              <a:t>)</a:t>
            </a:r>
          </a:p>
        </p:txBody>
      </p:sp>
      <p:pic>
        <p:nvPicPr>
          <p:cNvPr id="5151" name="Picture 31" descr="jablk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765175"/>
            <a:ext cx="10763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2" name="Picture 32" descr="jablk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5" y="620713"/>
            <a:ext cx="1295400" cy="936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3" name="Picture 33" descr="židl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1989138"/>
            <a:ext cx="10763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4" name="Picture 34" descr="židl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488" y="2060575"/>
            <a:ext cx="10763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5" name="Picture 35" descr="kniha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2852738"/>
            <a:ext cx="2016125" cy="1944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6" name="Picture 36" descr="kniha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3141663"/>
            <a:ext cx="1223963" cy="1150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7" name="Picture 37" descr="kniha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3213100"/>
            <a:ext cx="1295400" cy="115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8" name="Picture 38" descr="lidé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5084763"/>
            <a:ext cx="952500" cy="93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9" name="Picture 39" descr="lidé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188" y="5229225"/>
            <a:ext cx="9525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60" name="Picture 40" descr="lidé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5229225"/>
            <a:ext cx="9525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61" name="Picture 41" descr="lidé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5013325"/>
            <a:ext cx="98107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62" name="Picture 42" descr="lidé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4941888"/>
            <a:ext cx="75247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63" name="Picture 43" descr="lidé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5157788"/>
            <a:ext cx="1223963" cy="936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549275"/>
            <a:ext cx="8291512" cy="5832475"/>
          </a:xfrm>
        </p:spPr>
        <p:txBody>
          <a:bodyPr/>
          <a:lstStyle/>
          <a:p>
            <a:r>
              <a:rPr lang="cs-CZ" sz="1400" b="1" u="sng"/>
              <a:t>Citace </a:t>
            </a:r>
            <a:r>
              <a:rPr lang="cs-CZ" sz="1400" b="1" u="sng" smtClean="0"/>
              <a:t>:</a:t>
            </a:r>
          </a:p>
          <a:p>
            <a:pPr marL="0" indent="0">
              <a:buNone/>
            </a:pPr>
            <a:endParaRPr lang="cs-CZ" sz="1400" b="1" u="sng" dirty="0" smtClean="0"/>
          </a:p>
          <a:p>
            <a:r>
              <a:rPr lang="cs-CZ" sz="1400" b="1" dirty="0" smtClean="0"/>
              <a:t>Archiv autora</a:t>
            </a:r>
          </a:p>
          <a:p>
            <a:endParaRPr lang="cs-CZ" sz="1400" b="1" u="sng" dirty="0" smtClean="0"/>
          </a:p>
          <a:p>
            <a:r>
              <a:rPr lang="cs-CZ" sz="1400" b="1" u="sng" dirty="0" smtClean="0"/>
              <a:t>Obrázkový materiál :</a:t>
            </a:r>
          </a:p>
          <a:p>
            <a:endParaRPr lang="cs-CZ" sz="1400" b="1" u="sng" dirty="0"/>
          </a:p>
          <a:p>
            <a:r>
              <a:rPr lang="cs-CZ" sz="1200" dirty="0" smtClean="0">
                <a:hlinkClick r:id="rId2"/>
              </a:rPr>
              <a:t>http://www.freefoto.com/</a:t>
            </a:r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354</Words>
  <Application>Microsoft Office PowerPoint</Application>
  <PresentationFormat>Předvádění na obrazovce (4:3)</PresentationFormat>
  <Paragraphs>112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Výchozí návrh</vt:lpstr>
      <vt:lpstr>Prezentace aplikace PowerPoint</vt:lpstr>
      <vt:lpstr>ADJECTIVES</vt:lpstr>
      <vt:lpstr>ADJECTIVES</vt:lpstr>
      <vt:lpstr>ADJECTIVES</vt:lpstr>
      <vt:lpstr>ADJECTIVES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ADJECTIVE</dc:title>
  <dc:creator>Trembulaci</dc:creator>
  <cp:lastModifiedBy>install</cp:lastModifiedBy>
  <cp:revision>28</cp:revision>
  <dcterms:created xsi:type="dcterms:W3CDTF">2008-09-07T18:05:35Z</dcterms:created>
  <dcterms:modified xsi:type="dcterms:W3CDTF">2012-02-29T12:55:13Z</dcterms:modified>
</cp:coreProperties>
</file>