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VY_52_INOVACE_08_ROSTLINY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a MŠ Osoblaha, </a:t>
          </a:r>
          <a:r>
            <a:rPr lang="cs-CZ" sz="1800" smtClean="0"/>
            <a:t>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Části rostlinného těla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Osoblaha, </a:t>
          </a:r>
          <a:r>
            <a:rPr lang="cs-CZ" sz="1800" kern="1200" smtClean="0"/>
            <a:t>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VY_52_INOVACE_08_ROSTLINY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Části rostlinného těla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z/imgres?q=kv%C4%9Bt+troj%C4%8Detn%C3%BD&amp;hl=cs&amp;sa=X&amp;rlz=1T4ADRA_csCZ436CZ454&amp;biw=1024&amp;bih=554&amp;tbm=isch&amp;prmd=imvns&amp;tbnid=5hrKy66DZkblFM:&amp;imgrefurl=http://botanika.bf.jcu.cz/systematikaweb/files_magnoliophyta/files_rosopsida/rosopsida.htm&amp;docid=7RNU2WHqOGrhSM&amp;imgurl=http://botanika.bf.jcu.cz/systematikaweb/files_magnoliophyta/files_rosopsida/anemonenemkvet.jpg&amp;w=1066&amp;h=800&amp;ei=UAc1T4CYOMrJhAe6v7GTAg&amp;zoom=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www.google.cz/imgres?q=kv%C4%9Bt+troj%C4%8Detn%C3%BD&amp;hl=cs&amp;sa=X&amp;rlz=1T4ADRA_csCZ436CZ454&amp;biw=1024&amp;bih=554&amp;tbm=isch&amp;prmd=imvns&amp;tbnid=NkeTOqmdRwNK4M:&amp;imgrefurl=http://gymtri.trinec.org/index.php?option=com_content&amp;view=article&amp;id=282&amp;catid=25&amp;Itemid=20&amp;docid=Z6cPr301t7-jgM&amp;imgurl=http://gymtri.trinec.org/soubory/Biologie/2-rocnik/botanika/klasifikace-rostlin/kvet_1.bmp&amp;w=190&amp;h=210&amp;ei=hNq8T_K_CoHNtAa4vuzKDQ&amp;zoom=1&amp;iact=hc&amp;vpx=815&amp;vpy=268&amp;dur=5344&amp;hovh=168&amp;hovw=152&amp;tx=85&amp;ty=146&amp;sig=102032948630475102088&amp;page=4&amp;tbnh=162&amp;tbnw=152&amp;start=43&amp;ndsp=12&amp;ved=1t:429,r:7,s:43,i:18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kv%C4%9Bt+%C4%8Dty%C5%99%C4%8Detn%C3%BD&amp;hl=cs&amp;rlz=1T4ADRA_csCZ436CZ454&amp;biw=1024&amp;bih=554&amp;tbm=isch&amp;tbnid=oSWekvAcoL9uFM:&amp;imgrefurl=http://botany.natur.cuni.cz/opylovaci/node/63&amp;docid=z7ERdboPDtNrGM&amp;imgurl=http://botany.natur.cuni.cz/opylovaci/sites/default/files/styles/galleryformatter_slide/public/potentilla_erecta_1_0.jpg&amp;w=500&amp;h=312&amp;ei=ooO8T9SOHYnpOeueySs&amp;zoom=1&amp;iact=hc&amp;vpx=694&amp;vpy=101&amp;dur=3328&amp;hovh=177&amp;hovw=284&amp;tx=108&amp;ty=136&amp;sig=102032948630475102088&amp;page=4&amp;tbnh=159&amp;tbnw=235&amp;start=45&amp;ndsp=13&amp;ved=1t:429,r:7,s:45,i:187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z/imgres?q=kakost+lu%C4%8Dn%C3%AD&amp;hl=cs&amp;qscrl=1&amp;nord=1&amp;rlz=1T4ADRA_csCZ436CZ454&amp;biw=1024&amp;bih=554&amp;tbm=isch&amp;tbnid=833XpKpoICWvlM:&amp;imgrefurl=http://bdadafoto.webzdarma.cz/kytky_7.htm&amp;docid=d9dXFOpiE97YfM&amp;imgurl=http://bdadafoto.webzdarma.cz/kytky/2002_05_24_04_Sl_kytka.jpg&amp;w=800&amp;h=600&amp;ei=WYW8T5bpOIODOoufuTM&amp;zoom=1&amp;iact=hc&amp;vpx=719&amp;vpy=139&amp;dur=1312&amp;hovh=194&amp;hovw=259&amp;tx=185&amp;ty=118&amp;sig=102032948630475102088&amp;page=1&amp;tbnh=118&amp;tbnw=164&amp;start=0&amp;ndsp=21&amp;ved=1t:429,r:6,s:0,i:81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botany.natur.cuni.cz/opylovaci/node/63" TargetMode="External"/><Relationship Id="rId7" Type="http://schemas.openxmlformats.org/officeDocument/2006/relationships/hyperlink" Target="http://gymtri.trinec.org/index.php?option=com_content&amp;view=article&amp;id=282&amp;catid=25&amp;Itemid=20" TargetMode="External"/><Relationship Id="rId2" Type="http://schemas.openxmlformats.org/officeDocument/2006/relationships/hyperlink" Target="http://botanika.bf.jcu.cz/systematikaweb/files_magnoliophyta/files_rosopsida/rosopsida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iva.avcr.cz/2011-4/fylogeneze-biogeografie-a-geneticka-diverzita-rodu-hrach.html" TargetMode="External"/><Relationship Id="rId5" Type="http://schemas.openxmlformats.org/officeDocument/2006/relationships/hyperlink" Target="http://bdadafoto.webzdarma.cz/kytky_7.htm" TargetMode="External"/><Relationship Id="rId4" Type="http://schemas.openxmlformats.org/officeDocument/2006/relationships/hyperlink" Target="http://wiki.rvp.cz/@api/deki/files/12279/=ruze_sipkova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5457883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971600" y="3716338"/>
            <a:ext cx="73453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mtClean="0"/>
              <a:t>Květ-další znaky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29486895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říjen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 představuje další znaky květu – četnost a souměrnost a příklady rostlin.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6192687" cy="792088"/>
          </a:xfrm>
        </p:spPr>
        <p:txBody>
          <a:bodyPr/>
          <a:lstStyle/>
          <a:p>
            <a:r>
              <a:rPr lang="cs-CZ" dirty="0" smtClean="0"/>
              <a:t>Další znaky květů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051720" y="1916832"/>
            <a:ext cx="5904656" cy="410445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  <a:p>
            <a:r>
              <a:rPr lang="cs-CZ" dirty="0" smtClean="0"/>
              <a:t>četnost květu = jakým číslem je dělitelný počet jednotlivých květních částí, nejčastěji jsou květy trojčetné, čtyřčetné a pětičetné</a:t>
            </a:r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r>
              <a:rPr lang="cs-CZ" dirty="0" smtClean="0"/>
              <a:t>souměrnost květu = jak by bylo možno rozdělit květ na dvě stejné části, květy mohou být pravidelné nebo souměrné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2773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085184"/>
            <a:ext cx="5688632" cy="936104"/>
          </a:xfrm>
        </p:spPr>
        <p:txBody>
          <a:bodyPr/>
          <a:lstStyle/>
          <a:p>
            <a:r>
              <a:rPr lang="cs-CZ" dirty="0" smtClean="0"/>
              <a:t>květ trojčetný</a:t>
            </a:r>
            <a:endParaRPr lang="cs-CZ" dirty="0"/>
          </a:p>
        </p:txBody>
      </p:sp>
      <p:pic>
        <p:nvPicPr>
          <p:cNvPr id="5" name="rg_hi" descr="http://t2.gstatic.com/images?q=tbn:ANd9GcTfwj9ENJF8YIUgMY3_n0TEWWx34DcdNk1YL2S9Ujysq6kHTA9FZw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64705"/>
            <a:ext cx="4032448" cy="338437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rg_hi" descr="http://t3.gstatic.com/images?q=tbn:ANd9GcQBWihVFgw7NVvu0mC4sMV945OkyczoVstbp5EOyjRJK4oEc2Yx">
            <a:hlinkClick r:id="rId4"/>
          </p:cNvPr>
          <p:cNvPicPr>
            <a:picLocks noGrp="1"/>
          </p:cNvPicPr>
          <p:nvPr>
            <p:ph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3168352" cy="338437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347924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7" y="5085184"/>
            <a:ext cx="5904655" cy="1080120"/>
          </a:xfrm>
        </p:spPr>
        <p:txBody>
          <a:bodyPr/>
          <a:lstStyle/>
          <a:p>
            <a:r>
              <a:rPr lang="cs-CZ" smtClean="0"/>
              <a:t>květ </a:t>
            </a:r>
            <a:r>
              <a:rPr lang="cs-CZ" dirty="0" smtClean="0"/>
              <a:t>čtyřčetný</a:t>
            </a:r>
            <a:endParaRPr lang="cs-CZ" dirty="0"/>
          </a:p>
        </p:txBody>
      </p:sp>
      <p:pic>
        <p:nvPicPr>
          <p:cNvPr id="1026" name="Picture 2" descr="C:\Documents and Settings\Kamila Dardová\Dokumenty\Obrázky\Bez názvu.bmp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731838"/>
            <a:ext cx="367240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g_hi" descr="http://t2.gstatic.com/images?q=tbn:ANd9GcQJ9Mqx_b4k8ukrqkUyYc_2lak8AyHzbvihOZALF8EQ1nhnhBoo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64704"/>
            <a:ext cx="4176464" cy="32403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38742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517232"/>
            <a:ext cx="6336704" cy="936104"/>
          </a:xfrm>
        </p:spPr>
        <p:txBody>
          <a:bodyPr/>
          <a:lstStyle/>
          <a:p>
            <a:r>
              <a:rPr lang="cs-CZ" dirty="0" smtClean="0"/>
              <a:t>květ pětičetný</a:t>
            </a:r>
            <a:endParaRPr lang="cs-CZ" dirty="0"/>
          </a:p>
        </p:txBody>
      </p:sp>
      <p:pic>
        <p:nvPicPr>
          <p:cNvPr id="4" name="il_fi" descr="http://gymtri.trinec.org/soubory/Biologie/2-rocnik/botanika/klasifikace-rostlin/kvet_2.bmp"/>
          <p:cNvPicPr>
            <a:picLocks noGrp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3600400" cy="396043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il_fi" descr="http://wiki.rvp.cz/@api/deki/files/12279/=ruze_sipkova4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36712"/>
            <a:ext cx="4536504" cy="39604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4275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>
          <a:xfrm>
            <a:off x="2627785" y="5949280"/>
            <a:ext cx="4483020" cy="720080"/>
          </a:xfrm>
        </p:spPr>
        <p:txBody>
          <a:bodyPr>
            <a:noAutofit/>
          </a:bodyPr>
          <a:lstStyle/>
          <a:p>
            <a:r>
              <a:rPr lang="cs-CZ" sz="4400" dirty="0" smtClean="0"/>
              <a:t>kakost luční</a:t>
            </a:r>
            <a:endParaRPr lang="cs-CZ" sz="4400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817581" y="908721"/>
            <a:ext cx="7175351" cy="3240360"/>
          </a:xfrm>
        </p:spPr>
        <p:txBody>
          <a:bodyPr/>
          <a:lstStyle/>
          <a:p>
            <a:r>
              <a:rPr lang="cs-CZ" sz="2400" dirty="0" smtClean="0"/>
              <a:t>květ pravidelný je takový, který můžeme</a:t>
            </a:r>
            <a:br>
              <a:rPr lang="cs-CZ" sz="2400" dirty="0" smtClean="0"/>
            </a:br>
            <a:r>
              <a:rPr lang="cs-CZ" sz="2400" dirty="0" smtClean="0"/>
              <a:t>rozdělit na stejné části více způsoby,   </a:t>
            </a:r>
            <a:endParaRPr lang="cs-CZ" sz="2400" dirty="0"/>
          </a:p>
        </p:txBody>
      </p:sp>
      <p:pic>
        <p:nvPicPr>
          <p:cNvPr id="5" name="rg_hi" descr="http://t3.gstatic.com/images?q=tbn:ANd9GcRHRTgrQv442NJObHpzhQpPJjRvk2LSA92mQdgOlANYScRD1p1r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4864"/>
            <a:ext cx="5400600" cy="35283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8134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7" y="5805264"/>
            <a:ext cx="4320479" cy="936104"/>
          </a:xfrm>
        </p:spPr>
        <p:txBody>
          <a:bodyPr/>
          <a:lstStyle/>
          <a:p>
            <a:r>
              <a:rPr lang="cs-CZ" dirty="0" smtClean="0"/>
              <a:t>hrách setý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květ souměrný je takový, který můžeme rozdělit na stejné části pouze jednou možností</a:t>
            </a:r>
            <a:endParaRPr lang="cs-CZ" dirty="0"/>
          </a:p>
        </p:txBody>
      </p:sp>
      <p:pic>
        <p:nvPicPr>
          <p:cNvPr id="4" name="obrázek 1" descr="http://ziva.avcr.cz/img/ziva/art2/lrg/fylogeneze-biogeografie-a-geneticka-diverzita-rodu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88840"/>
            <a:ext cx="5112568" cy="38164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38305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1556792"/>
            <a:ext cx="8126288" cy="3958376"/>
          </a:xfrm>
        </p:spPr>
        <p:txBody>
          <a:bodyPr/>
          <a:lstStyle/>
          <a:p>
            <a:r>
              <a:rPr lang="cs-CZ" sz="3200" dirty="0" smtClean="0"/>
              <a:t>květy mnoha druhů rostlin obsahují vonné látky, které se používají při výrobě parfémů a kosmetických přípravků?</a:t>
            </a:r>
            <a:br>
              <a:rPr lang="cs-CZ" sz="3200" dirty="0" smtClean="0"/>
            </a:br>
            <a:r>
              <a:rPr lang="cs-CZ" sz="3200" dirty="0" smtClean="0"/>
              <a:t>oblíbená je vůně růží, fialek, pomerančových nebo jasmínových květů?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3600" dirty="0" smtClean="0"/>
              <a:t>Víš, že: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43804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764704"/>
            <a:ext cx="4856327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077072"/>
            <a:ext cx="8568952" cy="34747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1800" dirty="0" smtClean="0">
                <a:latin typeface="Arial Narrow" pitchFamily="34" charset="0"/>
              </a:rPr>
              <a:t>L.J. </a:t>
            </a:r>
            <a:r>
              <a:rPr lang="cs-CZ" sz="1800" dirty="0" err="1" smtClean="0">
                <a:latin typeface="Arial Narrow" pitchFamily="34" charset="0"/>
              </a:rPr>
              <a:t>Dobroruka</a:t>
            </a:r>
            <a:r>
              <a:rPr lang="cs-CZ" sz="1800" dirty="0" smtClean="0">
                <a:latin typeface="Arial Narrow" pitchFamily="34" charset="0"/>
              </a:rPr>
              <a:t>, N. </a:t>
            </a:r>
            <a:r>
              <a:rPr lang="cs-CZ" sz="1800" dirty="0" err="1" smtClean="0">
                <a:latin typeface="Arial Narrow" pitchFamily="34" charset="0"/>
              </a:rPr>
              <a:t>Gutzerová</a:t>
            </a:r>
            <a:r>
              <a:rPr lang="cs-CZ" sz="1800" dirty="0" smtClean="0">
                <a:latin typeface="Arial Narrow" pitchFamily="34" charset="0"/>
              </a:rPr>
              <a:t>, L. Havel, Z. </a:t>
            </a:r>
            <a:r>
              <a:rPr lang="cs-CZ" sz="1800" dirty="0" err="1" smtClean="0">
                <a:latin typeface="Arial Narrow" pitchFamily="34" charset="0"/>
              </a:rPr>
              <a:t>Chocholoušková</a:t>
            </a:r>
            <a:r>
              <a:rPr lang="cs-CZ" sz="1800" dirty="0" smtClean="0">
                <a:latin typeface="Arial Narrow" pitchFamily="34" charset="0"/>
              </a:rPr>
              <a:t>, T. Č. Kučera, Přírodopis pro 7. ročník ZŠ, </a:t>
            </a:r>
            <a:r>
              <a:rPr lang="cs-CZ" sz="1800" dirty="0" err="1" smtClean="0">
                <a:latin typeface="Arial Narrow" pitchFamily="34" charset="0"/>
              </a:rPr>
              <a:t>Scientia</a:t>
            </a:r>
            <a:r>
              <a:rPr lang="cs-CZ" sz="1800" dirty="0" smtClean="0">
                <a:latin typeface="Arial Narrow" pitchFamily="34" charset="0"/>
              </a:rPr>
              <a:t>, s.r.o., Pedagogické nakladatelství Praha 2003</a:t>
            </a:r>
            <a:endParaRPr lang="cs-CZ" sz="1800" dirty="0">
              <a:latin typeface="Arial Narrow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2109417"/>
            <a:ext cx="799288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  <a:hlinkClick r:id="rId2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2"/>
              </a:rPr>
              <a:t>botanika.</a:t>
            </a:r>
            <a:r>
              <a:rPr lang="cs-CZ" sz="1800" dirty="0" err="1" smtClean="0">
                <a:latin typeface="Arial Narrow" pitchFamily="34" charset="0"/>
                <a:hlinkClick r:id="rId2"/>
              </a:rPr>
              <a:t>bf.jcu.cz</a:t>
            </a:r>
            <a:r>
              <a:rPr lang="cs-CZ" sz="1800" dirty="0" smtClean="0">
                <a:latin typeface="Arial Narrow" pitchFamily="34" charset="0"/>
                <a:hlinkClick r:id="rId2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2"/>
              </a:rPr>
              <a:t>systematikaweb</a:t>
            </a:r>
            <a:r>
              <a:rPr lang="cs-CZ" sz="1800" dirty="0" smtClean="0">
                <a:latin typeface="Arial Narrow" pitchFamily="34" charset="0"/>
                <a:hlinkClick r:id="rId2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2"/>
              </a:rPr>
              <a:t>files</a:t>
            </a:r>
            <a:r>
              <a:rPr lang="cs-CZ" sz="1800" dirty="0" smtClean="0">
                <a:latin typeface="Arial Narrow" pitchFamily="34" charset="0"/>
                <a:hlinkClick r:id="rId2"/>
              </a:rPr>
              <a:t>_</a:t>
            </a:r>
            <a:r>
              <a:rPr lang="cs-CZ" sz="1800" dirty="0" err="1" smtClean="0">
                <a:latin typeface="Arial Narrow" pitchFamily="34" charset="0"/>
                <a:hlinkClick r:id="rId2"/>
              </a:rPr>
              <a:t>magnoliophyta</a:t>
            </a:r>
            <a:r>
              <a:rPr lang="cs-CZ" sz="1800" dirty="0" smtClean="0">
                <a:latin typeface="Arial Narrow" pitchFamily="34" charset="0"/>
                <a:hlinkClick r:id="rId2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2"/>
              </a:rPr>
              <a:t>files</a:t>
            </a:r>
            <a:r>
              <a:rPr lang="cs-CZ" sz="1800" dirty="0" smtClean="0">
                <a:latin typeface="Arial Narrow" pitchFamily="34" charset="0"/>
                <a:hlinkClick r:id="rId2"/>
              </a:rPr>
              <a:t>_</a:t>
            </a:r>
            <a:r>
              <a:rPr lang="cs-CZ" sz="1800" dirty="0" err="1" smtClean="0">
                <a:latin typeface="Arial Narrow" pitchFamily="34" charset="0"/>
                <a:hlinkClick r:id="rId2"/>
              </a:rPr>
              <a:t>rosopsida</a:t>
            </a:r>
            <a:r>
              <a:rPr lang="cs-CZ" sz="1800" dirty="0" smtClean="0">
                <a:latin typeface="Arial Narrow" pitchFamily="34" charset="0"/>
                <a:hlinkClick r:id="rId2"/>
              </a:rPr>
              <a:t>/</a:t>
            </a:r>
            <a:r>
              <a:rPr lang="cs-CZ" sz="1800" dirty="0" err="1" smtClean="0">
                <a:latin typeface="Arial Narrow" pitchFamily="34" charset="0"/>
                <a:hlinkClick r:id="rId2"/>
              </a:rPr>
              <a:t>rosopsida.htm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  <a:hlinkClick r:id="rId3"/>
              </a:rPr>
              <a:t>http</a:t>
            </a:r>
            <a:r>
              <a:rPr lang="cs-CZ" sz="1800" dirty="0" smtClean="0">
                <a:latin typeface="Arial Narrow" pitchFamily="34" charset="0"/>
                <a:hlinkClick r:id="rId3"/>
              </a:rPr>
              <a:t>://</a:t>
            </a:r>
            <a:r>
              <a:rPr lang="cs-CZ" sz="1800" dirty="0" smtClean="0">
                <a:latin typeface="Arial Narrow" pitchFamily="34" charset="0"/>
                <a:hlinkClick r:id="rId3"/>
              </a:rPr>
              <a:t>botany.natur.cuni.cz/opylovaci/node/63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  <a:hlinkClick r:id="rId4"/>
              </a:rPr>
              <a:t>http</a:t>
            </a:r>
            <a:r>
              <a:rPr lang="cs-CZ" sz="1800" dirty="0" smtClean="0">
                <a:latin typeface="Arial Narrow" pitchFamily="34" charset="0"/>
                <a:hlinkClick r:id="rId4"/>
              </a:rPr>
              <a:t>://wiki.rvp.cz/@api/deki/files/12279/=</a:t>
            </a:r>
            <a:r>
              <a:rPr lang="cs-CZ" sz="1800" dirty="0" smtClean="0">
                <a:latin typeface="Arial Narrow" pitchFamily="34" charset="0"/>
                <a:hlinkClick r:id="rId4"/>
              </a:rPr>
              <a:t>ruze_sipkova4.JPG</a:t>
            </a:r>
            <a:r>
              <a:rPr lang="cs-CZ" sz="1800" dirty="0" smtClean="0">
                <a:latin typeface="Arial Narrow" pitchFamily="34" charset="0"/>
              </a:rPr>
              <a:t> </a:t>
            </a:r>
            <a:r>
              <a:rPr lang="cs-CZ" sz="1800" dirty="0" smtClean="0">
                <a:latin typeface="Arial Narrow" pitchFamily="34" charset="0"/>
                <a:hlinkClick r:id="rId5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5"/>
              </a:rPr>
              <a:t>bdadafoto.webzdarma.cz/kytky_7.htm</a:t>
            </a:r>
            <a:r>
              <a:rPr lang="cs-CZ" sz="1800" dirty="0" smtClean="0">
                <a:latin typeface="Arial Narrow" pitchFamily="34" charset="0"/>
              </a:rPr>
              <a:t> </a:t>
            </a:r>
          </a:p>
          <a:p>
            <a:r>
              <a:rPr lang="cs-CZ" sz="1800" dirty="0" smtClean="0">
                <a:latin typeface="Arial Narrow" pitchFamily="34" charset="0"/>
                <a:hlinkClick r:id="rId6"/>
              </a:rPr>
              <a:t>http</a:t>
            </a:r>
            <a:r>
              <a:rPr lang="cs-CZ" sz="1800" dirty="0" smtClean="0">
                <a:latin typeface="Arial Narrow" pitchFamily="34" charset="0"/>
                <a:hlinkClick r:id="rId6"/>
              </a:rPr>
              <a:t>://</a:t>
            </a:r>
            <a:r>
              <a:rPr lang="cs-CZ" sz="1800" dirty="0" smtClean="0">
                <a:latin typeface="Arial Narrow" pitchFamily="34" charset="0"/>
                <a:hlinkClick r:id="rId6"/>
              </a:rPr>
              <a:t>ziva.avcr.cz/2011-4/fylogeneze-biogeografie-a-geneticka-diverzita-rodu-hrach.html</a:t>
            </a:r>
            <a:r>
              <a:rPr lang="cs-CZ" sz="1800" dirty="0" smtClean="0">
                <a:latin typeface="Arial Narrow" pitchFamily="34" charset="0"/>
              </a:rPr>
              <a:t> </a:t>
            </a:r>
            <a:r>
              <a:rPr lang="cs-CZ" sz="1800" dirty="0" smtClean="0">
                <a:latin typeface="Arial Narrow" pitchFamily="34" charset="0"/>
                <a:hlinkClick r:id="rId7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7"/>
              </a:rPr>
              <a:t>gymtri.trinec.org/index.php?option=com_content&amp;view=article&amp;id=282&amp;catid=25&amp;Itemid=20</a:t>
            </a:r>
            <a:endParaRPr lang="cs-CZ" sz="1800" dirty="0" smtClean="0">
              <a:latin typeface="Arial Narrow" pitchFamily="34" charset="0"/>
            </a:endParaRPr>
          </a:p>
          <a:p>
            <a:endParaRPr lang="cs-CZ" sz="1800" dirty="0" smtClean="0">
              <a:latin typeface="Arial Narrow" pitchFamily="34" charset="0"/>
            </a:endParaRPr>
          </a:p>
          <a:p>
            <a:endParaRPr lang="cs-CZ" sz="1800" dirty="0" smtClean="0">
              <a:latin typeface="Arial Narrow" pitchFamily="34" charset="0"/>
            </a:endParaRPr>
          </a:p>
          <a:p>
            <a:endParaRPr lang="cs-CZ" sz="1800" dirty="0" smtClean="0">
              <a:latin typeface="Arial Narrow" pitchFamily="34" charset="0"/>
            </a:endParaRPr>
          </a:p>
          <a:p>
            <a:endParaRPr lang="cs-CZ" sz="1800" dirty="0" smtClean="0">
              <a:latin typeface="Arial Narrow" pitchFamily="34" charset="0"/>
            </a:endParaRPr>
          </a:p>
          <a:p>
            <a:endParaRPr lang="cs-CZ" sz="1800" dirty="0" smtClean="0">
              <a:latin typeface="Arial Narrow" pitchFamily="34" charset="0"/>
            </a:endParaRPr>
          </a:p>
          <a:p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959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147</TotalTime>
  <Words>215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Snímek 2</vt:lpstr>
      <vt:lpstr>Další znaky květů</vt:lpstr>
      <vt:lpstr>květ trojčetný</vt:lpstr>
      <vt:lpstr>květ čtyřčetný</vt:lpstr>
      <vt:lpstr>květ pětičetný</vt:lpstr>
      <vt:lpstr>květ pravidelný je takový, který můžeme rozdělit na stejné části více způsoby,   </vt:lpstr>
      <vt:lpstr>hrách setý</vt:lpstr>
      <vt:lpstr>květy mnoha druhů rostlin obsahují vonné látky, které se používají při výrobě parfémů a kosmetických přípravků? oblíbená je vůně růží, fialek, pomerančových nebo jasmínových květů?</vt:lpstr>
      <vt:lpstr>Použité zdroje:</vt:lpstr>
    </vt:vector>
  </TitlesOfParts>
  <Company>Osoblaha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Dum</cp:lastModifiedBy>
  <cp:revision>27</cp:revision>
  <dcterms:created xsi:type="dcterms:W3CDTF">2011-10-24T11:56:12Z</dcterms:created>
  <dcterms:modified xsi:type="dcterms:W3CDTF">2012-06-06T09:54:40Z</dcterms:modified>
</cp:coreProperties>
</file>