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3" r:id="rId3"/>
    <p:sldId id="257" r:id="rId4"/>
    <p:sldId id="265" r:id="rId5"/>
    <p:sldId id="258" r:id="rId6"/>
    <p:sldId id="266" r:id="rId7"/>
    <p:sldId id="259" r:id="rId8"/>
    <p:sldId id="260" r:id="rId9"/>
    <p:sldId id="261" r:id="rId10"/>
    <p:sldId id="262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40E700-E3A8-43F0-A6C3-077904EEB65C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3F9C5-624F-4E92-940D-B146DBFF6A7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3F9C5-624F-4E92-940D-B146DBFF6A75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73B47-36A0-4578-8E88-E320C8B23B7E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77B3C-DD37-40CA-9E59-8D98DD32C3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VY_42_INOVACE_07_1_Konstrukce </a:t>
            </a:r>
            <a:r>
              <a:rPr lang="cs-CZ" sz="1700" dirty="0"/>
              <a:t>trojúhelníku </a:t>
            </a:r>
            <a:r>
              <a:rPr lang="cs-CZ" sz="1700" dirty="0" smtClean="0"/>
              <a:t>ze dvou stran a výšky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Geometrie v rovině a prostoru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</a:t>
            </a:r>
            <a:r>
              <a:rPr lang="cs-CZ" sz="1700" dirty="0"/>
              <a:t> </a:t>
            </a:r>
            <a:r>
              <a:rPr lang="cs-CZ" sz="1700" dirty="0" smtClean="0"/>
              <a:t>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Anotace: Pomocí prezentace opakování výšek trojúhelníku. Sestrojování </a:t>
            </a:r>
            <a:r>
              <a:rPr lang="cs-CZ" sz="1700" smtClean="0"/>
              <a:t>trojúhelníku ze dvou </a:t>
            </a:r>
            <a:r>
              <a:rPr lang="cs-CZ" sz="1700" dirty="0" smtClean="0"/>
              <a:t>stran a výšky k jedné z nich.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8.B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14.5.2012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14.5.2012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Konstrukce trojúhelníku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tx1"/>
                </a:solidFill>
              </a:rPr>
              <a:t>ze dvou stran a výšky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– výšky trojúhelníku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28800"/>
            <a:ext cx="9144000" cy="4497363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VÝŠKA - kolmice spuštěná z vrcholu na protější stranu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539552" y="2708920"/>
            <a:ext cx="4032448" cy="3240360"/>
          </a:xfrm>
          <a:prstGeom prst="triangle">
            <a:avLst>
              <a:gd name="adj" fmla="val 343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ovací čára 5"/>
          <p:cNvCxnSpPr>
            <a:stCxn id="4" idx="2"/>
          </p:cNvCxnSpPr>
          <p:nvPr/>
        </p:nvCxnSpPr>
        <p:spPr>
          <a:xfrm flipV="1">
            <a:off x="539552" y="4005064"/>
            <a:ext cx="2448272" cy="194421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>
            <a:stCxn id="4" idx="3"/>
            <a:endCxn id="4" idx="0"/>
          </p:cNvCxnSpPr>
          <p:nvPr/>
        </p:nvCxnSpPr>
        <p:spPr>
          <a:xfrm flipV="1">
            <a:off x="1922682" y="2708920"/>
            <a:ext cx="0" cy="324036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>
            <a:stCxn id="4" idx="4"/>
          </p:cNvCxnSpPr>
          <p:nvPr/>
        </p:nvCxnSpPr>
        <p:spPr>
          <a:xfrm flipH="1" flipV="1">
            <a:off x="1115616" y="4509120"/>
            <a:ext cx="3456384" cy="144016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5419110" y="5888885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410998" y="5888885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46702" y="2216477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3568" y="4077072"/>
            <a:ext cx="4732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P</a:t>
            </a:r>
            <a:r>
              <a:rPr lang="cs-CZ" sz="2600" baseline="-25000" dirty="0" err="1" smtClean="0"/>
              <a:t>b</a:t>
            </a:r>
            <a:endParaRPr lang="cs-CZ" sz="2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946666" y="3584629"/>
            <a:ext cx="45480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P</a:t>
            </a:r>
            <a:r>
              <a:rPr lang="cs-CZ" sz="2600" baseline="-25000" dirty="0" err="1" smtClean="0"/>
              <a:t>a</a:t>
            </a:r>
            <a:endParaRPr lang="cs-CZ" sz="2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691680" y="5888885"/>
            <a:ext cx="44377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P</a:t>
            </a:r>
            <a:r>
              <a:rPr lang="cs-CZ" sz="2600" baseline="-25000" dirty="0" err="1" smtClean="0"/>
              <a:t>c</a:t>
            </a:r>
            <a:endParaRPr lang="cs-CZ" sz="2600" dirty="0"/>
          </a:p>
        </p:txBody>
      </p:sp>
      <p:sp>
        <p:nvSpPr>
          <p:cNvPr id="20" name="Oblouk 19"/>
          <p:cNvSpPr/>
          <p:nvPr/>
        </p:nvSpPr>
        <p:spPr>
          <a:xfrm rot="1889464">
            <a:off x="923073" y="4234538"/>
            <a:ext cx="467434" cy="497390"/>
          </a:xfrm>
          <a:prstGeom prst="arc">
            <a:avLst>
              <a:gd name="adj1" fmla="val 16201188"/>
              <a:gd name="adj2" fmla="val 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louk 20"/>
          <p:cNvSpPr/>
          <p:nvPr/>
        </p:nvSpPr>
        <p:spPr>
          <a:xfrm rot="8883371">
            <a:off x="2829551" y="3872815"/>
            <a:ext cx="412989" cy="336506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louk 22"/>
          <p:cNvSpPr/>
          <p:nvPr/>
        </p:nvSpPr>
        <p:spPr>
          <a:xfrm rot="16200000">
            <a:off x="1727539" y="5697398"/>
            <a:ext cx="360333" cy="432047"/>
          </a:xfrm>
          <a:prstGeom prst="arc">
            <a:avLst>
              <a:gd name="adj1" fmla="val 15631445"/>
              <a:gd name="adj2" fmla="val 45017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2987824" y="4131080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1817696" y="5859272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1259632" y="4437112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olný tvar 28"/>
          <p:cNvSpPr/>
          <p:nvPr/>
        </p:nvSpPr>
        <p:spPr>
          <a:xfrm>
            <a:off x="5652120" y="2780928"/>
            <a:ext cx="2304256" cy="3168352"/>
          </a:xfrm>
          <a:custGeom>
            <a:avLst/>
            <a:gdLst>
              <a:gd name="connsiteX0" fmla="*/ 0 w 1584176"/>
              <a:gd name="connsiteY0" fmla="*/ 2520280 h 2520280"/>
              <a:gd name="connsiteX1" fmla="*/ 792088 w 1584176"/>
              <a:gd name="connsiteY1" fmla="*/ 0 h 2520280"/>
              <a:gd name="connsiteX2" fmla="*/ 1584176 w 1584176"/>
              <a:gd name="connsiteY2" fmla="*/ 2520280 h 2520280"/>
              <a:gd name="connsiteX3" fmla="*/ 0 w 1584176"/>
              <a:gd name="connsiteY3" fmla="*/ 2520280 h 2520280"/>
              <a:gd name="connsiteX0" fmla="*/ 0 w 2736304"/>
              <a:gd name="connsiteY0" fmla="*/ 3240360 h 3240360"/>
              <a:gd name="connsiteX1" fmla="*/ 2736304 w 2736304"/>
              <a:gd name="connsiteY1" fmla="*/ 0 h 3240360"/>
              <a:gd name="connsiteX2" fmla="*/ 1584176 w 2736304"/>
              <a:gd name="connsiteY2" fmla="*/ 3240360 h 3240360"/>
              <a:gd name="connsiteX3" fmla="*/ 0 w 2736304"/>
              <a:gd name="connsiteY3" fmla="*/ 3240360 h 3240360"/>
              <a:gd name="connsiteX0" fmla="*/ 0 w 2304256"/>
              <a:gd name="connsiteY0" fmla="*/ 3168352 h 3168352"/>
              <a:gd name="connsiteX1" fmla="*/ 2304256 w 2304256"/>
              <a:gd name="connsiteY1" fmla="*/ 0 h 3168352"/>
              <a:gd name="connsiteX2" fmla="*/ 1584176 w 2304256"/>
              <a:gd name="connsiteY2" fmla="*/ 3168352 h 3168352"/>
              <a:gd name="connsiteX3" fmla="*/ 0 w 2304256"/>
              <a:gd name="connsiteY3" fmla="*/ 3168352 h 316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4256" h="3168352">
                <a:moveTo>
                  <a:pt x="0" y="3168352"/>
                </a:moveTo>
                <a:lnTo>
                  <a:pt x="2304256" y="0"/>
                </a:lnTo>
                <a:lnTo>
                  <a:pt x="1584176" y="3168352"/>
                </a:lnTo>
                <a:lnTo>
                  <a:pt x="0" y="3168352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ovací čára 30"/>
          <p:cNvCxnSpPr>
            <a:stCxn id="29" idx="0"/>
          </p:cNvCxnSpPr>
          <p:nvPr/>
        </p:nvCxnSpPr>
        <p:spPr>
          <a:xfrm>
            <a:off x="5652120" y="5949280"/>
            <a:ext cx="28083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>
            <a:stCxn id="29" idx="1"/>
          </p:cNvCxnSpPr>
          <p:nvPr/>
        </p:nvCxnSpPr>
        <p:spPr>
          <a:xfrm>
            <a:off x="7956376" y="2780928"/>
            <a:ext cx="0" cy="316835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>
            <a:endCxn id="29" idx="2"/>
          </p:cNvCxnSpPr>
          <p:nvPr/>
        </p:nvCxnSpPr>
        <p:spPr>
          <a:xfrm>
            <a:off x="6228184" y="5157192"/>
            <a:ext cx="1008112" cy="7920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>
            <a:stCxn id="29" idx="1"/>
          </p:cNvCxnSpPr>
          <p:nvPr/>
        </p:nvCxnSpPr>
        <p:spPr>
          <a:xfrm flipH="1">
            <a:off x="7020272" y="2780928"/>
            <a:ext cx="936104" cy="41044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>
            <a:stCxn id="29" idx="0"/>
          </p:cNvCxnSpPr>
          <p:nvPr/>
        </p:nvCxnSpPr>
        <p:spPr>
          <a:xfrm>
            <a:off x="5652120" y="5949280"/>
            <a:ext cx="1512168" cy="36004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blouk 41"/>
          <p:cNvSpPr/>
          <p:nvPr/>
        </p:nvSpPr>
        <p:spPr>
          <a:xfrm rot="11832799">
            <a:off x="6937308" y="6131655"/>
            <a:ext cx="453961" cy="481313"/>
          </a:xfrm>
          <a:prstGeom prst="arc">
            <a:avLst>
              <a:gd name="adj1" fmla="val 16373159"/>
              <a:gd name="adj2" fmla="val 45017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louk 42"/>
          <p:cNvSpPr/>
          <p:nvPr/>
        </p:nvSpPr>
        <p:spPr>
          <a:xfrm rot="16200000">
            <a:off x="7776210" y="5697106"/>
            <a:ext cx="360333" cy="432047"/>
          </a:xfrm>
          <a:prstGeom prst="arc">
            <a:avLst>
              <a:gd name="adj1" fmla="val 15631445"/>
              <a:gd name="adj2" fmla="val 2138650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louk 43"/>
          <p:cNvSpPr/>
          <p:nvPr/>
        </p:nvSpPr>
        <p:spPr>
          <a:xfrm rot="7212741">
            <a:off x="6037327" y="5036810"/>
            <a:ext cx="360333" cy="432047"/>
          </a:xfrm>
          <a:prstGeom prst="arc">
            <a:avLst>
              <a:gd name="adj1" fmla="val 15631445"/>
              <a:gd name="adj2" fmla="val 91508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7020272" y="6381328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6228184" y="5301208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7866368" y="5859272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ovéPole 48"/>
          <p:cNvSpPr txBox="1"/>
          <p:nvPr/>
        </p:nvSpPr>
        <p:spPr>
          <a:xfrm>
            <a:off x="306542" y="5885656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7164288" y="5888885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E</a:t>
            </a:r>
            <a:endParaRPr lang="cs-CZ" sz="26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7752220" y="2276872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F</a:t>
            </a:r>
            <a:endParaRPr lang="cs-CZ" sz="26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796136" y="4725144"/>
            <a:ext cx="46519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P</a:t>
            </a:r>
            <a:r>
              <a:rPr lang="cs-CZ" sz="2600" baseline="-25000" dirty="0" err="1" smtClean="0"/>
              <a:t>e</a:t>
            </a:r>
            <a:endParaRPr lang="cs-CZ" sz="26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7740352" y="5877272"/>
            <a:ext cx="42543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P</a:t>
            </a:r>
            <a:r>
              <a:rPr lang="cs-CZ" sz="2600" baseline="-25000" dirty="0" err="1" smtClean="0"/>
              <a:t>f</a:t>
            </a:r>
            <a:endParaRPr lang="cs-CZ" sz="2600" baseline="-25000" dirty="0" smtClean="0"/>
          </a:p>
        </p:txBody>
      </p:sp>
      <p:sp>
        <p:nvSpPr>
          <p:cNvPr id="54" name="TextovéPole 53"/>
          <p:cNvSpPr txBox="1"/>
          <p:nvPr/>
        </p:nvSpPr>
        <p:spPr>
          <a:xfrm>
            <a:off x="7092280" y="6176917"/>
            <a:ext cx="46769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P</a:t>
            </a:r>
            <a:r>
              <a:rPr lang="cs-CZ" sz="2600" baseline="-25000" dirty="0" err="1" smtClean="0"/>
              <a:t>d</a:t>
            </a:r>
            <a:endParaRPr lang="cs-CZ" sz="2600" baseline="-25000" dirty="0" smtClean="0"/>
          </a:p>
        </p:txBody>
      </p:sp>
      <p:sp>
        <p:nvSpPr>
          <p:cNvPr id="55" name="TextovéPole 54"/>
          <p:cNvSpPr txBox="1"/>
          <p:nvPr/>
        </p:nvSpPr>
        <p:spPr>
          <a:xfrm>
            <a:off x="3059832" y="5301208"/>
            <a:ext cx="45236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b</a:t>
            </a:r>
            <a:endParaRPr lang="cs-CZ" sz="26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907704" y="3501008"/>
            <a:ext cx="4258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c</a:t>
            </a:r>
            <a:endParaRPr lang="cs-CZ" sz="26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1115616" y="5301208"/>
            <a:ext cx="43627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a</a:t>
            </a:r>
            <a:endParaRPr lang="cs-CZ" sz="26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2915816" y="2564904"/>
            <a:ext cx="4330224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a</a:t>
            </a:r>
            <a:r>
              <a:rPr lang="cs-CZ" sz="2600" dirty="0" smtClean="0"/>
              <a:t>, </a:t>
            </a:r>
            <a:r>
              <a:rPr lang="cs-CZ" sz="2600" dirty="0" err="1" smtClean="0"/>
              <a:t>v</a:t>
            </a:r>
            <a:r>
              <a:rPr lang="cs-CZ" sz="2600" baseline="-25000" dirty="0" err="1" smtClean="0"/>
              <a:t>b</a:t>
            </a:r>
            <a:r>
              <a:rPr lang="cs-CZ" sz="2600" dirty="0" smtClean="0"/>
              <a:t>, </a:t>
            </a:r>
            <a:r>
              <a:rPr lang="cs-CZ" sz="2600" dirty="0" err="1" smtClean="0"/>
              <a:t>v</a:t>
            </a:r>
            <a:r>
              <a:rPr lang="cs-CZ" sz="2600" baseline="-25000" dirty="0" err="1" smtClean="0"/>
              <a:t>c</a:t>
            </a:r>
            <a:r>
              <a:rPr lang="cs-CZ" sz="2600" dirty="0" smtClean="0"/>
              <a:t>, </a:t>
            </a:r>
            <a:r>
              <a:rPr lang="cs-CZ" sz="2600" dirty="0" err="1" smtClean="0"/>
              <a:t>v</a:t>
            </a:r>
            <a:r>
              <a:rPr lang="cs-CZ" sz="2600" baseline="-25000" dirty="0" err="1" smtClean="0"/>
              <a:t>d</a:t>
            </a:r>
            <a:r>
              <a:rPr lang="cs-CZ" sz="2600" dirty="0" smtClean="0"/>
              <a:t>, v</a:t>
            </a:r>
            <a:r>
              <a:rPr lang="cs-CZ" sz="2600" baseline="-25000" dirty="0" smtClean="0"/>
              <a:t>e</a:t>
            </a:r>
            <a:r>
              <a:rPr lang="cs-CZ" sz="2600" dirty="0" smtClean="0"/>
              <a:t>, </a:t>
            </a:r>
            <a:r>
              <a:rPr lang="cs-CZ" sz="2600" dirty="0" err="1" smtClean="0"/>
              <a:t>v</a:t>
            </a:r>
            <a:r>
              <a:rPr lang="cs-CZ" sz="2600" baseline="-25000" dirty="0" err="1" smtClean="0"/>
              <a:t>f</a:t>
            </a:r>
            <a:r>
              <a:rPr lang="cs-CZ" sz="2600" dirty="0" smtClean="0"/>
              <a:t> – výšky</a:t>
            </a:r>
          </a:p>
          <a:p>
            <a:r>
              <a:rPr lang="cs-CZ" sz="2600" dirty="0" err="1" smtClean="0"/>
              <a:t>P</a:t>
            </a:r>
            <a:r>
              <a:rPr lang="cs-CZ" sz="2600" baseline="-25000" dirty="0" err="1" smtClean="0"/>
              <a:t>a</a:t>
            </a:r>
            <a:r>
              <a:rPr lang="cs-CZ" sz="2600" dirty="0" smtClean="0"/>
              <a:t>, </a:t>
            </a:r>
            <a:r>
              <a:rPr lang="cs-CZ" sz="2600" dirty="0" err="1" smtClean="0"/>
              <a:t>P</a:t>
            </a:r>
            <a:r>
              <a:rPr lang="cs-CZ" sz="2600" baseline="-25000" dirty="0" err="1" smtClean="0"/>
              <a:t>b</a:t>
            </a:r>
            <a:r>
              <a:rPr lang="cs-CZ" sz="2600" dirty="0" smtClean="0"/>
              <a:t>, </a:t>
            </a:r>
            <a:r>
              <a:rPr lang="cs-CZ" sz="2600" dirty="0" err="1" smtClean="0"/>
              <a:t>P</a:t>
            </a:r>
            <a:r>
              <a:rPr lang="cs-CZ" sz="2600" baseline="-25000" dirty="0" err="1" smtClean="0"/>
              <a:t>c</a:t>
            </a:r>
            <a:r>
              <a:rPr lang="cs-CZ" sz="2600" dirty="0" smtClean="0"/>
              <a:t>, </a:t>
            </a:r>
            <a:r>
              <a:rPr lang="cs-CZ" sz="2600" dirty="0" err="1" smtClean="0"/>
              <a:t>P</a:t>
            </a:r>
            <a:r>
              <a:rPr lang="cs-CZ" sz="2600" baseline="-25000" dirty="0" err="1" smtClean="0"/>
              <a:t>d</a:t>
            </a:r>
            <a:r>
              <a:rPr lang="cs-CZ" sz="2600" dirty="0" smtClean="0"/>
              <a:t>, </a:t>
            </a:r>
            <a:r>
              <a:rPr lang="cs-CZ" sz="2600" dirty="0" err="1" smtClean="0"/>
              <a:t>P</a:t>
            </a:r>
            <a:r>
              <a:rPr lang="cs-CZ" sz="2600" baseline="-25000" dirty="0" err="1" smtClean="0"/>
              <a:t>e</a:t>
            </a:r>
            <a:r>
              <a:rPr lang="cs-CZ" sz="2600" dirty="0" smtClean="0"/>
              <a:t>, </a:t>
            </a:r>
            <a:r>
              <a:rPr lang="cs-CZ" sz="2600" dirty="0" err="1" smtClean="0"/>
              <a:t>P</a:t>
            </a:r>
            <a:r>
              <a:rPr lang="cs-CZ" sz="2600" baseline="-25000" dirty="0" err="1" smtClean="0"/>
              <a:t>f</a:t>
            </a:r>
            <a:r>
              <a:rPr lang="cs-CZ" sz="2600" dirty="0" smtClean="0"/>
              <a:t> – paty výšek</a:t>
            </a:r>
            <a:endParaRPr lang="cs-CZ" sz="2600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6639912" y="5157192"/>
            <a:ext cx="45236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v</a:t>
            </a:r>
            <a:r>
              <a:rPr lang="cs-CZ" sz="2600" baseline="-25000" dirty="0" smtClean="0"/>
              <a:t>e</a:t>
            </a:r>
            <a:endParaRPr lang="cs-CZ" sz="2600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7936056" y="4365104"/>
            <a:ext cx="40447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f</a:t>
            </a:r>
            <a:endParaRPr lang="cs-CZ" sz="26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6135856" y="6021288"/>
            <a:ext cx="45236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d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3000"/>
                            </p:stCondLst>
                            <p:childTnLst>
                              <p:par>
                                <p:cTn id="176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000"/>
                            </p:stCondLst>
                            <p:childTnLst>
                              <p:par>
                                <p:cTn id="195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4" dur="1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7" dur="1" fill="hold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52" grpId="0"/>
      <p:bldP spid="53" grpId="0"/>
      <p:bldP spid="54" grpId="0"/>
      <p:bldP spid="55" grpId="0"/>
      <p:bldP spid="56" grpId="0"/>
      <p:bldP spid="57" grpId="0"/>
      <p:bldP spid="62" grpId="0"/>
      <p:bldP spid="63" grpId="0"/>
      <p:bldP spid="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Narýsuj trojúhelník ABC</a:t>
            </a:r>
            <a:br>
              <a:rPr lang="cs-CZ" dirty="0" smtClean="0"/>
            </a:br>
            <a:r>
              <a:rPr lang="cs-CZ" dirty="0" smtClean="0"/>
              <a:t>a = 4 cm, c = 6 cm, </a:t>
            </a:r>
            <a:r>
              <a:rPr lang="cs-CZ" dirty="0" err="1" smtClean="0"/>
              <a:t>v</a:t>
            </a:r>
            <a:r>
              <a:rPr lang="cs-CZ" baseline="-25000" dirty="0" err="1" smtClean="0"/>
              <a:t>c</a:t>
            </a:r>
            <a:r>
              <a:rPr lang="cs-CZ" dirty="0" smtClean="0"/>
              <a:t> = 3 cm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Načrtneme  obrázek a vyznačíme barevně známé údaje.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4932040" y="2420888"/>
            <a:ext cx="3816424" cy="1800200"/>
          </a:xfrm>
          <a:prstGeom prst="triangle">
            <a:avLst>
              <a:gd name="adj" fmla="val 61283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4221088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598682" y="4221088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89720" y="1928445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11" name="Zástupný symbol pro obsah 9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Náčrt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300192" y="4293096"/>
            <a:ext cx="112402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c = 6 cm</a:t>
            </a:r>
            <a:endParaRPr lang="cs-CZ" sz="2200" dirty="0"/>
          </a:p>
        </p:txBody>
      </p:sp>
      <p:cxnSp>
        <p:nvCxnSpPr>
          <p:cNvPr id="16" name="Přímá spojovací čára 15"/>
          <p:cNvCxnSpPr>
            <a:endCxn id="4" idx="4"/>
          </p:cNvCxnSpPr>
          <p:nvPr/>
        </p:nvCxnSpPr>
        <p:spPr>
          <a:xfrm>
            <a:off x="4932040" y="4221088"/>
            <a:ext cx="381642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>
            <a:stCxn id="4" idx="0"/>
            <a:endCxn id="4" idx="4"/>
          </p:cNvCxnSpPr>
          <p:nvPr/>
        </p:nvCxnSpPr>
        <p:spPr>
          <a:xfrm>
            <a:off x="7270859" y="2420888"/>
            <a:ext cx="1477605" cy="18002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7840462" y="2780928"/>
            <a:ext cx="114005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a = 4 cm</a:t>
            </a:r>
            <a:endParaRPr lang="cs-CZ" sz="2200" dirty="0"/>
          </a:p>
        </p:txBody>
      </p:sp>
      <p:cxnSp>
        <p:nvCxnSpPr>
          <p:cNvPr id="29" name="Přímá spojovací čára 28"/>
          <p:cNvCxnSpPr>
            <a:stCxn id="4" idx="0"/>
            <a:endCxn id="4" idx="3"/>
          </p:cNvCxnSpPr>
          <p:nvPr/>
        </p:nvCxnSpPr>
        <p:spPr>
          <a:xfrm>
            <a:off x="7270859" y="2420888"/>
            <a:ext cx="0" cy="180020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blouk 30"/>
          <p:cNvSpPr/>
          <p:nvPr/>
        </p:nvSpPr>
        <p:spPr>
          <a:xfrm rot="16200000">
            <a:off x="6984269" y="3897051"/>
            <a:ext cx="576064" cy="648073"/>
          </a:xfrm>
          <a:prstGeom prst="arc">
            <a:avLst>
              <a:gd name="adj1" fmla="val 16128588"/>
              <a:gd name="adj2" fmla="val 5233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7146288" y="4077072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6084168" y="3356992"/>
            <a:ext cx="120872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err="1" smtClean="0"/>
              <a:t>v</a:t>
            </a:r>
            <a:r>
              <a:rPr lang="cs-CZ" sz="2200" baseline="-25000" dirty="0" err="1" smtClean="0"/>
              <a:t>c</a:t>
            </a:r>
            <a:r>
              <a:rPr lang="cs-CZ" sz="2200" dirty="0" smtClean="0"/>
              <a:t> = 3 cm</a:t>
            </a:r>
            <a:endParaRPr lang="cs-CZ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12" grpId="0"/>
      <p:bldP spid="27" grpId="0"/>
      <p:bldP spid="31" grpId="0" animBg="1"/>
      <p:bldP spid="32" grpId="0" animBg="1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se nachází bod C?</a:t>
            </a:r>
            <a:endParaRPr lang="cs-CZ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1043608" y="4941168"/>
            <a:ext cx="64087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1907704" y="4797152"/>
            <a:ext cx="0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7236296" y="4797152"/>
            <a:ext cx="0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691680" y="5085184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75294" y="5085184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cxnSp>
        <p:nvCxnSpPr>
          <p:cNvPr id="17" name="Přímá spojovací čára 16"/>
          <p:cNvCxnSpPr/>
          <p:nvPr/>
        </p:nvCxnSpPr>
        <p:spPr>
          <a:xfrm flipV="1">
            <a:off x="2123728" y="2420888"/>
            <a:ext cx="0" cy="2520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2987824" y="2420888"/>
            <a:ext cx="0" cy="2520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V="1">
            <a:off x="3851920" y="2420888"/>
            <a:ext cx="0" cy="2520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4716016" y="2420888"/>
            <a:ext cx="0" cy="2520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flipV="1">
            <a:off x="5580112" y="2420888"/>
            <a:ext cx="0" cy="2520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V="1">
            <a:off x="6444208" y="2420888"/>
            <a:ext cx="0" cy="2520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1979712" y="2420888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2843808" y="2420888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>
            <a:off x="3707904" y="2420888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4572000" y="2420888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>
            <a:off x="5436096" y="2420888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>
            <a:off x="6300192" y="2420888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1907704" y="2000453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2771800" y="2000453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635896" y="2000453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4483006" y="2000453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364088" y="1988840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228184" y="1988840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9" name="Oblouk 48"/>
          <p:cNvSpPr/>
          <p:nvPr/>
        </p:nvSpPr>
        <p:spPr>
          <a:xfrm>
            <a:off x="1907704" y="4725144"/>
            <a:ext cx="432048" cy="432048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louk 49"/>
          <p:cNvSpPr/>
          <p:nvPr/>
        </p:nvSpPr>
        <p:spPr>
          <a:xfrm>
            <a:off x="2771800" y="4725144"/>
            <a:ext cx="432048" cy="432048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louk 50"/>
          <p:cNvSpPr/>
          <p:nvPr/>
        </p:nvSpPr>
        <p:spPr>
          <a:xfrm>
            <a:off x="3635896" y="4725144"/>
            <a:ext cx="432048" cy="432048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louk 51"/>
          <p:cNvSpPr/>
          <p:nvPr/>
        </p:nvSpPr>
        <p:spPr>
          <a:xfrm>
            <a:off x="4499992" y="4725144"/>
            <a:ext cx="432048" cy="432048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louk 52"/>
          <p:cNvSpPr/>
          <p:nvPr/>
        </p:nvSpPr>
        <p:spPr>
          <a:xfrm>
            <a:off x="5364088" y="4725144"/>
            <a:ext cx="432048" cy="432048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6228184" y="4725144"/>
            <a:ext cx="432048" cy="432048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6516216" y="4851160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5652120" y="4851160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4788024" y="4851160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Elipsa 59"/>
          <p:cNvSpPr/>
          <p:nvPr/>
        </p:nvSpPr>
        <p:spPr>
          <a:xfrm>
            <a:off x="3923928" y="4851160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Elipsa 60"/>
          <p:cNvSpPr/>
          <p:nvPr/>
        </p:nvSpPr>
        <p:spPr>
          <a:xfrm>
            <a:off x="3059832" y="4851160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>
            <a:off x="2195736" y="4869160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6" name="Přímá spojovací čára 65"/>
          <p:cNvCxnSpPr/>
          <p:nvPr/>
        </p:nvCxnSpPr>
        <p:spPr>
          <a:xfrm>
            <a:off x="899592" y="2420888"/>
            <a:ext cx="655272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 flipH="1">
            <a:off x="1043608" y="2204864"/>
            <a:ext cx="144016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 flipH="1">
            <a:off x="1196008" y="2204864"/>
            <a:ext cx="144016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 flipH="1">
            <a:off x="1115616" y="4725144"/>
            <a:ext cx="144016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 flipH="1">
            <a:off x="1259632" y="4725144"/>
            <a:ext cx="144016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ovéPole 72"/>
          <p:cNvSpPr txBox="1"/>
          <p:nvPr/>
        </p:nvSpPr>
        <p:spPr>
          <a:xfrm>
            <a:off x="2129890" y="3368605"/>
            <a:ext cx="4258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c</a:t>
            </a:r>
            <a:endParaRPr lang="cs-CZ" sz="2600" baseline="-25000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2993986" y="3356992"/>
            <a:ext cx="4258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c</a:t>
            </a:r>
            <a:endParaRPr lang="cs-CZ" sz="2600" baseline="-25000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3858082" y="3356992"/>
            <a:ext cx="4258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c</a:t>
            </a:r>
            <a:endParaRPr lang="cs-CZ" sz="2600" baseline="-25000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4722178" y="3356992"/>
            <a:ext cx="4258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c</a:t>
            </a:r>
            <a:endParaRPr lang="cs-CZ" sz="2600" baseline="-25000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5586274" y="3356992"/>
            <a:ext cx="4258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c</a:t>
            </a:r>
            <a:endParaRPr lang="cs-CZ" sz="2600" baseline="-25000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6450370" y="3356992"/>
            <a:ext cx="4258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c</a:t>
            </a:r>
            <a:endParaRPr lang="cs-CZ" sz="2600" baseline="-25000" dirty="0"/>
          </a:p>
        </p:txBody>
      </p:sp>
      <p:cxnSp>
        <p:nvCxnSpPr>
          <p:cNvPr id="80" name="Přímá spojovací čára 79"/>
          <p:cNvCxnSpPr/>
          <p:nvPr/>
        </p:nvCxnSpPr>
        <p:spPr>
          <a:xfrm>
            <a:off x="1907704" y="4941168"/>
            <a:ext cx="53285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ovéPole 80"/>
          <p:cNvSpPr txBox="1"/>
          <p:nvPr/>
        </p:nvSpPr>
        <p:spPr>
          <a:xfrm>
            <a:off x="2051720" y="5733256"/>
            <a:ext cx="51825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Na přímce rovnoběžné s přímkou AB,</a:t>
            </a:r>
          </a:p>
          <a:p>
            <a:pPr algn="ctr"/>
            <a:r>
              <a:rPr lang="cs-CZ" sz="2600" dirty="0" smtClean="0"/>
              <a:t>která je od ní vzdálena 3 cm.</a:t>
            </a:r>
            <a:endParaRPr lang="cs-CZ" sz="2600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755576" y="1340768"/>
            <a:ext cx="13941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err="1" smtClean="0"/>
              <a:t>v</a:t>
            </a:r>
            <a:r>
              <a:rPr lang="cs-CZ" sz="2600" baseline="-25000" dirty="0" err="1" smtClean="0"/>
              <a:t>c</a:t>
            </a:r>
            <a:r>
              <a:rPr lang="cs-CZ" sz="2600" dirty="0" smtClean="0"/>
              <a:t> = 3 cm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8" dur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7" grpId="0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6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73" grpId="0"/>
      <p:bldP spid="74" grpId="0"/>
      <p:bldP spid="75" grpId="0"/>
      <p:bldP spid="76" grpId="1"/>
      <p:bldP spid="77" grpId="0"/>
      <p:bldP spid="78" grpId="0"/>
      <p:bldP spid="8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Narýsuj trojúhelník ABC</a:t>
            </a:r>
            <a:br>
              <a:rPr lang="cs-CZ" dirty="0" smtClean="0"/>
            </a:br>
            <a:r>
              <a:rPr lang="cs-CZ" dirty="0" smtClean="0"/>
              <a:t>a = 4 cm, c = 6 cm, </a:t>
            </a:r>
            <a:r>
              <a:rPr lang="cs-CZ" dirty="0" err="1" smtClean="0"/>
              <a:t>v</a:t>
            </a:r>
            <a:r>
              <a:rPr lang="cs-CZ" baseline="-25000" dirty="0" err="1" smtClean="0"/>
              <a:t>c</a:t>
            </a:r>
            <a:r>
              <a:rPr lang="cs-CZ" dirty="0" smtClean="0"/>
              <a:t> = 3 cm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Rozbor</a:t>
            </a:r>
            <a:endParaRPr lang="cs-CZ" sz="32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498975" cy="639762"/>
          </a:xfrm>
        </p:spPr>
        <p:txBody>
          <a:bodyPr>
            <a:noAutofit/>
          </a:bodyPr>
          <a:lstStyle/>
          <a:p>
            <a:r>
              <a:rPr lang="cs-CZ" sz="3200" dirty="0" smtClean="0"/>
              <a:t>Zápis konstrukce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679503" cy="395128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1. AB; │AB│ = 6 cm</a:t>
            </a:r>
          </a:p>
          <a:p>
            <a:pPr>
              <a:buNone/>
            </a:pPr>
            <a:r>
              <a:rPr lang="cs-CZ" dirty="0" smtClean="0"/>
              <a:t>2. p; p </a:t>
            </a:r>
            <a:r>
              <a:rPr lang="cs-CZ" dirty="0" err="1" smtClean="0"/>
              <a:t>ll</a:t>
            </a:r>
            <a:r>
              <a:rPr lang="cs-CZ" dirty="0" smtClean="0"/>
              <a:t> ↔AB, vzdálenost p od přímky AB je 3 cm</a:t>
            </a:r>
          </a:p>
          <a:p>
            <a:pPr>
              <a:buNone/>
            </a:pPr>
            <a:r>
              <a:rPr lang="cs-CZ" dirty="0" smtClean="0"/>
              <a:t>3. k; </a:t>
            </a:r>
            <a:r>
              <a:rPr lang="cs-CZ" dirty="0" err="1" smtClean="0"/>
              <a:t>k</a:t>
            </a:r>
            <a:r>
              <a:rPr lang="cs-CZ" dirty="0" smtClean="0"/>
              <a:t>(B; 4 cm)</a:t>
            </a:r>
          </a:p>
          <a:p>
            <a:pPr>
              <a:buNone/>
            </a:pPr>
            <a:r>
              <a:rPr lang="cs-CZ" dirty="0" smtClean="0"/>
              <a:t>4. C</a:t>
            </a:r>
            <a:r>
              <a:rPr lang="cs-CZ" dirty="0" smtClean="0">
                <a:latin typeface="+mj-lt"/>
              </a:rPr>
              <a:t>; </a:t>
            </a:r>
            <a:r>
              <a:rPr lang="cs-CZ" dirty="0" err="1" smtClean="0">
                <a:latin typeface="+mj-lt"/>
              </a:rPr>
              <a:t>C</a:t>
            </a:r>
            <a:r>
              <a:rPr lang="cs-CZ" dirty="0" smtClean="0">
                <a:latin typeface="+mj-lt"/>
              </a:rPr>
              <a:t> </a:t>
            </a:r>
            <a:r>
              <a:rPr lang="cs-CZ" dirty="0" smtClean="0">
                <a:latin typeface="+mj-lt"/>
                <a:sym typeface="Symbol" pitchFamily="18" charset="2"/>
              </a:rPr>
              <a:t> k </a:t>
            </a:r>
            <a:r>
              <a:rPr lang="cs-CZ" b="1" dirty="0" smtClean="0">
                <a:latin typeface="+mj-lt"/>
                <a:sym typeface="Symbol" pitchFamily="18" charset="2"/>
              </a:rPr>
              <a:t> </a:t>
            </a:r>
            <a:r>
              <a:rPr lang="cs-CZ" dirty="0" smtClean="0">
                <a:latin typeface="+mj-lt"/>
                <a:sym typeface="Symbol" pitchFamily="18" charset="2"/>
              </a:rPr>
              <a:t>p</a:t>
            </a:r>
            <a:endParaRPr lang="cs-CZ" baseline="-25000" dirty="0" smtClean="0"/>
          </a:p>
          <a:p>
            <a:pPr>
              <a:buNone/>
            </a:pPr>
            <a:r>
              <a:rPr lang="cs-CZ" dirty="0" smtClean="0">
                <a:latin typeface="+mj-lt"/>
              </a:rPr>
              <a:t>5. </a:t>
            </a:r>
            <a:r>
              <a:rPr lang="cs-CZ" sz="2000" dirty="0" smtClean="0">
                <a:latin typeface="+mj-lt"/>
              </a:rPr>
              <a:t>Δ</a:t>
            </a:r>
            <a:r>
              <a:rPr lang="cs-CZ" dirty="0" smtClean="0">
                <a:latin typeface="+mj-lt"/>
              </a:rPr>
              <a:t>ABC</a:t>
            </a:r>
          </a:p>
          <a:p>
            <a:pPr>
              <a:buNone/>
            </a:pPr>
            <a:endParaRPr lang="cs-CZ" dirty="0"/>
          </a:p>
        </p:txBody>
      </p:sp>
      <p:graphicFrame>
        <p:nvGraphicFramePr>
          <p:cNvPr id="1028" name="Object 3"/>
          <p:cNvGraphicFramePr>
            <a:graphicFrameLocks noChangeAspect="1"/>
          </p:cNvGraphicFramePr>
          <p:nvPr/>
        </p:nvGraphicFramePr>
        <p:xfrm>
          <a:off x="5819764" y="3573016"/>
          <a:ext cx="480428" cy="360040"/>
        </p:xfrm>
        <a:graphic>
          <a:graphicData uri="http://schemas.openxmlformats.org/presentationml/2006/ole">
            <p:oleObj spid="_x0000_s1026" name="Rovnice" r:id="rId3" imgW="0" imgH="0" progId="Equation.3">
              <p:embed/>
            </p:oleObj>
          </a:graphicData>
        </a:graphic>
      </p:graphicFrame>
      <p:graphicFrame>
        <p:nvGraphicFramePr>
          <p:cNvPr id="1029" name="Object 3"/>
          <p:cNvGraphicFramePr>
            <a:graphicFrameLocks noChangeAspect="1"/>
          </p:cNvGraphicFramePr>
          <p:nvPr/>
        </p:nvGraphicFramePr>
        <p:xfrm>
          <a:off x="8100392" y="3140646"/>
          <a:ext cx="479425" cy="360362"/>
        </p:xfrm>
        <a:graphic>
          <a:graphicData uri="http://schemas.openxmlformats.org/presentationml/2006/ole">
            <p:oleObj spid="_x0000_s1027" name="Rovnice" r:id="rId4" imgW="0" imgH="0" progId="Equation.3">
              <p:embed/>
            </p:oleObj>
          </a:graphicData>
        </a:graphic>
      </p:graphicFrame>
      <p:graphicFrame>
        <p:nvGraphicFramePr>
          <p:cNvPr id="1030" name="Object 3"/>
          <p:cNvGraphicFramePr>
            <a:graphicFrameLocks noChangeAspect="1"/>
          </p:cNvGraphicFramePr>
          <p:nvPr/>
        </p:nvGraphicFramePr>
        <p:xfrm>
          <a:off x="6899299" y="3573016"/>
          <a:ext cx="481013" cy="360362"/>
        </p:xfrm>
        <a:graphic>
          <a:graphicData uri="http://schemas.openxmlformats.org/presentationml/2006/ole">
            <p:oleObj spid="_x0000_s1028" name="Rovnice" r:id="rId5" imgW="0" imgH="0" progId="Equation.3">
              <p:embed/>
            </p:oleObj>
          </a:graphicData>
        </a:graphic>
      </p:graphicFrame>
      <p:sp>
        <p:nvSpPr>
          <p:cNvPr id="25" name="Rovnoramenný trojúhelník 24"/>
          <p:cNvSpPr/>
          <p:nvPr/>
        </p:nvSpPr>
        <p:spPr>
          <a:xfrm>
            <a:off x="251520" y="2924944"/>
            <a:ext cx="3816424" cy="1800200"/>
          </a:xfrm>
          <a:prstGeom prst="triangle">
            <a:avLst>
              <a:gd name="adj" fmla="val 62281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1863798" y="4726305"/>
            <a:ext cx="112402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c = 6 cm</a:t>
            </a:r>
            <a:endParaRPr lang="cs-CZ" sz="22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331640" y="4006225"/>
            <a:ext cx="120872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err="1" smtClean="0"/>
              <a:t>v</a:t>
            </a:r>
            <a:r>
              <a:rPr lang="cs-CZ" sz="2200" baseline="-25000" dirty="0" err="1" smtClean="0"/>
              <a:t>c</a:t>
            </a:r>
            <a:r>
              <a:rPr lang="cs-CZ" sz="2200" dirty="0" smtClean="0"/>
              <a:t> = 3 cm</a:t>
            </a:r>
            <a:endParaRPr lang="cs-CZ" sz="2200" dirty="0"/>
          </a:p>
        </p:txBody>
      </p:sp>
      <p:sp>
        <p:nvSpPr>
          <p:cNvPr id="28" name="Oblouk 27"/>
          <p:cNvSpPr/>
          <p:nvPr/>
        </p:nvSpPr>
        <p:spPr>
          <a:xfrm rot="16200000">
            <a:off x="2303747" y="4401107"/>
            <a:ext cx="576064" cy="648073"/>
          </a:xfrm>
          <a:prstGeom prst="arc">
            <a:avLst>
              <a:gd name="adj1" fmla="val 16128588"/>
              <a:gd name="adj2" fmla="val 32483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9" name="Přímá spojovací čára 28"/>
          <p:cNvCxnSpPr/>
          <p:nvPr/>
        </p:nvCxnSpPr>
        <p:spPr>
          <a:xfrm>
            <a:off x="2627784" y="2924944"/>
            <a:ext cx="0" cy="180020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>
            <a:stCxn id="25" idx="0"/>
          </p:cNvCxnSpPr>
          <p:nvPr/>
        </p:nvCxnSpPr>
        <p:spPr>
          <a:xfrm>
            <a:off x="2628427" y="2924944"/>
            <a:ext cx="1439517" cy="18002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251520" y="4725144"/>
            <a:ext cx="381642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35496" y="4664749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918162" y="4653136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411760" y="2348880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cxnSp>
        <p:nvCxnSpPr>
          <p:cNvPr id="37" name="Přímá spojovací čára 36"/>
          <p:cNvCxnSpPr/>
          <p:nvPr/>
        </p:nvCxnSpPr>
        <p:spPr>
          <a:xfrm>
            <a:off x="323528" y="2924944"/>
            <a:ext cx="39604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179512" y="2915652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</a:t>
            </a:r>
            <a:endParaRPr lang="cs-CZ" sz="2600" dirty="0"/>
          </a:p>
        </p:txBody>
      </p:sp>
      <p:sp>
        <p:nvSpPr>
          <p:cNvPr id="42" name="Oblouk 41"/>
          <p:cNvSpPr/>
          <p:nvPr/>
        </p:nvSpPr>
        <p:spPr>
          <a:xfrm>
            <a:off x="1835696" y="2492896"/>
            <a:ext cx="4248472" cy="3960440"/>
          </a:xfrm>
          <a:prstGeom prst="arc">
            <a:avLst>
              <a:gd name="adj1" fmla="val 13124150"/>
              <a:gd name="adj2" fmla="val 1558257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TextovéPole 45"/>
          <p:cNvSpPr txBox="1"/>
          <p:nvPr/>
        </p:nvSpPr>
        <p:spPr>
          <a:xfrm>
            <a:off x="3250982" y="2204864"/>
            <a:ext cx="31290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k</a:t>
            </a:r>
            <a:endParaRPr lang="cs-CZ" sz="2200" dirty="0"/>
          </a:p>
        </p:txBody>
      </p:sp>
      <p:sp>
        <p:nvSpPr>
          <p:cNvPr id="52" name="Elipsa 51"/>
          <p:cNvSpPr/>
          <p:nvPr/>
        </p:nvSpPr>
        <p:spPr>
          <a:xfrm>
            <a:off x="2465768" y="4581128"/>
            <a:ext cx="18000" cy="1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3143240" y="3355303"/>
            <a:ext cx="114005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a = 4 cm</a:t>
            </a:r>
            <a:endParaRPr lang="cs-CZ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2" grpId="0" animBg="1"/>
      <p:bldP spid="46" grpId="0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Narýsuj trojúhelník ABC</a:t>
            </a:r>
            <a:br>
              <a:rPr lang="cs-CZ" dirty="0" smtClean="0"/>
            </a:br>
            <a:r>
              <a:rPr lang="cs-CZ" dirty="0" smtClean="0"/>
              <a:t>a = 4 cm, c = 6 cm, </a:t>
            </a:r>
            <a:r>
              <a:rPr lang="cs-CZ" dirty="0" err="1" smtClean="0"/>
              <a:t>v</a:t>
            </a:r>
            <a:r>
              <a:rPr lang="cs-CZ" baseline="-25000" dirty="0" err="1" smtClean="0"/>
              <a:t>c</a:t>
            </a:r>
            <a:r>
              <a:rPr lang="cs-CZ" dirty="0" smtClean="0"/>
              <a:t> = 3 cm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600" b="1" dirty="0" smtClean="0"/>
              <a:t>Konstrukce </a:t>
            </a:r>
            <a:r>
              <a:rPr lang="cs-CZ" sz="2600" dirty="0" smtClean="0"/>
              <a:t>podle zápisu</a:t>
            </a:r>
          </a:p>
          <a:p>
            <a:pPr>
              <a:buNone/>
            </a:pPr>
            <a:r>
              <a:rPr lang="cs-CZ" sz="2600" dirty="0" smtClean="0"/>
              <a:t>1. AB; │AB│ = 6 cm</a:t>
            </a:r>
          </a:p>
          <a:p>
            <a:pPr>
              <a:buNone/>
            </a:pPr>
            <a:r>
              <a:rPr lang="cs-CZ" sz="2600" dirty="0" smtClean="0"/>
              <a:t>2. p; </a:t>
            </a:r>
            <a:r>
              <a:rPr lang="cs-CZ" sz="2600" dirty="0" err="1" smtClean="0"/>
              <a:t>p</a:t>
            </a:r>
            <a:r>
              <a:rPr lang="cs-CZ" sz="2600" dirty="0" smtClean="0"/>
              <a:t> </a:t>
            </a:r>
            <a:r>
              <a:rPr lang="cs-CZ" sz="2600" dirty="0" err="1" smtClean="0"/>
              <a:t>ll</a:t>
            </a:r>
            <a:r>
              <a:rPr lang="cs-CZ" sz="2600" dirty="0" smtClean="0"/>
              <a:t> ↔AB, vzdálenost</a:t>
            </a:r>
            <a:br>
              <a:rPr lang="cs-CZ" sz="2600" dirty="0" smtClean="0"/>
            </a:br>
            <a:r>
              <a:rPr lang="cs-CZ" sz="2600" dirty="0" smtClean="0"/>
              <a:t> p od přímky AB je 3 cm</a:t>
            </a:r>
          </a:p>
          <a:p>
            <a:pPr>
              <a:buNone/>
            </a:pPr>
            <a:r>
              <a:rPr lang="cs-CZ" sz="2600" dirty="0" smtClean="0"/>
              <a:t>3. k; </a:t>
            </a:r>
            <a:r>
              <a:rPr lang="cs-CZ" sz="2600" dirty="0" err="1" smtClean="0"/>
              <a:t>k</a:t>
            </a:r>
            <a:r>
              <a:rPr lang="cs-CZ" sz="2600" dirty="0" smtClean="0"/>
              <a:t>(B; 4 cm)</a:t>
            </a:r>
          </a:p>
          <a:p>
            <a:pPr>
              <a:buNone/>
            </a:pPr>
            <a:r>
              <a:rPr lang="cs-CZ" sz="2600" dirty="0" smtClean="0"/>
              <a:t>4. C; </a:t>
            </a:r>
            <a:r>
              <a:rPr lang="cs-CZ" sz="2600" dirty="0" err="1" smtClean="0"/>
              <a:t>C</a:t>
            </a:r>
            <a:r>
              <a:rPr lang="cs-CZ" sz="2600" dirty="0" smtClean="0"/>
              <a:t> </a:t>
            </a:r>
            <a:r>
              <a:rPr lang="cs-CZ" sz="2600" dirty="0" smtClean="0">
                <a:sym typeface="Symbol" pitchFamily="18" charset="2"/>
              </a:rPr>
              <a:t> k </a:t>
            </a:r>
            <a:r>
              <a:rPr lang="cs-CZ" sz="2600" b="1" dirty="0" smtClean="0">
                <a:sym typeface="Symbol" pitchFamily="18" charset="2"/>
              </a:rPr>
              <a:t> </a:t>
            </a:r>
            <a:r>
              <a:rPr lang="cs-CZ" sz="2600" dirty="0" smtClean="0">
                <a:sym typeface="Symbol" pitchFamily="18" charset="2"/>
              </a:rPr>
              <a:t>p</a:t>
            </a:r>
            <a:endParaRPr lang="cs-CZ" sz="2600" baseline="-25000" dirty="0" smtClean="0"/>
          </a:p>
          <a:p>
            <a:pPr>
              <a:buNone/>
            </a:pPr>
            <a:r>
              <a:rPr lang="cs-CZ" sz="2600" dirty="0" smtClean="0"/>
              <a:t>5. ΔABC</a:t>
            </a:r>
          </a:p>
          <a:p>
            <a:pPr>
              <a:buNone/>
            </a:pPr>
            <a:endParaRPr lang="cs-CZ" sz="2600" dirty="0"/>
          </a:p>
          <a:p>
            <a:pPr>
              <a:buNone/>
            </a:pPr>
            <a:endParaRPr lang="cs-CZ" sz="2600" dirty="0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4211960" y="4725144"/>
            <a:ext cx="3600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Volný tvar 14"/>
          <p:cNvSpPr/>
          <p:nvPr/>
        </p:nvSpPr>
        <p:spPr>
          <a:xfrm>
            <a:off x="7668344" y="4637666"/>
            <a:ext cx="0" cy="231494"/>
          </a:xfrm>
          <a:custGeom>
            <a:avLst/>
            <a:gdLst>
              <a:gd name="connsiteX0" fmla="*/ 0 w 0"/>
              <a:gd name="connsiteY0" fmla="*/ 0 h 231494"/>
              <a:gd name="connsiteX1" fmla="*/ 0 w 0"/>
              <a:gd name="connsiteY1" fmla="*/ 231494 h 231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31494">
                <a:moveTo>
                  <a:pt x="0" y="0"/>
                </a:moveTo>
                <a:lnTo>
                  <a:pt x="0" y="231494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4283968" y="4583575"/>
            <a:ext cx="0" cy="277792"/>
          </a:xfrm>
          <a:custGeom>
            <a:avLst/>
            <a:gdLst>
              <a:gd name="connsiteX0" fmla="*/ 0 w 0"/>
              <a:gd name="connsiteY0" fmla="*/ 0 h 277792"/>
              <a:gd name="connsiteX1" fmla="*/ 0 w 0"/>
              <a:gd name="connsiteY1" fmla="*/ 277792 h 277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77792">
                <a:moveTo>
                  <a:pt x="0" y="0"/>
                </a:moveTo>
                <a:lnTo>
                  <a:pt x="0" y="277792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4122966" y="4808765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524328" y="4797152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403648" y="3573016"/>
          <a:ext cx="479425" cy="360362"/>
        </p:xfrm>
        <a:graphic>
          <a:graphicData uri="http://schemas.openxmlformats.org/presentationml/2006/ole">
            <p:oleObj spid="_x0000_s2050" name="Rovnice" r:id="rId3" imgW="0" imgH="0" progId="Equation.3">
              <p:embed/>
            </p:oleObj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524328" y="2564904"/>
            <a:ext cx="3369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329438" y="2852936"/>
            <a:ext cx="47481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r>
              <a:rPr lang="cs-CZ" sz="2600" baseline="-25000" dirty="0" smtClean="0"/>
              <a:t>1</a:t>
            </a:r>
            <a:endParaRPr lang="cs-CZ" sz="2600" baseline="-25000" dirty="0"/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1763688" y="4076750"/>
          <a:ext cx="479425" cy="360362"/>
        </p:xfrm>
        <a:graphic>
          <a:graphicData uri="http://schemas.openxmlformats.org/presentationml/2006/ole">
            <p:oleObj spid="_x0000_s2051" name="Rovnice" r:id="rId4" imgW="0" imgH="0" progId="Equation.3">
              <p:embed/>
            </p:oleObj>
          </a:graphicData>
        </a:graphic>
      </p:graphicFrame>
      <p:sp>
        <p:nvSpPr>
          <p:cNvPr id="33" name="Oblouk 32"/>
          <p:cNvSpPr/>
          <p:nvPr/>
        </p:nvSpPr>
        <p:spPr>
          <a:xfrm>
            <a:off x="5940152" y="2996952"/>
            <a:ext cx="3384376" cy="3528392"/>
          </a:xfrm>
          <a:prstGeom prst="arc">
            <a:avLst>
              <a:gd name="adj1" fmla="val 13124150"/>
              <a:gd name="adj2" fmla="val 1943479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ovací čára 33"/>
          <p:cNvCxnSpPr/>
          <p:nvPr/>
        </p:nvCxnSpPr>
        <p:spPr>
          <a:xfrm>
            <a:off x="4364360" y="3429000"/>
            <a:ext cx="467213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8460432" y="2852936"/>
            <a:ext cx="47481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r>
              <a:rPr lang="cs-CZ" sz="2600" baseline="-25000" dirty="0" smtClean="0"/>
              <a:t>2</a:t>
            </a:r>
            <a:endParaRPr lang="cs-CZ" sz="2600" baseline="-25000" dirty="0"/>
          </a:p>
        </p:txBody>
      </p:sp>
      <p:cxnSp>
        <p:nvCxnSpPr>
          <p:cNvPr id="42" name="Přímá spojovací čára 41"/>
          <p:cNvCxnSpPr/>
          <p:nvPr/>
        </p:nvCxnSpPr>
        <p:spPr>
          <a:xfrm flipV="1">
            <a:off x="3779912" y="3140968"/>
            <a:ext cx="3240360" cy="18722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6156176" y="2996952"/>
            <a:ext cx="2088232" cy="23762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 flipV="1">
            <a:off x="3779912" y="3356992"/>
            <a:ext cx="5184576" cy="15121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 flipV="1">
            <a:off x="7452320" y="3140969"/>
            <a:ext cx="1512168" cy="187220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 flipV="1">
            <a:off x="7668344" y="3300454"/>
            <a:ext cx="0" cy="14246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Oblouk 68"/>
          <p:cNvSpPr/>
          <p:nvPr/>
        </p:nvSpPr>
        <p:spPr>
          <a:xfrm>
            <a:off x="6156176" y="3429000"/>
            <a:ext cx="3051448" cy="3248744"/>
          </a:xfrm>
          <a:prstGeom prst="arc">
            <a:avLst>
              <a:gd name="adj1" fmla="val 15468199"/>
              <a:gd name="adj2" fmla="val 1698180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1" name="Přímá spojovací čára 70"/>
          <p:cNvCxnSpPr/>
          <p:nvPr/>
        </p:nvCxnSpPr>
        <p:spPr>
          <a:xfrm>
            <a:off x="4283968" y="4725144"/>
            <a:ext cx="338437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ovací čára 74"/>
          <p:cNvCxnSpPr/>
          <p:nvPr/>
        </p:nvCxnSpPr>
        <p:spPr>
          <a:xfrm flipV="1">
            <a:off x="4283968" y="3429001"/>
            <a:ext cx="2232248" cy="129614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ovací čára 78"/>
          <p:cNvCxnSpPr/>
          <p:nvPr/>
        </p:nvCxnSpPr>
        <p:spPr>
          <a:xfrm>
            <a:off x="6516216" y="3429000"/>
            <a:ext cx="1152128" cy="12961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ovací čára 81"/>
          <p:cNvCxnSpPr/>
          <p:nvPr/>
        </p:nvCxnSpPr>
        <p:spPr>
          <a:xfrm flipV="1">
            <a:off x="4283968" y="3429000"/>
            <a:ext cx="4464496" cy="12961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čára 84"/>
          <p:cNvCxnSpPr/>
          <p:nvPr/>
        </p:nvCxnSpPr>
        <p:spPr>
          <a:xfrm flipV="1">
            <a:off x="7668344" y="3429000"/>
            <a:ext cx="1080120" cy="12961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ovéPole 87"/>
          <p:cNvSpPr txBox="1"/>
          <p:nvPr/>
        </p:nvSpPr>
        <p:spPr>
          <a:xfrm>
            <a:off x="4283968" y="3284984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36" grpId="0"/>
      <p:bldP spid="37" grpId="0"/>
      <p:bldP spid="26" grpId="0"/>
      <p:bldP spid="52" grpId="0"/>
      <p:bldP spid="33" grpId="0" animBg="1"/>
      <p:bldP spid="39" grpId="0"/>
      <p:bldP spid="69" grpId="0" animBg="1"/>
      <p:bldP spid="8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Narýsuj trojúhelník ABC</a:t>
            </a:r>
            <a:br>
              <a:rPr lang="cs-CZ" dirty="0" smtClean="0"/>
            </a:br>
            <a:r>
              <a:rPr lang="cs-CZ" dirty="0" smtClean="0"/>
              <a:t>a = 4 cm, c = 6 cm, </a:t>
            </a:r>
            <a:r>
              <a:rPr lang="cs-CZ" dirty="0" err="1" smtClean="0"/>
              <a:t>v</a:t>
            </a:r>
            <a:r>
              <a:rPr lang="cs-CZ" baseline="-25000" dirty="0" err="1" smtClean="0"/>
              <a:t>c</a:t>
            </a:r>
            <a:r>
              <a:rPr lang="cs-CZ" dirty="0" smtClean="0"/>
              <a:t> = 3 cm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525963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Ověření konstrukce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Výsledný trojúhelník přeměříme, zda </a:t>
            </a:r>
            <a:br>
              <a:rPr lang="cs-CZ" dirty="0" smtClean="0"/>
            </a:br>
            <a:r>
              <a:rPr lang="cs-CZ" dirty="0" smtClean="0"/>
              <a:t>odpovídá zadání.</a:t>
            </a:r>
          </a:p>
          <a:p>
            <a:pPr>
              <a:buNone/>
            </a:pPr>
            <a:r>
              <a:rPr lang="cs-CZ" b="1" dirty="0" smtClean="0"/>
              <a:t>Diskuze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Určíme počet řešení</a:t>
            </a:r>
          </a:p>
          <a:p>
            <a:pPr marL="0" indent="0">
              <a:buNone/>
            </a:pPr>
            <a:r>
              <a:rPr lang="cs-CZ" dirty="0" smtClean="0"/>
              <a:t>v dané polorovině.</a:t>
            </a:r>
          </a:p>
          <a:p>
            <a:pPr marL="0" indent="0">
              <a:buNone/>
            </a:pPr>
            <a:r>
              <a:rPr lang="cs-CZ" b="1" dirty="0" smtClean="0"/>
              <a:t>Úloha má dvě řešení.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22966" y="4808765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19" name="Volný tvar 18"/>
          <p:cNvSpPr/>
          <p:nvPr/>
        </p:nvSpPr>
        <p:spPr>
          <a:xfrm>
            <a:off x="4283968" y="4583575"/>
            <a:ext cx="0" cy="277792"/>
          </a:xfrm>
          <a:custGeom>
            <a:avLst/>
            <a:gdLst>
              <a:gd name="connsiteX0" fmla="*/ 0 w 0"/>
              <a:gd name="connsiteY0" fmla="*/ 0 h 277792"/>
              <a:gd name="connsiteX1" fmla="*/ 0 w 0"/>
              <a:gd name="connsiteY1" fmla="*/ 277792 h 277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77792">
                <a:moveTo>
                  <a:pt x="0" y="0"/>
                </a:moveTo>
                <a:lnTo>
                  <a:pt x="0" y="277792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4211960" y="4725144"/>
            <a:ext cx="3600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4283968" y="4725144"/>
            <a:ext cx="338437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7524328" y="4797152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cxnSp>
        <p:nvCxnSpPr>
          <p:cNvPr id="23" name="Přímá spojovací čára 22"/>
          <p:cNvCxnSpPr/>
          <p:nvPr/>
        </p:nvCxnSpPr>
        <p:spPr>
          <a:xfrm flipV="1">
            <a:off x="7668344" y="3300454"/>
            <a:ext cx="0" cy="14246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3779912" y="3140968"/>
            <a:ext cx="3240360" cy="18722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V="1">
            <a:off x="4283968" y="3429001"/>
            <a:ext cx="2232248" cy="129614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6156176" y="2996952"/>
            <a:ext cx="2088232" cy="23762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516216" y="3429000"/>
            <a:ext cx="1152128" cy="12961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 flipV="1">
            <a:off x="7452320" y="3140969"/>
            <a:ext cx="1512168" cy="187220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flipV="1">
            <a:off x="7668344" y="3429000"/>
            <a:ext cx="1080120" cy="12961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 flipV="1">
            <a:off x="3779912" y="3356992"/>
            <a:ext cx="5184576" cy="15121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 flipV="1">
            <a:off x="4283968" y="3429000"/>
            <a:ext cx="4464496" cy="12961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4364360" y="3429000"/>
            <a:ext cx="467213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ovéPole 49"/>
          <p:cNvSpPr txBox="1"/>
          <p:nvPr/>
        </p:nvSpPr>
        <p:spPr>
          <a:xfrm>
            <a:off x="4283968" y="3284984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</a:t>
            </a:r>
            <a:endParaRPr lang="cs-CZ" sz="2600" dirty="0"/>
          </a:p>
        </p:txBody>
      </p:sp>
      <p:sp>
        <p:nvSpPr>
          <p:cNvPr id="51" name="Oblouk 50"/>
          <p:cNvSpPr/>
          <p:nvPr/>
        </p:nvSpPr>
        <p:spPr>
          <a:xfrm>
            <a:off x="6156176" y="3429000"/>
            <a:ext cx="3051448" cy="3248744"/>
          </a:xfrm>
          <a:prstGeom prst="arc">
            <a:avLst>
              <a:gd name="adj1" fmla="val 15468199"/>
              <a:gd name="adj2" fmla="val 1698180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louk 51"/>
          <p:cNvSpPr/>
          <p:nvPr/>
        </p:nvSpPr>
        <p:spPr>
          <a:xfrm>
            <a:off x="5940152" y="2996952"/>
            <a:ext cx="3384376" cy="3528392"/>
          </a:xfrm>
          <a:prstGeom prst="arc">
            <a:avLst>
              <a:gd name="adj1" fmla="val 13124150"/>
              <a:gd name="adj2" fmla="val 1943479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/>
          <p:cNvSpPr txBox="1"/>
          <p:nvPr/>
        </p:nvSpPr>
        <p:spPr>
          <a:xfrm>
            <a:off x="6329438" y="2852936"/>
            <a:ext cx="47481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r>
              <a:rPr lang="cs-CZ" sz="2600" baseline="-25000" dirty="0" smtClean="0"/>
              <a:t>1</a:t>
            </a:r>
            <a:endParaRPr lang="cs-CZ" sz="2600" baseline="-250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7524328" y="2564904"/>
            <a:ext cx="3369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8460432" y="2852936"/>
            <a:ext cx="47481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r>
              <a:rPr lang="cs-CZ" sz="2600" baseline="-25000" dirty="0" smtClean="0"/>
              <a:t>2</a:t>
            </a:r>
            <a:endParaRPr lang="cs-CZ" sz="2600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Narýsuj trojúhelník XYZ.</a:t>
            </a:r>
          </a:p>
          <a:p>
            <a:pPr>
              <a:buNone/>
            </a:pPr>
            <a:r>
              <a:rPr lang="cs-CZ" dirty="0" smtClean="0"/>
              <a:t>z = 68 mm</a:t>
            </a:r>
          </a:p>
          <a:p>
            <a:pPr>
              <a:buNone/>
            </a:pPr>
            <a:r>
              <a:rPr lang="cs-CZ" dirty="0" smtClean="0"/>
              <a:t>x = 43 mm</a:t>
            </a:r>
          </a:p>
          <a:p>
            <a:pPr>
              <a:buNone/>
            </a:pPr>
            <a:r>
              <a:rPr lang="cs-CZ" dirty="0" err="1" smtClean="0"/>
              <a:t>v</a:t>
            </a:r>
            <a:r>
              <a:rPr lang="cs-CZ" baseline="-25000" dirty="0" err="1" smtClean="0"/>
              <a:t>z</a:t>
            </a:r>
            <a:r>
              <a:rPr lang="cs-CZ" dirty="0" smtClean="0"/>
              <a:t> = 34 mm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Nezapomeň</a:t>
            </a:r>
            <a:r>
              <a:rPr lang="cs-CZ" dirty="0" smtClean="0"/>
              <a:t> na náčrt, rozbor, zápis, konstrukci, ověření a diskuzi.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498</Words>
  <Application>Microsoft Office PowerPoint</Application>
  <PresentationFormat>Předvádění na obrazovce (4:3)</PresentationFormat>
  <Paragraphs>134</Paragraphs>
  <Slides>10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Motiv sady Office</vt:lpstr>
      <vt:lpstr>1_Motiv sady Office</vt:lpstr>
      <vt:lpstr>Rovnice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Konstrukce trojúhelníku</vt:lpstr>
      <vt:lpstr>Opakování – výšky trojúhelníku</vt:lpstr>
      <vt:lpstr>Narýsuj trojúhelník ABC a = 4 cm, c = 6 cm, vc = 3 cm</vt:lpstr>
      <vt:lpstr>Kde se nachází bod C?</vt:lpstr>
      <vt:lpstr>Narýsuj trojúhelník ABC a = 4 cm, c = 6 cm, vc = 3 cm</vt:lpstr>
      <vt:lpstr>Narýsuj trojúhelník ABC a = 4 cm, c = 6 cm, vc = 3 cm</vt:lpstr>
      <vt:lpstr>Narýsuj trojúhelník ABC a = 4 cm, c = 6 cm, vc = 3 cm</vt:lpstr>
      <vt:lpstr>Příklad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Konstrukce trojúhelníku</dc:title>
  <dc:creator>škola</dc:creator>
  <cp:lastModifiedBy>Roman Marshner</cp:lastModifiedBy>
  <cp:revision>43</cp:revision>
  <dcterms:created xsi:type="dcterms:W3CDTF">2012-05-11T05:45:54Z</dcterms:created>
  <dcterms:modified xsi:type="dcterms:W3CDTF">2012-06-06T10:43:35Z</dcterms:modified>
</cp:coreProperties>
</file>