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5" r:id="rId2"/>
    <p:sldId id="26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4" r:id="rId11"/>
    <p:sldId id="263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FA6F206-CEEF-4AC5-BDD2-CFCD9BEE5160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924D79F-C79E-49F6-8B66-BA9E4D64D7E0}" type="presOf" srcId="{D1D4F407-5343-4D3F-B5B9-D407B03CAEB4}" destId="{AED2198E-93D5-4001-81B4-73124B309672}" srcOrd="1" destOrd="0" presId="urn:microsoft.com/office/officeart/2005/8/layout/target3"/>
    <dgm:cxn modelId="{15E1BBC4-7716-4A3D-8A05-EC25E32248CC}" type="presOf" srcId="{4C35D32F-0EAB-4CD7-82EE-45574DC2A586}" destId="{890E4F0B-2866-4A3F-A3C7-2A14B1797930}" srcOrd="1" destOrd="0" presId="urn:microsoft.com/office/officeart/2005/8/layout/target3"/>
    <dgm:cxn modelId="{E1A34B1E-BA6D-406B-B11E-E2648975AB0B}" type="presOf" srcId="{757F3AB3-0718-4624-B441-E567A8F0AB56}" destId="{333A1088-737F-45CB-B68E-254E46348037}" srcOrd="0" destOrd="0" presId="urn:microsoft.com/office/officeart/2005/8/layout/target3"/>
    <dgm:cxn modelId="{9CA1DDCA-DCEE-42C4-AD59-8486DED39619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7E03787-6A4E-494F-9894-7E055333E9E7}" type="presOf" srcId="{D1B46980-6531-4606-95E6-44980827E919}" destId="{2BE915AB-18AA-4053-B92C-3BFC9ED204BB}" srcOrd="1" destOrd="0" presId="urn:microsoft.com/office/officeart/2005/8/layout/target3"/>
    <dgm:cxn modelId="{A2CBB0AE-E78D-456C-B138-410B292613C6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3198CA-9667-4FDA-8C87-8BFA997B39C4}" type="presOf" srcId="{D1B46980-6531-4606-95E6-44980827E919}" destId="{6140AFEC-043D-4C43-A2F9-D0F5331DF3A3}" srcOrd="0" destOrd="0" presId="urn:microsoft.com/office/officeart/2005/8/layout/target3"/>
    <dgm:cxn modelId="{2EDC1DAF-FC20-47AD-BB38-0B3452EFC915}" type="presOf" srcId="{D1D4F407-5343-4D3F-B5B9-D407B03CAEB4}" destId="{D005CE8C-CC26-4C3E-AC11-E15060ECD759}" srcOrd="0" destOrd="0" presId="urn:microsoft.com/office/officeart/2005/8/layout/target3"/>
    <dgm:cxn modelId="{FFE89A7D-2EBC-42FD-9528-B53E1E54581B}" type="presOf" srcId="{B651F6E3-6281-48DB-9319-2AEAFDAE7572}" destId="{6BB5E863-4638-4E1D-BFDE-399D028AC4ED}" srcOrd="1" destOrd="0" presId="urn:microsoft.com/office/officeart/2005/8/layout/target3"/>
    <dgm:cxn modelId="{B54E8E8E-73A1-4957-9D5D-D11C4ED81A20}" type="presOf" srcId="{B651F6E3-6281-48DB-9319-2AEAFDAE7572}" destId="{619D679B-A015-4ECF-8348-D1034C574F40}" srcOrd="0" destOrd="0" presId="urn:microsoft.com/office/officeart/2005/8/layout/target3"/>
    <dgm:cxn modelId="{093D093C-FA38-41AD-9C96-8583CB8AF385}" type="presParOf" srcId="{333A1088-737F-45CB-B68E-254E46348037}" destId="{F5ABB229-8D3B-4694-996A-96F23CF14429}" srcOrd="0" destOrd="0" presId="urn:microsoft.com/office/officeart/2005/8/layout/target3"/>
    <dgm:cxn modelId="{BF909BD4-B3D0-4F17-9450-059B87C2CC83}" type="presParOf" srcId="{333A1088-737F-45CB-B68E-254E46348037}" destId="{F41139FD-01EE-4571-8B17-4FB00FC51163}" srcOrd="1" destOrd="0" presId="urn:microsoft.com/office/officeart/2005/8/layout/target3"/>
    <dgm:cxn modelId="{98A07F08-A7E2-43CC-BA16-7203F25CB6AA}" type="presParOf" srcId="{333A1088-737F-45CB-B68E-254E46348037}" destId="{D005CE8C-CC26-4C3E-AC11-E15060ECD759}" srcOrd="2" destOrd="0" presId="urn:microsoft.com/office/officeart/2005/8/layout/target3"/>
    <dgm:cxn modelId="{FE1881F2-AD00-42E7-8BBD-4C3B75C280FD}" type="presParOf" srcId="{333A1088-737F-45CB-B68E-254E46348037}" destId="{2C702D82-9B77-49B7-9568-BB8EB47C3372}" srcOrd="3" destOrd="0" presId="urn:microsoft.com/office/officeart/2005/8/layout/target3"/>
    <dgm:cxn modelId="{66500720-F297-4855-AA9E-A2D203150F23}" type="presParOf" srcId="{333A1088-737F-45CB-B68E-254E46348037}" destId="{A52A0455-90FF-4808-ABD0-F02540D31D5A}" srcOrd="4" destOrd="0" presId="urn:microsoft.com/office/officeart/2005/8/layout/target3"/>
    <dgm:cxn modelId="{02BFEC91-7EDB-4028-AB41-EC8580E1D5E4}" type="presParOf" srcId="{333A1088-737F-45CB-B68E-254E46348037}" destId="{6140AFEC-043D-4C43-A2F9-D0F5331DF3A3}" srcOrd="5" destOrd="0" presId="urn:microsoft.com/office/officeart/2005/8/layout/target3"/>
    <dgm:cxn modelId="{392FE9E4-4D00-4095-BDF4-C50A26749BA5}" type="presParOf" srcId="{333A1088-737F-45CB-B68E-254E46348037}" destId="{9358AC05-5D7D-4327-9F80-1AD486AEA664}" srcOrd="6" destOrd="0" presId="urn:microsoft.com/office/officeart/2005/8/layout/target3"/>
    <dgm:cxn modelId="{9D0CD6F3-B743-4501-AFCA-9B985A40E382}" type="presParOf" srcId="{333A1088-737F-45CB-B68E-254E46348037}" destId="{313FC574-E1CD-4FB4-B054-0B805CE0447D}" srcOrd="7" destOrd="0" presId="urn:microsoft.com/office/officeart/2005/8/layout/target3"/>
    <dgm:cxn modelId="{06D86AA7-7CF2-45A2-8F25-AEBC021B52AB}" type="presParOf" srcId="{333A1088-737F-45CB-B68E-254E46348037}" destId="{619D679B-A015-4ECF-8348-D1034C574F40}" srcOrd="8" destOrd="0" presId="urn:microsoft.com/office/officeart/2005/8/layout/target3"/>
    <dgm:cxn modelId="{19BC77DB-0520-4AF0-9E66-490F9956D470}" type="presParOf" srcId="{333A1088-737F-45CB-B68E-254E46348037}" destId="{322283A8-4A27-4CDA-BAE3-F381106A9174}" srcOrd="9" destOrd="0" presId="urn:microsoft.com/office/officeart/2005/8/layout/target3"/>
    <dgm:cxn modelId="{37D8F026-BE8F-4ADD-A80E-E3C8549E530F}" type="presParOf" srcId="{333A1088-737F-45CB-B68E-254E46348037}" destId="{FFC9F71D-1B4F-4AD9-A4A6-86ADEFC8AF5C}" srcOrd="10" destOrd="0" presId="urn:microsoft.com/office/officeart/2005/8/layout/target3"/>
    <dgm:cxn modelId="{736BD13C-574B-4195-80DC-BCC42667E633}" type="presParOf" srcId="{333A1088-737F-45CB-B68E-254E46348037}" destId="{25B08C86-7E15-44DC-BE7F-FFB55DD49D12}" srcOrd="11" destOrd="0" presId="urn:microsoft.com/office/officeart/2005/8/layout/target3"/>
    <dgm:cxn modelId="{EE48F80D-E02F-41FF-B5C0-774C397A0DF4}" type="presParOf" srcId="{333A1088-737F-45CB-B68E-254E46348037}" destId="{76644BE8-9D7C-4C09-B250-3D10AF48CBB7}" srcOrd="12" destOrd="0" presId="urn:microsoft.com/office/officeart/2005/8/layout/target3"/>
    <dgm:cxn modelId="{939F53D6-3130-47F9-A0A6-556251DA6743}" type="presParOf" srcId="{333A1088-737F-45CB-B68E-254E46348037}" destId="{EE85B701-7295-41C0-BA7A-34D3756A2AE6}" srcOrd="13" destOrd="0" presId="urn:microsoft.com/office/officeart/2005/8/layout/target3"/>
    <dgm:cxn modelId="{8D889D5C-9EB8-4745-9782-EFAA6ED705D6}" type="presParOf" srcId="{333A1088-737F-45CB-B68E-254E46348037}" destId="{8BEBB6EC-1DAA-4CAC-8A25-BC0FCBD5DBD5}" srcOrd="14" destOrd="0" presId="urn:microsoft.com/office/officeart/2005/8/layout/target3"/>
    <dgm:cxn modelId="{16C0DDE5-9766-4EE1-9D75-A30684C31CED}" type="presParOf" srcId="{333A1088-737F-45CB-B68E-254E46348037}" destId="{AED2198E-93D5-4001-81B4-73124B309672}" srcOrd="15" destOrd="0" presId="urn:microsoft.com/office/officeart/2005/8/layout/target3"/>
    <dgm:cxn modelId="{51CF536D-AB91-44F6-947E-8C474C54381D}" type="presParOf" srcId="{333A1088-737F-45CB-B68E-254E46348037}" destId="{2BE915AB-18AA-4053-B92C-3BFC9ED204BB}" srcOrd="16" destOrd="0" presId="urn:microsoft.com/office/officeart/2005/8/layout/target3"/>
    <dgm:cxn modelId="{904D87A2-2AF9-40A0-A697-B80ADD0B6BEF}" type="presParOf" srcId="{333A1088-737F-45CB-B68E-254E46348037}" destId="{6BB5E863-4638-4E1D-BFDE-399D028AC4ED}" srcOrd="17" destOrd="0" presId="urn:microsoft.com/office/officeart/2005/8/layout/target3"/>
    <dgm:cxn modelId="{20B471C1-E798-4CA7-9CE3-B82DAFBA90AB}" type="presParOf" srcId="{333A1088-737F-45CB-B68E-254E46348037}" destId="{5A5FFA88-C948-4069-8E93-59FA12366E83}" srcOrd="18" destOrd="0" presId="urn:microsoft.com/office/officeart/2005/8/layout/target3"/>
    <dgm:cxn modelId="{5377FA1E-4547-48F2-968F-7C165B208C8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5958497-10AC-46C8-B3D9-BF60BDC3084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543819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1BBBEFB-E90C-454B-8B87-02E6C3B55F78}" type="slidenum">
              <a:rPr lang="cs-CZ"/>
              <a:pPr/>
              <a:t>1</a:t>
            </a:fld>
            <a:endParaRPr lang="cs-CZ"/>
          </a:p>
        </p:txBody>
      </p:sp>
      <p:sp>
        <p:nvSpPr>
          <p:cNvPr id="1331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sp>
      <p:sp>
        <p:nvSpPr>
          <p:cNvPr id="13315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cs-CZ"/>
          </a:p>
        </p:txBody>
      </p:sp>
      <p:sp>
        <p:nvSpPr>
          <p:cNvPr id="15363" name="Zástupný symbol pro číslo snímk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51CBCB02-36BD-4868-A8A8-C070FFCB8AE8}" type="slidenum">
              <a:rPr lang="cs-CZ" sz="1200">
                <a:solidFill>
                  <a:srgbClr val="000000"/>
                </a:solidFill>
                <a:latin typeface="+mn-lt"/>
              </a:rPr>
              <a:pPr algn="r">
                <a:defRPr/>
              </a:pPr>
              <a:t>1</a:t>
            </a:fld>
            <a:endParaRPr lang="cs-CZ" sz="1200">
              <a:solidFill>
                <a:srgbClr val="000000"/>
              </a:solidFill>
              <a:latin typeface="+mn-lt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F35610-229C-4101-9DBA-90053397F73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98228005"/>
      </p:ext>
    </p:extLst>
  </p:cSld>
  <p:clrMapOvr>
    <a:masterClrMapping/>
  </p:clrMapOvr>
  <p:transition>
    <p:cover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13885A-5F12-470E-A958-5E1CA5BE8FE0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36382979"/>
      </p:ext>
    </p:extLst>
  </p:cSld>
  <p:clrMapOvr>
    <a:masterClrMapping/>
  </p:clrMapOvr>
  <p:transition>
    <p:cover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19A9E3-6B3A-416B-9665-3368225DA42D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1875388"/>
      </p:ext>
    </p:extLst>
  </p:cSld>
  <p:clrMapOvr>
    <a:masterClrMapping/>
  </p:clrMapOvr>
  <p:transition>
    <p:cover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7A87EA-89D3-49B5-8B95-625ED52AA8AC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72388857"/>
      </p:ext>
    </p:extLst>
  </p:cSld>
  <p:clrMapOvr>
    <a:masterClrMapping/>
  </p:clrMapOvr>
  <p:transition>
    <p:cover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BE4287-2B47-41EC-B856-93536844C25A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60456232"/>
      </p:ext>
    </p:extLst>
  </p:cSld>
  <p:clrMapOvr>
    <a:masterClrMapping/>
  </p:clrMapOvr>
  <p:transition>
    <p:cover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67322D-4838-4403-AB85-443A8474E3B0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12316916"/>
      </p:ext>
    </p:extLst>
  </p:cSld>
  <p:clrMapOvr>
    <a:masterClrMapping/>
  </p:clrMapOvr>
  <p:transition>
    <p:cover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FFD1D0-7BDD-4020-910E-B09B5F990F46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02525015"/>
      </p:ext>
    </p:extLst>
  </p:cSld>
  <p:clrMapOvr>
    <a:masterClrMapping/>
  </p:clrMapOvr>
  <p:transition>
    <p:cover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C43097-6ADA-4962-969A-997762159210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17676572"/>
      </p:ext>
    </p:extLst>
  </p:cSld>
  <p:clrMapOvr>
    <a:masterClrMapping/>
  </p:clrMapOvr>
  <p:transition>
    <p:cover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2912A2-A999-4023-86A5-AEE49CAAD20B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95885609"/>
      </p:ext>
    </p:extLst>
  </p:cSld>
  <p:clrMapOvr>
    <a:masterClrMapping/>
  </p:clrMapOvr>
  <p:transition>
    <p:cover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56B89C-631F-498C-A98C-945E5ADD69FC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96089937"/>
      </p:ext>
    </p:extLst>
  </p:cSld>
  <p:clrMapOvr>
    <a:masterClrMapping/>
  </p:clrMapOvr>
  <p:transition>
    <p:cover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941B2F-F946-4A36-9106-032E02B973CD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44303217"/>
      </p:ext>
    </p:extLst>
  </p:cSld>
  <p:clrMapOvr>
    <a:masterClrMapping/>
  </p:clrMapOvr>
  <p:transition>
    <p:cover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E2A8FFF-2C51-4AF8-AEF7-6F17C1F5A85C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over dir="r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cs.wikipedia.org/wiki/Soubor:Kruh-1.sv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P%C3%AD_(%C4%8D%C3%ADslo)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26852" y="942057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1267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extovéPole 2"/>
          <p:cNvSpPr txBox="1">
            <a:spLocks noChangeArrowheads="1"/>
          </p:cNvSpPr>
          <p:nvPr/>
        </p:nvSpPr>
        <p:spPr bwMode="auto">
          <a:xfrm>
            <a:off x="4183063" y="2549525"/>
            <a:ext cx="24050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cs-CZ" dirty="0">
                <a:solidFill>
                  <a:srgbClr val="000000"/>
                </a:solidFill>
                <a:latin typeface="Calibri" pitchFamily="34" charset="0"/>
              </a:rPr>
              <a:t>CZ.1.07/1.4.00/21.2976</a:t>
            </a:r>
          </a:p>
        </p:txBody>
      </p:sp>
      <p:sp>
        <p:nvSpPr>
          <p:cNvPr id="11269" name="TextovéPole 1"/>
          <p:cNvSpPr txBox="1">
            <a:spLocks noChangeArrowheads="1"/>
          </p:cNvSpPr>
          <p:nvPr/>
        </p:nvSpPr>
        <p:spPr bwMode="auto">
          <a:xfrm>
            <a:off x="2751138" y="1339850"/>
            <a:ext cx="1857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cs-CZ">
              <a:latin typeface="Calibri" pitchFamily="34" charset="0"/>
            </a:endParaRPr>
          </a:p>
        </p:txBody>
      </p:sp>
      <p:sp>
        <p:nvSpPr>
          <p:cNvPr id="11270" name="TextovéPole 5"/>
          <p:cNvSpPr txBox="1">
            <a:spLocks noChangeArrowheads="1"/>
          </p:cNvSpPr>
          <p:nvPr/>
        </p:nvSpPr>
        <p:spPr bwMode="auto">
          <a:xfrm>
            <a:off x="2657475" y="2179638"/>
            <a:ext cx="184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endParaRPr lang="cs-CZ">
              <a:latin typeface="Calibri" pitchFamily="34" charset="0"/>
            </a:endParaRPr>
          </a:p>
        </p:txBody>
      </p:sp>
      <p:sp>
        <p:nvSpPr>
          <p:cNvPr id="11271" name="TextovéPole 1"/>
          <p:cNvSpPr txBox="1">
            <a:spLocks noChangeArrowheads="1"/>
          </p:cNvSpPr>
          <p:nvPr/>
        </p:nvSpPr>
        <p:spPr bwMode="auto">
          <a:xfrm>
            <a:off x="2843213" y="1341438"/>
            <a:ext cx="37480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cs-CZ"/>
              <a:t>RNDr.Ivana Řehková</a:t>
            </a:r>
          </a:p>
        </p:txBody>
      </p:sp>
      <p:sp>
        <p:nvSpPr>
          <p:cNvPr id="11272" name="TextovéPole 2"/>
          <p:cNvSpPr txBox="1">
            <a:spLocks noChangeArrowheads="1"/>
          </p:cNvSpPr>
          <p:nvPr/>
        </p:nvSpPr>
        <p:spPr bwMode="auto">
          <a:xfrm>
            <a:off x="4964038" y="1735932"/>
            <a:ext cx="37433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cs-CZ"/>
              <a:t>3.2.1.3.R10_obvod kruhu</a:t>
            </a:r>
          </a:p>
        </p:txBody>
      </p:sp>
      <p:sp>
        <p:nvSpPr>
          <p:cNvPr id="11273" name="TextovéPole 4"/>
          <p:cNvSpPr txBox="1">
            <a:spLocks noChangeArrowheads="1"/>
          </p:cNvSpPr>
          <p:nvPr/>
        </p:nvSpPr>
        <p:spPr bwMode="auto">
          <a:xfrm>
            <a:off x="2673350" y="2143125"/>
            <a:ext cx="39338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cs-CZ"/>
              <a:t>Matematika 8.ročník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Anotace: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Prezentace je určena pro úvod do tématu. Cílem hodiny je odvození vzorce pro obvod kruhu a délku kružnice. Žáci pomocí vlastního měření a výpočtu odvodí Ludolfovo číslo a vzorce pro výpočet obvodu kruhu.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cs-CZ">
                <a:solidFill>
                  <a:schemeClr val="accent2"/>
                </a:solidFill>
              </a:rPr>
              <a:t>Obvod kruhu, délka kružnice.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/>
              <a:t>Zopakujte si následující pojmy: kružnice, poloměr, průměr.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7" name="Picture 5" descr="220px-Kruh-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6238" y="1779588"/>
            <a:ext cx="4319587" cy="4319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Jak vypočítáme obvod kruhu?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Připravte si pomůcky: delší nit, špendlík, případně lepidlo.Pracujte ve dvojicích. Narýsujte kružnici k( S, r=3cm).  </a:t>
            </a:r>
          </a:p>
        </p:txBody>
      </p:sp>
      <p:sp>
        <p:nvSpPr>
          <p:cNvPr id="4100" name="Oval 4"/>
          <p:cNvSpPr>
            <a:spLocks noChangeArrowheads="1"/>
          </p:cNvSpPr>
          <p:nvPr/>
        </p:nvSpPr>
        <p:spPr bwMode="auto">
          <a:xfrm>
            <a:off x="3492500" y="3789363"/>
            <a:ext cx="2519363" cy="237648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01" name="Line 5"/>
          <p:cNvSpPr>
            <a:spLocks noChangeShapeType="1"/>
          </p:cNvSpPr>
          <p:nvPr/>
        </p:nvSpPr>
        <p:spPr bwMode="auto">
          <a:xfrm>
            <a:off x="4643438" y="4941888"/>
            <a:ext cx="215900" cy="1428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2" name="Line 6"/>
          <p:cNvSpPr>
            <a:spLocks noChangeShapeType="1"/>
          </p:cNvSpPr>
          <p:nvPr/>
        </p:nvSpPr>
        <p:spPr bwMode="auto">
          <a:xfrm flipH="1">
            <a:off x="4643438" y="4941888"/>
            <a:ext cx="144462" cy="1428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4932363" y="4941888"/>
            <a:ext cx="3603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S</a:t>
            </a:r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6011863" y="4076700"/>
            <a:ext cx="3603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k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/>
              <a:t>Špendlíkem zachyťte nit v bodě B a snažte se ji rozmístit po obvodu. Potom nit natáhněte a změřte. 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227763" y="4076700"/>
            <a:ext cx="2541587" cy="2149475"/>
          </a:xfrm>
          <a:prstGeom prst="ellipse">
            <a:avLst/>
          </a:prstGeom>
          <a:solidFill>
            <a:schemeClr val="accent1"/>
          </a:solidFill>
          <a:ln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5125" name="Line 5"/>
          <p:cNvSpPr>
            <a:spLocks noChangeShapeType="1"/>
          </p:cNvSpPr>
          <p:nvPr/>
        </p:nvSpPr>
        <p:spPr bwMode="auto">
          <a:xfrm>
            <a:off x="7380288" y="4005263"/>
            <a:ext cx="0" cy="2159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7235825" y="3644900"/>
            <a:ext cx="5048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B</a:t>
            </a:r>
          </a:p>
        </p:txBody>
      </p:sp>
      <p:sp>
        <p:nvSpPr>
          <p:cNvPr id="5127" name="Line 7"/>
          <p:cNvSpPr>
            <a:spLocks noChangeShapeType="1"/>
          </p:cNvSpPr>
          <p:nvPr/>
        </p:nvSpPr>
        <p:spPr bwMode="auto">
          <a:xfrm>
            <a:off x="1116013" y="2781300"/>
            <a:ext cx="7272337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128" name="Line 8"/>
          <p:cNvSpPr>
            <a:spLocks noChangeShapeType="1"/>
          </p:cNvSpPr>
          <p:nvPr/>
        </p:nvSpPr>
        <p:spPr bwMode="auto">
          <a:xfrm>
            <a:off x="1116013" y="2636838"/>
            <a:ext cx="0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129" name="Line 9"/>
          <p:cNvSpPr>
            <a:spLocks noChangeShapeType="1"/>
          </p:cNvSpPr>
          <p:nvPr/>
        </p:nvSpPr>
        <p:spPr bwMode="auto">
          <a:xfrm>
            <a:off x="8388350" y="2708275"/>
            <a:ext cx="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3132138" y="2924175"/>
            <a:ext cx="172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18, 8 cm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4000"/>
              <a:t>Na čem závisí délka nitě ( obvodu kruhu)?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Pozorujte závislost průměru kruhu a obvodu kruhu:</a:t>
            </a:r>
          </a:p>
        </p:txBody>
      </p:sp>
      <p:sp>
        <p:nvSpPr>
          <p:cNvPr id="6148" name="Oval 4"/>
          <p:cNvSpPr>
            <a:spLocks noChangeArrowheads="1"/>
          </p:cNvSpPr>
          <p:nvPr/>
        </p:nvSpPr>
        <p:spPr bwMode="auto">
          <a:xfrm>
            <a:off x="1116013" y="2852738"/>
            <a:ext cx="647700" cy="576262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2268538" y="2852738"/>
            <a:ext cx="37433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/>
              <a:t>d= 4cm,  o=12,56 cm</a:t>
            </a:r>
          </a:p>
        </p:txBody>
      </p:sp>
      <p:sp>
        <p:nvSpPr>
          <p:cNvPr id="6150" name="Oval 6"/>
          <p:cNvSpPr>
            <a:spLocks noChangeArrowheads="1"/>
          </p:cNvSpPr>
          <p:nvPr/>
        </p:nvSpPr>
        <p:spPr bwMode="auto">
          <a:xfrm>
            <a:off x="468313" y="3933825"/>
            <a:ext cx="2016125" cy="17272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2843212" y="4221163"/>
            <a:ext cx="403304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dirty="0"/>
              <a:t>d= 10 cm, o= </a:t>
            </a:r>
            <a:r>
              <a:rPr lang="cs-CZ" sz="2800" dirty="0" smtClean="0"/>
              <a:t>31,4 cm</a:t>
            </a:r>
            <a:endParaRPr lang="cs-CZ" sz="2800" dirty="0"/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Vypočtěte u všech příkladů: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cs-CZ" sz="6000"/>
              <a:t>o : d =</a:t>
            </a:r>
            <a:r>
              <a:rPr lang="cs-CZ"/>
              <a:t>   </a:t>
            </a:r>
          </a:p>
        </p:txBody>
      </p:sp>
      <p:sp>
        <p:nvSpPr>
          <p:cNvPr id="7172" name="AutoShape 4"/>
          <p:cNvSpPr>
            <a:spLocks noChangeArrowheads="1"/>
          </p:cNvSpPr>
          <p:nvPr/>
        </p:nvSpPr>
        <p:spPr bwMode="auto">
          <a:xfrm>
            <a:off x="2051050" y="1989138"/>
            <a:ext cx="4033838" cy="2232025"/>
          </a:xfrm>
          <a:prstGeom prst="cloudCallout">
            <a:avLst>
              <a:gd name="adj1" fmla="val -43750"/>
              <a:gd name="adj2" fmla="val 700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cs-CZ" sz="6000"/>
              <a:t>3,14</a:t>
            </a:r>
          </a:p>
        </p:txBody>
      </p:sp>
      <p:sp>
        <p:nvSpPr>
          <p:cNvPr id="7173" name="AutoShape 5"/>
          <p:cNvSpPr>
            <a:spLocks noChangeArrowheads="1"/>
          </p:cNvSpPr>
          <p:nvPr/>
        </p:nvSpPr>
        <p:spPr bwMode="auto">
          <a:xfrm>
            <a:off x="2339975" y="4797425"/>
            <a:ext cx="5761038" cy="1584325"/>
          </a:xfrm>
          <a:prstGeom prst="cloudCallout">
            <a:avLst>
              <a:gd name="adj1" fmla="val -43991"/>
              <a:gd name="adj2" fmla="val 31764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cs-CZ" sz="3200"/>
              <a:t>3,14 je tzv Ludolfovo číslo π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Závěr: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r>
              <a:rPr lang="cs-CZ"/>
              <a:t>Obvod kruhu a délka kružnice závisí na velikosti průměru ( poloměru ) kruhu- kružnice.</a:t>
            </a:r>
          </a:p>
          <a:p>
            <a:endParaRPr lang="cs-CZ"/>
          </a:p>
          <a:p>
            <a:pPr>
              <a:buFontTx/>
              <a:buNone/>
            </a:pPr>
            <a:endParaRPr lang="cs-CZ"/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1403350" y="3644900"/>
            <a:ext cx="3529013" cy="1930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 sz="6000">
                <a:solidFill>
                  <a:srgbClr val="FF0000"/>
                </a:solidFill>
              </a:rPr>
              <a:t>o= 2πr                    </a:t>
            </a:r>
          </a:p>
          <a:p>
            <a:r>
              <a:rPr lang="cs-CZ" sz="6000">
                <a:solidFill>
                  <a:srgbClr val="FF0000"/>
                </a:solidFill>
              </a:rPr>
              <a:t>o= πd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819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819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8196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Zajímavost: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Ludolfovo číslo</a:t>
            </a:r>
          </a:p>
          <a:p>
            <a:endParaRPr lang="cs-CZ"/>
          </a:p>
          <a:p>
            <a:r>
              <a:rPr lang="cs-CZ">
                <a:hlinkClick r:id="rId2"/>
              </a:rPr>
              <a:t>http://cs.wikipedia.org/wiki/P%C3%AD_(%C4%8D%C3%ADslo)</a:t>
            </a:r>
            <a:endParaRPr lang="cs-CZ"/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Citace: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="1"/>
              <a:t>Bibliografická citace z Wikipedie</a:t>
            </a:r>
          </a:p>
          <a:p>
            <a:r>
              <a:rPr lang="cs-CZ"/>
              <a:t>Soubor:Kruh-1.svg. In </a:t>
            </a:r>
            <a:r>
              <a:rPr lang="cs-CZ" i="1"/>
              <a:t>Wikipedia : the free encyclopedia</a:t>
            </a:r>
            <a:r>
              <a:rPr lang="cs-CZ"/>
              <a:t> [online]. St. Petersburg (Florida) : Wikipedia Foundation, [cit. 2011-12-04]. Dostupné z WWW: &lt;http://cs.wikipedia.org/wiki/Soubor:Kruh-1.svg&gt;.</a:t>
            </a: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242</Words>
  <Application>Microsoft Office PowerPoint</Application>
  <PresentationFormat>Předvádění na obrazovce (4:3)</PresentationFormat>
  <Paragraphs>41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Výchozí návrh</vt:lpstr>
      <vt:lpstr>Snímek 1</vt:lpstr>
      <vt:lpstr>Anotace:</vt:lpstr>
      <vt:lpstr>Obvod kruhu, délka kružnice.</vt:lpstr>
      <vt:lpstr>Zopakujte si následující pojmy: kružnice, poloměr, průměr.</vt:lpstr>
      <vt:lpstr>Jak vypočítáme obvod kruhu?</vt:lpstr>
      <vt:lpstr>Špendlíkem zachyťte nit v bodě B a snažte se ji rozmístit po obvodu. Potom nit natáhněte a změřte. </vt:lpstr>
      <vt:lpstr>Na čem závisí délka nitě ( obvodu kruhu)?</vt:lpstr>
      <vt:lpstr>Vypočtěte u všech příkladů:</vt:lpstr>
      <vt:lpstr>Závěr:</vt:lpstr>
      <vt:lpstr>Zajímavost:</vt:lpstr>
      <vt:lpstr>Citace: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ivana</dc:creator>
  <cp:lastModifiedBy>Dum</cp:lastModifiedBy>
  <cp:revision>5</cp:revision>
  <dcterms:created xsi:type="dcterms:W3CDTF">2011-12-04T20:09:13Z</dcterms:created>
  <dcterms:modified xsi:type="dcterms:W3CDTF">2012-03-03T13:40:40Z</dcterms:modified>
</cp:coreProperties>
</file>