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06C1BC-AB32-4F50-B9AB-3E55C2D0BB76}" type="doc">
      <dgm:prSet loTypeId="urn:microsoft.com/office/officeart/2005/8/layout/cycle7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265E76B-E592-4BF7-B2C0-40A40825E743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4000" b="1" dirty="0" smtClean="0"/>
            <a:t>železo</a:t>
          </a:r>
          <a:endParaRPr lang="cs-CZ" sz="4000" b="1" dirty="0"/>
        </a:p>
      </dgm:t>
    </dgm:pt>
    <dgm:pt modelId="{663CC1E9-03B1-485F-B256-5384158D6763}" type="parTrans" cxnId="{4C266CA9-3C1E-44F7-AD91-023B15BB5B98}">
      <dgm:prSet/>
      <dgm:spPr/>
      <dgm:t>
        <a:bodyPr/>
        <a:lstStyle/>
        <a:p>
          <a:endParaRPr lang="cs-CZ"/>
        </a:p>
      </dgm:t>
    </dgm:pt>
    <dgm:pt modelId="{606E0DCB-AD79-4B5A-AFDE-8E6EAA870903}" type="sibTrans" cxnId="{4C266CA9-3C1E-44F7-AD91-023B15BB5B98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581A6C86-5772-4A00-B766-0F694BF87974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4000" b="1" dirty="0" smtClean="0">
              <a:solidFill>
                <a:schemeClr val="tx1"/>
              </a:solidFill>
            </a:rPr>
            <a:t>vysoká pec</a:t>
          </a:r>
          <a:endParaRPr lang="cs-CZ" sz="4000" b="1" dirty="0">
            <a:solidFill>
              <a:schemeClr val="tx1"/>
            </a:solidFill>
          </a:endParaRPr>
        </a:p>
      </dgm:t>
    </dgm:pt>
    <dgm:pt modelId="{692B3CAF-BA46-421C-AD3C-97D320ED62E0}" type="parTrans" cxnId="{E6B08173-2191-4F65-BDAA-BFEC120AFF87}">
      <dgm:prSet/>
      <dgm:spPr/>
      <dgm:t>
        <a:bodyPr/>
        <a:lstStyle/>
        <a:p>
          <a:endParaRPr lang="cs-CZ"/>
        </a:p>
      </dgm:t>
    </dgm:pt>
    <dgm:pt modelId="{89ADA797-7385-4852-A7BA-562A5F884CBD}" type="sibTrans" cxnId="{E6B08173-2191-4F65-BDAA-BFEC120AFF87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52822601-4C72-46FD-8B1E-BE7CAA9E1BB4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4000" b="1" dirty="0" smtClean="0"/>
            <a:t>výroba železa</a:t>
          </a:r>
          <a:endParaRPr lang="cs-CZ" sz="4000" b="1" dirty="0"/>
        </a:p>
      </dgm:t>
    </dgm:pt>
    <dgm:pt modelId="{6655E02E-B777-4C18-BB0D-C2760E34B207}" type="parTrans" cxnId="{95F684AC-4F26-4DCE-A3E4-100A64A7CDE8}">
      <dgm:prSet/>
      <dgm:spPr/>
      <dgm:t>
        <a:bodyPr/>
        <a:lstStyle/>
        <a:p>
          <a:endParaRPr lang="cs-CZ"/>
        </a:p>
      </dgm:t>
    </dgm:pt>
    <dgm:pt modelId="{74C83CF0-9108-4AAA-B4C3-4B6CB5FE5B56}" type="sibTrans" cxnId="{95F684AC-4F26-4DCE-A3E4-100A64A7CDE8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35DEF327-B665-468F-B83A-8FF8EE3A40F6}" type="pres">
      <dgm:prSet presAssocID="{FF06C1BC-AB32-4F50-B9AB-3E55C2D0BB7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18784D-C0E7-47A3-AE6B-671F5BEB9D11}" type="pres">
      <dgm:prSet presAssocID="{6265E76B-E592-4BF7-B2C0-40A40825E743}" presName="node" presStyleLbl="node1" presStyleIdx="0" presStyleCnt="3" custRadScaleRad="81357" custRadScaleInc="25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F8A0A5-F6F9-4015-9BE9-113040BE5F65}" type="pres">
      <dgm:prSet presAssocID="{606E0DCB-AD79-4B5A-AFDE-8E6EAA870903}" presName="sibTrans" presStyleLbl="sibTrans2D1" presStyleIdx="0" presStyleCnt="3"/>
      <dgm:spPr/>
      <dgm:t>
        <a:bodyPr/>
        <a:lstStyle/>
        <a:p>
          <a:endParaRPr lang="cs-CZ"/>
        </a:p>
      </dgm:t>
    </dgm:pt>
    <dgm:pt modelId="{93DB64A5-5ECB-4468-8C31-C64C92E7695C}" type="pres">
      <dgm:prSet presAssocID="{606E0DCB-AD79-4B5A-AFDE-8E6EAA870903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0C7B2628-532F-438C-AE49-7ECACE7EEE8D}" type="pres">
      <dgm:prSet presAssocID="{581A6C86-5772-4A00-B766-0F694BF87974}" presName="node" presStyleLbl="node1" presStyleIdx="1" presStyleCnt="3" custScaleX="131507" custScaleY="181719" custRadScaleRad="94445" custRadScaleInc="-106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6767D3-D93C-4919-A972-DF7D796A937B}" type="pres">
      <dgm:prSet presAssocID="{89ADA797-7385-4852-A7BA-562A5F884CBD}" presName="sibTrans" presStyleLbl="sibTrans2D1" presStyleIdx="1" presStyleCnt="3"/>
      <dgm:spPr/>
      <dgm:t>
        <a:bodyPr/>
        <a:lstStyle/>
        <a:p>
          <a:endParaRPr lang="cs-CZ"/>
        </a:p>
      </dgm:t>
    </dgm:pt>
    <dgm:pt modelId="{1C774C11-0CC8-442D-AC08-573707F2D245}" type="pres">
      <dgm:prSet presAssocID="{89ADA797-7385-4852-A7BA-562A5F884CBD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6F43E9AC-CDE2-4581-8035-C89C69037ADE}" type="pres">
      <dgm:prSet presAssocID="{52822601-4C72-46FD-8B1E-BE7CAA9E1BB4}" presName="node" presStyleLbl="node1" presStyleIdx="2" presStyleCnt="3" custScaleX="131825" custScaleY="165514" custRadScaleRad="100118" custRadScaleInc="35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376765-682C-4356-8393-2981189F4720}" type="pres">
      <dgm:prSet presAssocID="{74C83CF0-9108-4AAA-B4C3-4B6CB5FE5B56}" presName="sibTrans" presStyleLbl="sibTrans2D1" presStyleIdx="2" presStyleCnt="3"/>
      <dgm:spPr/>
      <dgm:t>
        <a:bodyPr/>
        <a:lstStyle/>
        <a:p>
          <a:endParaRPr lang="cs-CZ"/>
        </a:p>
      </dgm:t>
    </dgm:pt>
    <dgm:pt modelId="{1EA4A727-EF77-454D-BC0F-CA9152AF935F}" type="pres">
      <dgm:prSet presAssocID="{74C83CF0-9108-4AAA-B4C3-4B6CB5FE5B56}" presName="connectorText" presStyleLbl="sibTrans2D1" presStyleIdx="2" presStyleCnt="3"/>
      <dgm:spPr/>
      <dgm:t>
        <a:bodyPr/>
        <a:lstStyle/>
        <a:p>
          <a:endParaRPr lang="cs-CZ"/>
        </a:p>
      </dgm:t>
    </dgm:pt>
  </dgm:ptLst>
  <dgm:cxnLst>
    <dgm:cxn modelId="{46FB5B52-80B5-48C1-B131-EA320A42E3C6}" type="presOf" srcId="{74C83CF0-9108-4AAA-B4C3-4B6CB5FE5B56}" destId="{C5376765-682C-4356-8393-2981189F4720}" srcOrd="0" destOrd="0" presId="urn:microsoft.com/office/officeart/2005/8/layout/cycle7"/>
    <dgm:cxn modelId="{95F684AC-4F26-4DCE-A3E4-100A64A7CDE8}" srcId="{FF06C1BC-AB32-4F50-B9AB-3E55C2D0BB76}" destId="{52822601-4C72-46FD-8B1E-BE7CAA9E1BB4}" srcOrd="2" destOrd="0" parTransId="{6655E02E-B777-4C18-BB0D-C2760E34B207}" sibTransId="{74C83CF0-9108-4AAA-B4C3-4B6CB5FE5B56}"/>
    <dgm:cxn modelId="{EBE613BF-9E28-43A8-8C7D-A4E84C57B071}" type="presOf" srcId="{606E0DCB-AD79-4B5A-AFDE-8E6EAA870903}" destId="{67F8A0A5-F6F9-4015-9BE9-113040BE5F65}" srcOrd="0" destOrd="0" presId="urn:microsoft.com/office/officeart/2005/8/layout/cycle7"/>
    <dgm:cxn modelId="{E6B08173-2191-4F65-BDAA-BFEC120AFF87}" srcId="{FF06C1BC-AB32-4F50-B9AB-3E55C2D0BB76}" destId="{581A6C86-5772-4A00-B766-0F694BF87974}" srcOrd="1" destOrd="0" parTransId="{692B3CAF-BA46-421C-AD3C-97D320ED62E0}" sibTransId="{89ADA797-7385-4852-A7BA-562A5F884CBD}"/>
    <dgm:cxn modelId="{4C266CA9-3C1E-44F7-AD91-023B15BB5B98}" srcId="{FF06C1BC-AB32-4F50-B9AB-3E55C2D0BB76}" destId="{6265E76B-E592-4BF7-B2C0-40A40825E743}" srcOrd="0" destOrd="0" parTransId="{663CC1E9-03B1-485F-B256-5384158D6763}" sibTransId="{606E0DCB-AD79-4B5A-AFDE-8E6EAA870903}"/>
    <dgm:cxn modelId="{8190BED7-5EC9-4FDD-B65E-7090AFBA5917}" type="presOf" srcId="{89ADA797-7385-4852-A7BA-562A5F884CBD}" destId="{A06767D3-D93C-4919-A972-DF7D796A937B}" srcOrd="0" destOrd="0" presId="urn:microsoft.com/office/officeart/2005/8/layout/cycle7"/>
    <dgm:cxn modelId="{DD5503FF-0642-4191-A84F-874E9969F1F8}" type="presOf" srcId="{606E0DCB-AD79-4B5A-AFDE-8E6EAA870903}" destId="{93DB64A5-5ECB-4468-8C31-C64C92E7695C}" srcOrd="1" destOrd="0" presId="urn:microsoft.com/office/officeart/2005/8/layout/cycle7"/>
    <dgm:cxn modelId="{9B318280-939C-42F8-9A48-9B4B1F0CF6DD}" type="presOf" srcId="{FF06C1BC-AB32-4F50-B9AB-3E55C2D0BB76}" destId="{35DEF327-B665-468F-B83A-8FF8EE3A40F6}" srcOrd="0" destOrd="0" presId="urn:microsoft.com/office/officeart/2005/8/layout/cycle7"/>
    <dgm:cxn modelId="{4B1002E0-7E42-4AF0-9B91-84AE0A6E5294}" type="presOf" srcId="{89ADA797-7385-4852-A7BA-562A5F884CBD}" destId="{1C774C11-0CC8-442D-AC08-573707F2D245}" srcOrd="1" destOrd="0" presId="urn:microsoft.com/office/officeart/2005/8/layout/cycle7"/>
    <dgm:cxn modelId="{E527694C-EB09-46C6-BEC5-7FB446C8E152}" type="presOf" srcId="{6265E76B-E592-4BF7-B2C0-40A40825E743}" destId="{C918784D-C0E7-47A3-AE6B-671F5BEB9D11}" srcOrd="0" destOrd="0" presId="urn:microsoft.com/office/officeart/2005/8/layout/cycle7"/>
    <dgm:cxn modelId="{A2232A21-D61D-454A-BFE9-10526DF4E5E0}" type="presOf" srcId="{74C83CF0-9108-4AAA-B4C3-4B6CB5FE5B56}" destId="{1EA4A727-EF77-454D-BC0F-CA9152AF935F}" srcOrd="1" destOrd="0" presId="urn:microsoft.com/office/officeart/2005/8/layout/cycle7"/>
    <dgm:cxn modelId="{B12C5D05-8533-43AD-B4EB-31CEBC3290BE}" type="presOf" srcId="{581A6C86-5772-4A00-B766-0F694BF87974}" destId="{0C7B2628-532F-438C-AE49-7ECACE7EEE8D}" srcOrd="0" destOrd="0" presId="urn:microsoft.com/office/officeart/2005/8/layout/cycle7"/>
    <dgm:cxn modelId="{B16A24F5-E6B1-48AB-AD73-AE3A882E481C}" type="presOf" srcId="{52822601-4C72-46FD-8B1E-BE7CAA9E1BB4}" destId="{6F43E9AC-CDE2-4581-8035-C89C69037ADE}" srcOrd="0" destOrd="0" presId="urn:microsoft.com/office/officeart/2005/8/layout/cycle7"/>
    <dgm:cxn modelId="{66BE8DCA-25FB-4431-A4C2-F8624E4CF2D9}" type="presParOf" srcId="{35DEF327-B665-468F-B83A-8FF8EE3A40F6}" destId="{C918784D-C0E7-47A3-AE6B-671F5BEB9D11}" srcOrd="0" destOrd="0" presId="urn:microsoft.com/office/officeart/2005/8/layout/cycle7"/>
    <dgm:cxn modelId="{237E60AE-33BF-44C6-8E5B-32EE6351AE52}" type="presParOf" srcId="{35DEF327-B665-468F-B83A-8FF8EE3A40F6}" destId="{67F8A0A5-F6F9-4015-9BE9-113040BE5F65}" srcOrd="1" destOrd="0" presId="urn:microsoft.com/office/officeart/2005/8/layout/cycle7"/>
    <dgm:cxn modelId="{6F64A1B8-79B9-49F6-B626-9D933C06D428}" type="presParOf" srcId="{67F8A0A5-F6F9-4015-9BE9-113040BE5F65}" destId="{93DB64A5-5ECB-4468-8C31-C64C92E7695C}" srcOrd="0" destOrd="0" presId="urn:microsoft.com/office/officeart/2005/8/layout/cycle7"/>
    <dgm:cxn modelId="{63066408-2945-4C11-857F-BB7AC95B4A53}" type="presParOf" srcId="{35DEF327-B665-468F-B83A-8FF8EE3A40F6}" destId="{0C7B2628-532F-438C-AE49-7ECACE7EEE8D}" srcOrd="2" destOrd="0" presId="urn:microsoft.com/office/officeart/2005/8/layout/cycle7"/>
    <dgm:cxn modelId="{43F0BA92-A208-4A41-9E17-71B5C1E60374}" type="presParOf" srcId="{35DEF327-B665-468F-B83A-8FF8EE3A40F6}" destId="{A06767D3-D93C-4919-A972-DF7D796A937B}" srcOrd="3" destOrd="0" presId="urn:microsoft.com/office/officeart/2005/8/layout/cycle7"/>
    <dgm:cxn modelId="{B6149C3C-C72B-45A4-BF83-E32A503F221D}" type="presParOf" srcId="{A06767D3-D93C-4919-A972-DF7D796A937B}" destId="{1C774C11-0CC8-442D-AC08-573707F2D245}" srcOrd="0" destOrd="0" presId="urn:microsoft.com/office/officeart/2005/8/layout/cycle7"/>
    <dgm:cxn modelId="{00E20C81-9136-4C86-8A07-136E835722A2}" type="presParOf" srcId="{35DEF327-B665-468F-B83A-8FF8EE3A40F6}" destId="{6F43E9AC-CDE2-4581-8035-C89C69037ADE}" srcOrd="4" destOrd="0" presId="urn:microsoft.com/office/officeart/2005/8/layout/cycle7"/>
    <dgm:cxn modelId="{F21B7661-AED9-4960-8257-AEC71BBBF3AC}" type="presParOf" srcId="{35DEF327-B665-468F-B83A-8FF8EE3A40F6}" destId="{C5376765-682C-4356-8393-2981189F4720}" srcOrd="5" destOrd="0" presId="urn:microsoft.com/office/officeart/2005/8/layout/cycle7"/>
    <dgm:cxn modelId="{9DB8C790-FED0-49B2-8268-92A4F2870D68}" type="presParOf" srcId="{C5376765-682C-4356-8393-2981189F4720}" destId="{1EA4A727-EF77-454D-BC0F-CA9152AF935F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8784D-C0E7-47A3-AE6B-671F5BEB9D11}">
      <dsp:nvSpPr>
        <dsp:cNvPr id="0" name=""/>
        <dsp:cNvSpPr/>
      </dsp:nvSpPr>
      <dsp:spPr>
        <a:xfrm>
          <a:off x="2657125" y="196019"/>
          <a:ext cx="2574567" cy="1287283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železo</a:t>
          </a:r>
          <a:endParaRPr lang="cs-CZ" sz="4000" b="1" kern="1200" dirty="0"/>
        </a:p>
      </dsp:txBody>
      <dsp:txXfrm>
        <a:off x="2694828" y="233722"/>
        <a:ext cx="2499161" cy="1211877"/>
      </dsp:txXfrm>
    </dsp:sp>
    <dsp:sp modelId="{67F8A0A5-F6F9-4015-9BE9-113040BE5F65}">
      <dsp:nvSpPr>
        <dsp:cNvPr id="0" name=""/>
        <dsp:cNvSpPr/>
      </dsp:nvSpPr>
      <dsp:spPr>
        <a:xfrm rot="3282095">
          <a:off x="4430537" y="1812515"/>
          <a:ext cx="724287" cy="450549"/>
        </a:xfrm>
        <a:prstGeom prst="left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4565702" y="1902625"/>
        <a:ext cx="453957" cy="270329"/>
      </dsp:txXfrm>
    </dsp:sp>
    <dsp:sp modelId="{0C7B2628-532F-438C-AE49-7ECACE7EEE8D}">
      <dsp:nvSpPr>
        <dsp:cNvPr id="0" name=""/>
        <dsp:cNvSpPr/>
      </dsp:nvSpPr>
      <dsp:spPr>
        <a:xfrm>
          <a:off x="4320476" y="2592276"/>
          <a:ext cx="3385736" cy="2339238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tx1"/>
              </a:solidFill>
            </a:rPr>
            <a:t>vysoká pec</a:t>
          </a:r>
          <a:endParaRPr lang="cs-CZ" sz="4000" b="1" kern="1200" dirty="0">
            <a:solidFill>
              <a:schemeClr val="tx1"/>
            </a:solidFill>
          </a:endParaRPr>
        </a:p>
      </dsp:txBody>
      <dsp:txXfrm>
        <a:off x="4388990" y="2660790"/>
        <a:ext cx="3248708" cy="2202210"/>
      </dsp:txXfrm>
    </dsp:sp>
    <dsp:sp modelId="{A06767D3-D93C-4919-A972-DF7D796A937B}">
      <dsp:nvSpPr>
        <dsp:cNvPr id="0" name=""/>
        <dsp:cNvSpPr/>
      </dsp:nvSpPr>
      <dsp:spPr>
        <a:xfrm rot="10623901">
          <a:off x="3506247" y="3646593"/>
          <a:ext cx="724287" cy="450549"/>
        </a:xfrm>
        <a:prstGeom prst="left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3641412" y="3736703"/>
        <a:ext cx="453957" cy="270329"/>
      </dsp:txXfrm>
    </dsp:sp>
    <dsp:sp modelId="{6F43E9AC-CDE2-4581-8035-C89C69037ADE}">
      <dsp:nvSpPr>
        <dsp:cNvPr id="0" name=""/>
        <dsp:cNvSpPr/>
      </dsp:nvSpPr>
      <dsp:spPr>
        <a:xfrm>
          <a:off x="22382" y="2916732"/>
          <a:ext cx="3393923" cy="2130634"/>
        </a:xfrm>
        <a:prstGeom prst="roundRect">
          <a:avLst>
            <a:gd name="adj" fmla="val 1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výroba železa</a:t>
          </a:r>
          <a:endParaRPr lang="cs-CZ" sz="4000" b="1" kern="1200" dirty="0"/>
        </a:p>
      </dsp:txBody>
      <dsp:txXfrm>
        <a:off x="84786" y="2979136"/>
        <a:ext cx="3269115" cy="2005826"/>
      </dsp:txXfrm>
    </dsp:sp>
    <dsp:sp modelId="{C5376765-682C-4356-8393-2981189F4720}">
      <dsp:nvSpPr>
        <dsp:cNvPr id="0" name=""/>
        <dsp:cNvSpPr/>
      </dsp:nvSpPr>
      <dsp:spPr>
        <a:xfrm rot="18318095">
          <a:off x="2619022" y="1974743"/>
          <a:ext cx="724287" cy="450549"/>
        </a:xfrm>
        <a:prstGeom prst="left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754187" y="2064853"/>
        <a:ext cx="453957" cy="2703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7E9A529-7AFD-4CF6-BFF5-E520814AE93F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A2C4F0-2B15-4BD4-BF9C-C59F7E16C50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575747"/>
              </p:ext>
            </p:extLst>
          </p:nvPr>
        </p:nvGraphicFramePr>
        <p:xfrm>
          <a:off x="1692275" y="2205038"/>
          <a:ext cx="5813425" cy="3468692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VY_3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Times New Roman" pitchFamily="18" charset="0"/>
                          <a:cs typeface="Arial" charset="0"/>
                        </a:rPr>
                        <a:t>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3070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Výroba železa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Výroba železa 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Ročník(y)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k vysvětlení učiva o výrobě železa 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Popíše princip výroby železa.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976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16632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cs-CZ" sz="5400" u="sng" dirty="0" smtClean="0"/>
              <a:t>Výroba železa</a:t>
            </a:r>
            <a:endParaRPr lang="cs-CZ" sz="5400" u="sng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5923622"/>
              </p:ext>
            </p:extLst>
          </p:nvPr>
        </p:nvGraphicFramePr>
        <p:xfrm>
          <a:off x="755576" y="1556792"/>
          <a:ext cx="777686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9947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/>
              <a:t>železo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/>
          <a:lstStyle/>
          <a:p>
            <a:r>
              <a:rPr lang="cs-CZ" dirty="0" smtClean="0"/>
              <a:t>Významný kov.</a:t>
            </a:r>
          </a:p>
          <a:p>
            <a:r>
              <a:rPr lang="cs-CZ" dirty="0" smtClean="0"/>
              <a:t>Nejrozšířenější kov na světě.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Kovy se vyskytují v přírodě vázané ve sloučeninách = rudy.</a:t>
            </a:r>
          </a:p>
          <a:p>
            <a:r>
              <a:rPr lang="cs-CZ" dirty="0" smtClean="0"/>
              <a:t>Těží se.</a:t>
            </a:r>
          </a:p>
        </p:txBody>
      </p:sp>
      <p:sp>
        <p:nvSpPr>
          <p:cNvPr id="4" name="Obláček 3"/>
          <p:cNvSpPr/>
          <p:nvPr/>
        </p:nvSpPr>
        <p:spPr>
          <a:xfrm>
            <a:off x="4211960" y="3284984"/>
            <a:ext cx="4824536" cy="2880320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DÚ – Nalezni v atlase státy s největší těžbou železné rudy.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764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/>
          <a:lstStyle/>
          <a:p>
            <a:r>
              <a:rPr lang="cs-CZ" dirty="0" smtClean="0"/>
              <a:t>Železo se </a:t>
            </a:r>
            <a:r>
              <a:rPr lang="cs-CZ" b="1" dirty="0" smtClean="0">
                <a:solidFill>
                  <a:schemeClr val="tx1"/>
                </a:solidFill>
              </a:rPr>
              <a:t>vyrábí redukcí železných rud </a:t>
            </a:r>
            <a:r>
              <a:rPr lang="cs-CZ" dirty="0" smtClean="0"/>
              <a:t>ve vysoké peci.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u="sng" dirty="0" smtClean="0">
                <a:solidFill>
                  <a:schemeClr val="tx1"/>
                </a:solidFill>
              </a:rPr>
              <a:t>Vysoká pec</a:t>
            </a:r>
          </a:p>
          <a:p>
            <a:r>
              <a:rPr lang="cs-CZ" dirty="0" smtClean="0"/>
              <a:t>Rozsáhlé průmyslové zařízení: v=30-60m, průměr až 15 m.</a:t>
            </a:r>
          </a:p>
          <a:p>
            <a:r>
              <a:rPr lang="cs-CZ" dirty="0" smtClean="0"/>
              <a:t>Vyzděná žáruvzdorným materiálem.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4355976" y="2204864"/>
            <a:ext cx="3456384" cy="1944216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Zopakuj si! Co to je redukce?</a:t>
            </a:r>
          </a:p>
        </p:txBody>
      </p:sp>
    </p:spTree>
    <p:extLst>
      <p:ext uri="{BB962C8B-B14F-4D97-AF65-F5344CB8AC3E}">
        <p14:creationId xmlns:p14="http://schemas.microsoft.com/office/powerpoint/2010/main" val="172614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Výroba železa a vysoká pec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/>
          <a:lstStyle/>
          <a:p>
            <a:r>
              <a:rPr lang="cs-CZ" dirty="0" smtClean="0"/>
              <a:t>Ve vysoké peci se získává produkt = </a:t>
            </a:r>
            <a:r>
              <a:rPr lang="cs-CZ" b="1" dirty="0" smtClean="0">
                <a:solidFill>
                  <a:srgbClr val="FF0000"/>
                </a:solidFill>
              </a:rPr>
              <a:t>surové železo.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Surové železo </a:t>
            </a:r>
            <a:r>
              <a:rPr lang="cs-CZ" dirty="0" smtClean="0"/>
              <a:t>– obsahuje uhlík a jiné prvky: Si, P, S a příměsi kovů.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- velká tvrdost, ale je křehké</a:t>
            </a:r>
          </a:p>
          <a:p>
            <a:r>
              <a:rPr lang="cs-CZ" dirty="0" smtClean="0"/>
              <a:t>Zpracovává se odléváním do forem.</a:t>
            </a:r>
          </a:p>
          <a:p>
            <a:r>
              <a:rPr lang="cs-CZ" dirty="0" smtClean="0"/>
              <a:t>Po ztuhnutí se nazývá </a:t>
            </a:r>
            <a:r>
              <a:rPr lang="cs-CZ" b="1" dirty="0" smtClean="0">
                <a:solidFill>
                  <a:srgbClr val="FF0000"/>
                </a:solidFill>
              </a:rPr>
              <a:t>litina.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107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688632"/>
          </a:xfrm>
        </p:spPr>
        <p:txBody>
          <a:bodyPr/>
          <a:lstStyle/>
          <a:p>
            <a:r>
              <a:rPr lang="cs-CZ" dirty="0" smtClean="0"/>
              <a:t>Z litiny se vyrábějí: topná tělesa, části strojů, potrubí, nádobí.</a:t>
            </a:r>
          </a:p>
          <a:p>
            <a:r>
              <a:rPr lang="cs-CZ" dirty="0" smtClean="0"/>
              <a:t>Většina surového železa se dále zpracovává na </a:t>
            </a:r>
            <a:r>
              <a:rPr lang="cs-CZ" b="1" dirty="0" smtClean="0">
                <a:solidFill>
                  <a:schemeClr val="tx1"/>
                </a:solidFill>
              </a:rPr>
              <a:t>ocel</a:t>
            </a:r>
            <a:r>
              <a:rPr lang="cs-CZ" dirty="0" smtClean="0"/>
              <a:t>.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Znáš chemickou značku železa?</a:t>
            </a:r>
          </a:p>
          <a:p>
            <a:r>
              <a:rPr lang="cs-CZ" b="1" dirty="0" err="1" smtClean="0">
                <a:solidFill>
                  <a:schemeClr val="tx1"/>
                </a:solidFill>
              </a:rPr>
              <a:t>Fe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03812"/>
            <a:ext cx="2768352" cy="1917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ZSTREBON\AppData\Local\Microsoft\Windows\Temporary Internet Files\Content.IE5\3KH48Z8O\MC9001980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412710"/>
            <a:ext cx="2848824" cy="213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93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Činnost vysoké pece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P</a:t>
            </a:r>
            <a:r>
              <a:rPr lang="cs-CZ" b="1" dirty="0" smtClean="0">
                <a:solidFill>
                  <a:schemeClr val="tx1"/>
                </a:solidFill>
              </a:rPr>
              <a:t>ředehřívání:</a:t>
            </a:r>
          </a:p>
          <a:p>
            <a:r>
              <a:rPr lang="cs-CZ" dirty="0" smtClean="0"/>
              <a:t>Fe</a:t>
            </a:r>
            <a:r>
              <a:rPr lang="cs-CZ" sz="2400" dirty="0" smtClean="0"/>
              <a:t>2</a:t>
            </a:r>
            <a:r>
              <a:rPr lang="cs-CZ" dirty="0" smtClean="0"/>
              <a:t>O</a:t>
            </a:r>
            <a:r>
              <a:rPr lang="cs-CZ" sz="2400" dirty="0" smtClean="0"/>
              <a:t>3</a:t>
            </a:r>
            <a:r>
              <a:rPr lang="cs-CZ" dirty="0" smtClean="0"/>
              <a:t>.n H</a:t>
            </a:r>
            <a:r>
              <a:rPr lang="cs-CZ" sz="2400" dirty="0" smtClean="0"/>
              <a:t>2</a:t>
            </a:r>
            <a:r>
              <a:rPr lang="cs-CZ" dirty="0" smtClean="0"/>
              <a:t>O —› Fe</a:t>
            </a:r>
            <a:r>
              <a:rPr lang="cs-CZ" sz="2400" dirty="0" smtClean="0"/>
              <a:t>2</a:t>
            </a:r>
            <a:r>
              <a:rPr lang="cs-CZ" dirty="0" smtClean="0"/>
              <a:t>O</a:t>
            </a:r>
            <a:r>
              <a:rPr lang="cs-CZ" sz="2400" dirty="0" smtClean="0"/>
              <a:t>3</a:t>
            </a:r>
            <a:r>
              <a:rPr lang="cs-CZ" dirty="0" smtClean="0"/>
              <a:t> + n H</a:t>
            </a:r>
            <a:r>
              <a:rPr lang="cs-CZ" sz="2400" dirty="0" smtClean="0"/>
              <a:t>2</a:t>
            </a:r>
            <a:r>
              <a:rPr lang="cs-CZ" dirty="0" smtClean="0"/>
              <a:t>O</a:t>
            </a:r>
          </a:p>
          <a:p>
            <a:r>
              <a:rPr lang="cs-CZ" dirty="0"/>
              <a:t>ž</a:t>
            </a:r>
            <a:r>
              <a:rPr lang="cs-CZ" dirty="0" smtClean="0"/>
              <a:t>elezná ruda (hnědel)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Redukce:</a:t>
            </a:r>
          </a:p>
          <a:p>
            <a:r>
              <a:rPr lang="cs-CZ" dirty="0" smtClean="0"/>
              <a:t>Fe</a:t>
            </a:r>
            <a:r>
              <a:rPr lang="cs-CZ" sz="2400" dirty="0" smtClean="0"/>
              <a:t>2</a:t>
            </a:r>
            <a:r>
              <a:rPr lang="cs-CZ" dirty="0" smtClean="0"/>
              <a:t>O</a:t>
            </a:r>
            <a:r>
              <a:rPr lang="cs-CZ" sz="2400" dirty="0" smtClean="0"/>
              <a:t>3</a:t>
            </a:r>
            <a:r>
              <a:rPr lang="cs-CZ" dirty="0" smtClean="0"/>
              <a:t> + 3 CO </a:t>
            </a:r>
            <a:r>
              <a:rPr lang="cs-CZ" dirty="0"/>
              <a:t>—› </a:t>
            </a:r>
            <a:r>
              <a:rPr lang="cs-CZ" dirty="0" smtClean="0"/>
              <a:t>2 </a:t>
            </a:r>
            <a:r>
              <a:rPr lang="cs-CZ" dirty="0" err="1" smtClean="0"/>
              <a:t>Fe</a:t>
            </a:r>
            <a:r>
              <a:rPr lang="cs-CZ" dirty="0" smtClean="0"/>
              <a:t> + 3 CO</a:t>
            </a:r>
            <a:r>
              <a:rPr lang="cs-CZ" sz="2400" dirty="0" smtClean="0"/>
              <a:t>2</a:t>
            </a:r>
          </a:p>
          <a:p>
            <a:r>
              <a:rPr lang="cs-CZ" dirty="0" smtClean="0"/>
              <a:t>Fe</a:t>
            </a:r>
            <a:r>
              <a:rPr lang="cs-CZ" sz="2400" dirty="0" smtClean="0"/>
              <a:t>2</a:t>
            </a:r>
            <a:r>
              <a:rPr lang="cs-CZ" dirty="0" smtClean="0"/>
              <a:t>O</a:t>
            </a:r>
            <a:r>
              <a:rPr lang="cs-CZ" sz="2400" dirty="0" smtClean="0"/>
              <a:t>3</a:t>
            </a:r>
            <a:r>
              <a:rPr lang="cs-CZ" dirty="0" smtClean="0"/>
              <a:t> + 3 C —› 2 </a:t>
            </a:r>
            <a:r>
              <a:rPr lang="cs-CZ" dirty="0" err="1" smtClean="0"/>
              <a:t>Fe</a:t>
            </a:r>
            <a:r>
              <a:rPr lang="cs-CZ" dirty="0" smtClean="0"/>
              <a:t> + 3 CO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Spalování:</a:t>
            </a:r>
          </a:p>
          <a:p>
            <a:r>
              <a:rPr lang="cs-CZ" dirty="0" smtClean="0"/>
              <a:t>C + O</a:t>
            </a:r>
            <a:r>
              <a:rPr lang="cs-CZ" sz="2400" dirty="0" smtClean="0"/>
              <a:t>2</a:t>
            </a:r>
            <a:r>
              <a:rPr lang="cs-CZ" dirty="0" smtClean="0"/>
              <a:t> —› CO</a:t>
            </a:r>
            <a:r>
              <a:rPr lang="cs-CZ" sz="2400" dirty="0" smtClean="0"/>
              <a:t>2</a:t>
            </a:r>
            <a:r>
              <a:rPr lang="cs-CZ" dirty="0" smtClean="0"/>
              <a:t>           </a:t>
            </a:r>
            <a:r>
              <a:rPr lang="cs-CZ" dirty="0" err="1" smtClean="0"/>
              <a:t>CO</a:t>
            </a:r>
            <a:r>
              <a:rPr lang="cs-CZ" sz="2400" dirty="0" err="1" smtClean="0"/>
              <a:t>2</a:t>
            </a:r>
            <a:r>
              <a:rPr lang="cs-CZ" dirty="0" smtClean="0"/>
              <a:t> + C —› 2 CO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63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dirty="0" smtClean="0"/>
              <a:t>DÚ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Schematický nákres vysoké pece: učebnice s. 17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Zjisti s pomocí učebnice, co to je struska?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2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BENEŠ, P., PUMPR, V., BANÝR, J. 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Základy praktické chemie pro 9. ročník základní školy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2.vyd. Praha: Fortuna, 2006. ISBN 80–7168–880–0. s.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/>
          </a:p>
          <a:p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107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</TotalTime>
  <Words>328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Výroba železa</vt:lpstr>
      <vt:lpstr>železo</vt:lpstr>
      <vt:lpstr>Výroba železa</vt:lpstr>
      <vt:lpstr>Výroba železa a vysoká pec</vt:lpstr>
      <vt:lpstr>Prezentace aplikace PowerPoint</vt:lpstr>
      <vt:lpstr>Činnost vysoké pece</vt:lpstr>
      <vt:lpstr>DÚ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7</cp:revision>
  <dcterms:created xsi:type="dcterms:W3CDTF">2011-09-25T09:52:28Z</dcterms:created>
  <dcterms:modified xsi:type="dcterms:W3CDTF">2011-10-13T08:08:37Z</dcterms:modified>
</cp:coreProperties>
</file>