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5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18A266-7AAC-4057-BCFE-7B36F3C1EDB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DF6FA157-1D3B-4610-A9F7-9E32AB63ECE6}">
      <dgm:prSet phldrT="[Text]"/>
      <dgm:spPr>
        <a:solidFill>
          <a:srgbClr val="FFFF00"/>
        </a:solidFill>
        <a:ln>
          <a:solidFill>
            <a:srgbClr val="FFFF00"/>
          </a:solidFill>
        </a:ln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Dělení látek</a:t>
          </a:r>
          <a:endParaRPr lang="cs-CZ" b="1" dirty="0">
            <a:solidFill>
              <a:schemeClr val="tx1"/>
            </a:solidFill>
          </a:endParaRPr>
        </a:p>
      </dgm:t>
    </dgm:pt>
    <dgm:pt modelId="{CC0C91BA-1D6B-41CE-B7D3-B56BBAFB4E93}" type="parTrans" cxnId="{1457FC44-70E2-4130-833C-95053EC21878}">
      <dgm:prSet/>
      <dgm:spPr/>
      <dgm:t>
        <a:bodyPr/>
        <a:lstStyle/>
        <a:p>
          <a:endParaRPr lang="cs-CZ"/>
        </a:p>
      </dgm:t>
    </dgm:pt>
    <dgm:pt modelId="{B38F6497-0FB1-4303-942A-8436640304B9}" type="sibTrans" cxnId="{1457FC44-70E2-4130-833C-95053EC21878}">
      <dgm:prSet/>
      <dgm:spPr/>
      <dgm:t>
        <a:bodyPr/>
        <a:lstStyle/>
        <a:p>
          <a:endParaRPr lang="cs-CZ"/>
        </a:p>
      </dgm:t>
    </dgm:pt>
    <dgm:pt modelId="{C32CEA48-2475-4C2B-B94C-87BCDFA4F670}">
      <dgm:prSet phldrT="[Text]"/>
      <dgm:spPr>
        <a:solidFill>
          <a:srgbClr val="FFFF00"/>
        </a:solidFill>
      </dgm:spPr>
      <dgm:t>
        <a:bodyPr/>
        <a:lstStyle/>
        <a:p>
          <a:r>
            <a:rPr lang="cs-CZ" b="1" baseline="0" dirty="0" smtClean="0">
              <a:solidFill>
                <a:schemeClr val="tx1"/>
              </a:solidFill>
            </a:rPr>
            <a:t>-podle původu</a:t>
          </a:r>
        </a:p>
        <a:p>
          <a:r>
            <a:rPr lang="cs-CZ" b="1" baseline="0" dirty="0" smtClean="0">
              <a:solidFill>
                <a:schemeClr val="tx1"/>
              </a:solidFill>
            </a:rPr>
            <a:t>-podle skupenství</a:t>
          </a:r>
          <a:endParaRPr lang="cs-CZ" b="1" baseline="0" dirty="0">
            <a:solidFill>
              <a:schemeClr val="tx1"/>
            </a:solidFill>
          </a:endParaRPr>
        </a:p>
      </dgm:t>
    </dgm:pt>
    <dgm:pt modelId="{3F9A0FDB-85E3-44AF-95B4-611FBC6309D8}" type="parTrans" cxnId="{4A74AD17-E6AC-4290-B62E-A991C75604E5}">
      <dgm:prSet/>
      <dgm:spPr/>
      <dgm:t>
        <a:bodyPr/>
        <a:lstStyle/>
        <a:p>
          <a:endParaRPr lang="cs-CZ"/>
        </a:p>
      </dgm:t>
    </dgm:pt>
    <dgm:pt modelId="{BE62E8A7-3448-4DF6-9CBB-5BA0B0D37EAC}" type="sibTrans" cxnId="{4A74AD17-E6AC-4290-B62E-A991C75604E5}">
      <dgm:prSet/>
      <dgm:spPr/>
      <dgm:t>
        <a:bodyPr/>
        <a:lstStyle/>
        <a:p>
          <a:endParaRPr lang="cs-CZ"/>
        </a:p>
      </dgm:t>
    </dgm:pt>
    <dgm:pt modelId="{156CB680-B488-40B0-B08F-F2EDA7D94878}">
      <dgm:prSet phldrT="[Text]"/>
      <dgm:spPr>
        <a:solidFill>
          <a:srgbClr val="FFFF00"/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Vlastnosti látek</a:t>
          </a:r>
          <a:endParaRPr lang="cs-CZ" b="1" dirty="0">
            <a:solidFill>
              <a:schemeClr val="tx1"/>
            </a:solidFill>
          </a:endParaRPr>
        </a:p>
      </dgm:t>
    </dgm:pt>
    <dgm:pt modelId="{48FFC2B4-803F-4E5D-A053-C03406F654CC}" type="parTrans" cxnId="{FA7DCE9F-213A-4C5D-81CD-C3611E01C129}">
      <dgm:prSet/>
      <dgm:spPr/>
      <dgm:t>
        <a:bodyPr/>
        <a:lstStyle/>
        <a:p>
          <a:endParaRPr lang="cs-CZ"/>
        </a:p>
      </dgm:t>
    </dgm:pt>
    <dgm:pt modelId="{FA0C7DB6-6079-4EF6-AEC6-758E0CF7E108}" type="sibTrans" cxnId="{FA7DCE9F-213A-4C5D-81CD-C3611E01C129}">
      <dgm:prSet/>
      <dgm:spPr/>
      <dgm:t>
        <a:bodyPr/>
        <a:lstStyle/>
        <a:p>
          <a:endParaRPr lang="cs-CZ"/>
        </a:p>
      </dgm:t>
    </dgm:pt>
    <dgm:pt modelId="{94D5D170-F9F2-4746-8B01-D83217C25C92}" type="pres">
      <dgm:prSet presAssocID="{4E18A266-7AAC-4057-BCFE-7B36F3C1EDBC}" presName="CompostProcess" presStyleCnt="0">
        <dgm:presLayoutVars>
          <dgm:dir/>
          <dgm:resizeHandles val="exact"/>
        </dgm:presLayoutVars>
      </dgm:prSet>
      <dgm:spPr/>
    </dgm:pt>
    <dgm:pt modelId="{376488B6-27B3-46E8-A868-F851474E40C5}" type="pres">
      <dgm:prSet presAssocID="{4E18A266-7AAC-4057-BCFE-7B36F3C1EDBC}" presName="arrow" presStyleLbl="bgShp" presStyleIdx="0" presStyleCnt="1" custScaleX="117647"/>
      <dgm:spPr>
        <a:solidFill>
          <a:srgbClr val="FF0000"/>
        </a:solidFill>
      </dgm:spPr>
    </dgm:pt>
    <dgm:pt modelId="{42ADD36B-A5CE-4A0D-86A5-2CF2DC07BD74}" type="pres">
      <dgm:prSet presAssocID="{4E18A266-7AAC-4057-BCFE-7B36F3C1EDBC}" presName="linearProcess" presStyleCnt="0"/>
      <dgm:spPr/>
    </dgm:pt>
    <dgm:pt modelId="{DCB55B4C-1A18-4A0D-A038-45DB5C79DF08}" type="pres">
      <dgm:prSet presAssocID="{DF6FA157-1D3B-4610-A9F7-9E32AB63ECE6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F049AC-EBC7-43B4-8F84-42D00146A4E4}" type="pres">
      <dgm:prSet presAssocID="{B38F6497-0FB1-4303-942A-8436640304B9}" presName="sibTrans" presStyleCnt="0"/>
      <dgm:spPr/>
    </dgm:pt>
    <dgm:pt modelId="{6740B3E2-DC59-4DC7-8BB0-E1E3B7C92A0A}" type="pres">
      <dgm:prSet presAssocID="{C32CEA48-2475-4C2B-B94C-87BCDFA4F670}" presName="textNode" presStyleLbl="node1" presStyleIdx="1" presStyleCnt="3" custScaleY="155684" custLinFactNeighborX="9150" custLinFactNeighborY="215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cs-CZ"/>
        </a:p>
      </dgm:t>
    </dgm:pt>
    <dgm:pt modelId="{92387686-E125-4313-A8DB-C6141669FDD0}" type="pres">
      <dgm:prSet presAssocID="{BE62E8A7-3448-4DF6-9CBB-5BA0B0D37EAC}" presName="sibTrans" presStyleCnt="0"/>
      <dgm:spPr/>
    </dgm:pt>
    <dgm:pt modelId="{0C0BAB9B-F2DB-43B0-863B-E6CB524A56E3}" type="pres">
      <dgm:prSet presAssocID="{156CB680-B488-40B0-B08F-F2EDA7D94878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A74AD17-E6AC-4290-B62E-A991C75604E5}" srcId="{4E18A266-7AAC-4057-BCFE-7B36F3C1EDBC}" destId="{C32CEA48-2475-4C2B-B94C-87BCDFA4F670}" srcOrd="1" destOrd="0" parTransId="{3F9A0FDB-85E3-44AF-95B4-611FBC6309D8}" sibTransId="{BE62E8A7-3448-4DF6-9CBB-5BA0B0D37EAC}"/>
    <dgm:cxn modelId="{FA7DCE9F-213A-4C5D-81CD-C3611E01C129}" srcId="{4E18A266-7AAC-4057-BCFE-7B36F3C1EDBC}" destId="{156CB680-B488-40B0-B08F-F2EDA7D94878}" srcOrd="2" destOrd="0" parTransId="{48FFC2B4-803F-4E5D-A053-C03406F654CC}" sibTransId="{FA0C7DB6-6079-4EF6-AEC6-758E0CF7E108}"/>
    <dgm:cxn modelId="{65875140-009F-42C8-9D5A-3072AEED3A7C}" type="presOf" srcId="{DF6FA157-1D3B-4610-A9F7-9E32AB63ECE6}" destId="{DCB55B4C-1A18-4A0D-A038-45DB5C79DF08}" srcOrd="0" destOrd="0" presId="urn:microsoft.com/office/officeart/2005/8/layout/hProcess9"/>
    <dgm:cxn modelId="{2BFD5711-310C-474D-8B91-3B0FC60DE37B}" type="presOf" srcId="{156CB680-B488-40B0-B08F-F2EDA7D94878}" destId="{0C0BAB9B-F2DB-43B0-863B-E6CB524A56E3}" srcOrd="0" destOrd="0" presId="urn:microsoft.com/office/officeart/2005/8/layout/hProcess9"/>
    <dgm:cxn modelId="{3E7D3B02-D957-49F2-94C8-8B6023FE3484}" type="presOf" srcId="{4E18A266-7AAC-4057-BCFE-7B36F3C1EDBC}" destId="{94D5D170-F9F2-4746-8B01-D83217C25C92}" srcOrd="0" destOrd="0" presId="urn:microsoft.com/office/officeart/2005/8/layout/hProcess9"/>
    <dgm:cxn modelId="{1457FC44-70E2-4130-833C-95053EC21878}" srcId="{4E18A266-7AAC-4057-BCFE-7B36F3C1EDBC}" destId="{DF6FA157-1D3B-4610-A9F7-9E32AB63ECE6}" srcOrd="0" destOrd="0" parTransId="{CC0C91BA-1D6B-41CE-B7D3-B56BBAFB4E93}" sibTransId="{B38F6497-0FB1-4303-942A-8436640304B9}"/>
    <dgm:cxn modelId="{A9B4CB04-7380-42E4-B0AC-DB6CB24C1BDA}" type="presOf" srcId="{C32CEA48-2475-4C2B-B94C-87BCDFA4F670}" destId="{6740B3E2-DC59-4DC7-8BB0-E1E3B7C92A0A}" srcOrd="0" destOrd="0" presId="urn:microsoft.com/office/officeart/2005/8/layout/hProcess9"/>
    <dgm:cxn modelId="{716FC59E-E433-45F1-A031-AC54C290ABAD}" type="presParOf" srcId="{94D5D170-F9F2-4746-8B01-D83217C25C92}" destId="{376488B6-27B3-46E8-A868-F851474E40C5}" srcOrd="0" destOrd="0" presId="urn:microsoft.com/office/officeart/2005/8/layout/hProcess9"/>
    <dgm:cxn modelId="{0E3F6612-A27A-49E0-B42D-F54411005E4B}" type="presParOf" srcId="{94D5D170-F9F2-4746-8B01-D83217C25C92}" destId="{42ADD36B-A5CE-4A0D-86A5-2CF2DC07BD74}" srcOrd="1" destOrd="0" presId="urn:microsoft.com/office/officeart/2005/8/layout/hProcess9"/>
    <dgm:cxn modelId="{788C3DC6-F05C-43FE-8495-90AE1E9815A3}" type="presParOf" srcId="{42ADD36B-A5CE-4A0D-86A5-2CF2DC07BD74}" destId="{DCB55B4C-1A18-4A0D-A038-45DB5C79DF08}" srcOrd="0" destOrd="0" presId="urn:microsoft.com/office/officeart/2005/8/layout/hProcess9"/>
    <dgm:cxn modelId="{E8B1D63D-6709-4D7F-8A51-43D0A39F8110}" type="presParOf" srcId="{42ADD36B-A5CE-4A0D-86A5-2CF2DC07BD74}" destId="{B8F049AC-EBC7-43B4-8F84-42D00146A4E4}" srcOrd="1" destOrd="0" presId="urn:microsoft.com/office/officeart/2005/8/layout/hProcess9"/>
    <dgm:cxn modelId="{85837095-93B9-4B86-A65D-2B59E9A2D9FF}" type="presParOf" srcId="{42ADD36B-A5CE-4A0D-86A5-2CF2DC07BD74}" destId="{6740B3E2-DC59-4DC7-8BB0-E1E3B7C92A0A}" srcOrd="2" destOrd="0" presId="urn:microsoft.com/office/officeart/2005/8/layout/hProcess9"/>
    <dgm:cxn modelId="{C58DDF94-A9B9-4C46-888A-99CD74C9EE01}" type="presParOf" srcId="{42ADD36B-A5CE-4A0D-86A5-2CF2DC07BD74}" destId="{92387686-E125-4313-A8DB-C6141669FDD0}" srcOrd="3" destOrd="0" presId="urn:microsoft.com/office/officeart/2005/8/layout/hProcess9"/>
    <dgm:cxn modelId="{4757DB28-62C8-4D40-A02A-B81691867608}" type="presParOf" srcId="{42ADD36B-A5CE-4A0D-86A5-2CF2DC07BD74}" destId="{0C0BAB9B-F2DB-43B0-863B-E6CB524A56E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F05C36-5CCA-4D12-B3E4-7D4060C8DDA5}" type="doc">
      <dgm:prSet loTypeId="urn:microsoft.com/office/officeart/2005/8/layout/cycle7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E5846FFE-5E79-422A-A9AA-3802200003D0}">
      <dgm:prSet phldrT="[Text]"/>
      <dgm:spPr/>
      <dgm:t>
        <a:bodyPr/>
        <a:lstStyle/>
        <a:p>
          <a:r>
            <a:rPr lang="cs-CZ" b="1" dirty="0" smtClean="0">
              <a:solidFill>
                <a:srgbClr val="FFFF00"/>
              </a:solidFill>
            </a:rPr>
            <a:t>plynné</a:t>
          </a:r>
          <a:endParaRPr lang="cs-CZ" b="1" dirty="0">
            <a:solidFill>
              <a:srgbClr val="FFFF00"/>
            </a:solidFill>
          </a:endParaRPr>
        </a:p>
      </dgm:t>
    </dgm:pt>
    <dgm:pt modelId="{018FE10B-4954-431D-90E1-78296AE42667}" type="parTrans" cxnId="{C82CFF74-4B15-41FE-A77C-DF0CD23FAFEF}">
      <dgm:prSet/>
      <dgm:spPr/>
      <dgm:t>
        <a:bodyPr/>
        <a:lstStyle/>
        <a:p>
          <a:endParaRPr lang="cs-CZ"/>
        </a:p>
      </dgm:t>
    </dgm:pt>
    <dgm:pt modelId="{A361FBB4-5F29-4F32-8DA8-BFF75B323FFA}" type="sibTrans" cxnId="{C82CFF74-4B15-41FE-A77C-DF0CD23FAFEF}">
      <dgm:prSet/>
      <dgm:spPr/>
      <dgm:t>
        <a:bodyPr/>
        <a:lstStyle/>
        <a:p>
          <a:endParaRPr lang="cs-CZ"/>
        </a:p>
      </dgm:t>
    </dgm:pt>
    <dgm:pt modelId="{D7FFB28A-E7EE-4686-A55C-92E9ABD4E2FA}">
      <dgm:prSet phldrT="[Text]"/>
      <dgm:spPr/>
      <dgm:t>
        <a:bodyPr/>
        <a:lstStyle/>
        <a:p>
          <a:r>
            <a:rPr lang="cs-CZ" b="1" dirty="0" smtClean="0">
              <a:solidFill>
                <a:schemeClr val="bg2"/>
              </a:solidFill>
            </a:rPr>
            <a:t>kapalné</a:t>
          </a:r>
          <a:endParaRPr lang="cs-CZ" b="1" dirty="0">
            <a:solidFill>
              <a:schemeClr val="bg2"/>
            </a:solidFill>
          </a:endParaRPr>
        </a:p>
      </dgm:t>
    </dgm:pt>
    <dgm:pt modelId="{0BF82FDB-EEB2-4EAC-8751-31D9172FD30C}" type="parTrans" cxnId="{5FD942FC-5830-43E3-918D-2CB66868F3DD}">
      <dgm:prSet/>
      <dgm:spPr/>
      <dgm:t>
        <a:bodyPr/>
        <a:lstStyle/>
        <a:p>
          <a:endParaRPr lang="cs-CZ"/>
        </a:p>
      </dgm:t>
    </dgm:pt>
    <dgm:pt modelId="{4080DA31-43F7-41A3-B983-5DC8B4658085}" type="sibTrans" cxnId="{5FD942FC-5830-43E3-918D-2CB66868F3DD}">
      <dgm:prSet/>
      <dgm:spPr/>
      <dgm:t>
        <a:bodyPr/>
        <a:lstStyle/>
        <a:p>
          <a:endParaRPr lang="cs-CZ"/>
        </a:p>
      </dgm:t>
    </dgm:pt>
    <dgm:pt modelId="{2AB78955-81D6-47A9-8900-7CAA66E7BDE4}">
      <dgm:prSet phldrT="[Text]"/>
      <dgm:spPr/>
      <dgm:t>
        <a:bodyPr/>
        <a:lstStyle/>
        <a:p>
          <a:r>
            <a:rPr lang="cs-CZ" b="1" dirty="0" smtClean="0">
              <a:solidFill>
                <a:srgbClr val="FF0000"/>
              </a:solidFill>
            </a:rPr>
            <a:t>pevné</a:t>
          </a:r>
          <a:endParaRPr lang="cs-CZ" b="1" dirty="0">
            <a:solidFill>
              <a:srgbClr val="FF0000"/>
            </a:solidFill>
          </a:endParaRPr>
        </a:p>
      </dgm:t>
    </dgm:pt>
    <dgm:pt modelId="{D78B8736-E04F-4056-8CDE-83CEA58E6B5A}" type="parTrans" cxnId="{84FFEBE1-21CD-41C9-A95B-552CB9D5A51C}">
      <dgm:prSet/>
      <dgm:spPr/>
      <dgm:t>
        <a:bodyPr/>
        <a:lstStyle/>
        <a:p>
          <a:endParaRPr lang="cs-CZ"/>
        </a:p>
      </dgm:t>
    </dgm:pt>
    <dgm:pt modelId="{DE149C75-D342-4844-AA5C-2864A093F0AD}" type="sibTrans" cxnId="{84FFEBE1-21CD-41C9-A95B-552CB9D5A51C}">
      <dgm:prSet/>
      <dgm:spPr/>
      <dgm:t>
        <a:bodyPr/>
        <a:lstStyle/>
        <a:p>
          <a:endParaRPr lang="cs-CZ"/>
        </a:p>
      </dgm:t>
    </dgm:pt>
    <dgm:pt modelId="{E6D4DF72-B434-476F-9EFA-8FB51386E135}" type="pres">
      <dgm:prSet presAssocID="{00F05C36-5CCA-4D12-B3E4-7D4060C8DDA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8A241D0-7D12-45AE-9BA8-EF82738899BF}" type="pres">
      <dgm:prSet presAssocID="{E5846FFE-5E79-422A-A9AA-3802200003D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C5D1DF-D742-4F83-BAC2-2F8DA746E74C}" type="pres">
      <dgm:prSet presAssocID="{A361FBB4-5F29-4F32-8DA8-BFF75B323FFA}" presName="sibTrans" presStyleLbl="sibTrans2D1" presStyleIdx="0" presStyleCnt="3" custScaleX="158563"/>
      <dgm:spPr/>
      <dgm:t>
        <a:bodyPr/>
        <a:lstStyle/>
        <a:p>
          <a:endParaRPr lang="cs-CZ"/>
        </a:p>
      </dgm:t>
    </dgm:pt>
    <dgm:pt modelId="{3371398C-245B-4B98-B220-C77C6FF61AA3}" type="pres">
      <dgm:prSet presAssocID="{A361FBB4-5F29-4F32-8DA8-BFF75B323FFA}" presName="connectorText" presStyleLbl="sibTrans2D1" presStyleIdx="0" presStyleCnt="3"/>
      <dgm:spPr/>
      <dgm:t>
        <a:bodyPr/>
        <a:lstStyle/>
        <a:p>
          <a:endParaRPr lang="cs-CZ"/>
        </a:p>
      </dgm:t>
    </dgm:pt>
    <dgm:pt modelId="{751AD3BB-4092-4B56-A440-01C35FC7870D}" type="pres">
      <dgm:prSet presAssocID="{D7FFB28A-E7EE-4686-A55C-92E9ABD4E2F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8D0A8D-C0A6-41E6-B299-190F8ACB90EA}" type="pres">
      <dgm:prSet presAssocID="{4080DA31-43F7-41A3-B983-5DC8B4658085}" presName="sibTrans" presStyleLbl="sibTrans2D1" presStyleIdx="1" presStyleCnt="3"/>
      <dgm:spPr/>
      <dgm:t>
        <a:bodyPr/>
        <a:lstStyle/>
        <a:p>
          <a:endParaRPr lang="cs-CZ"/>
        </a:p>
      </dgm:t>
    </dgm:pt>
    <dgm:pt modelId="{6C0F0657-AB80-47FC-9CF2-C23AB39B720D}" type="pres">
      <dgm:prSet presAssocID="{4080DA31-43F7-41A3-B983-5DC8B4658085}" presName="connectorText" presStyleLbl="sibTrans2D1" presStyleIdx="1" presStyleCnt="3"/>
      <dgm:spPr/>
      <dgm:t>
        <a:bodyPr/>
        <a:lstStyle/>
        <a:p>
          <a:endParaRPr lang="cs-CZ"/>
        </a:p>
      </dgm:t>
    </dgm:pt>
    <dgm:pt modelId="{18B6A76C-8261-44E8-835B-C0316E1596EF}" type="pres">
      <dgm:prSet presAssocID="{2AB78955-81D6-47A9-8900-7CAA66E7BDE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E53EC65-0653-468D-9170-EB4007A26BAA}" type="pres">
      <dgm:prSet presAssocID="{DE149C75-D342-4844-AA5C-2864A093F0AD}" presName="sibTrans" presStyleLbl="sibTrans2D1" presStyleIdx="2" presStyleCnt="3" custScaleX="145658"/>
      <dgm:spPr/>
      <dgm:t>
        <a:bodyPr/>
        <a:lstStyle/>
        <a:p>
          <a:endParaRPr lang="cs-CZ"/>
        </a:p>
      </dgm:t>
    </dgm:pt>
    <dgm:pt modelId="{FC97507B-73FC-4175-ABA2-90F84395BCFB}" type="pres">
      <dgm:prSet presAssocID="{DE149C75-D342-4844-AA5C-2864A093F0AD}" presName="connectorText" presStyleLbl="sibTrans2D1" presStyleIdx="2" presStyleCnt="3"/>
      <dgm:spPr/>
      <dgm:t>
        <a:bodyPr/>
        <a:lstStyle/>
        <a:p>
          <a:endParaRPr lang="cs-CZ"/>
        </a:p>
      </dgm:t>
    </dgm:pt>
  </dgm:ptLst>
  <dgm:cxnLst>
    <dgm:cxn modelId="{408D4683-9BF7-48AC-9CA3-B13B4B7891F9}" type="presOf" srcId="{A361FBB4-5F29-4F32-8DA8-BFF75B323FFA}" destId="{DDC5D1DF-D742-4F83-BAC2-2F8DA746E74C}" srcOrd="0" destOrd="0" presId="urn:microsoft.com/office/officeart/2005/8/layout/cycle7"/>
    <dgm:cxn modelId="{99EE9815-CD8E-4C62-A05A-42420E8B970E}" type="presOf" srcId="{4080DA31-43F7-41A3-B983-5DC8B4658085}" destId="{6C0F0657-AB80-47FC-9CF2-C23AB39B720D}" srcOrd="1" destOrd="0" presId="urn:microsoft.com/office/officeart/2005/8/layout/cycle7"/>
    <dgm:cxn modelId="{5FD942FC-5830-43E3-918D-2CB66868F3DD}" srcId="{00F05C36-5CCA-4D12-B3E4-7D4060C8DDA5}" destId="{D7FFB28A-E7EE-4686-A55C-92E9ABD4E2FA}" srcOrd="1" destOrd="0" parTransId="{0BF82FDB-EEB2-4EAC-8751-31D9172FD30C}" sibTransId="{4080DA31-43F7-41A3-B983-5DC8B4658085}"/>
    <dgm:cxn modelId="{B2AB1541-6909-4824-9026-0048FEF2E15A}" type="presOf" srcId="{E5846FFE-5E79-422A-A9AA-3802200003D0}" destId="{D8A241D0-7D12-45AE-9BA8-EF82738899BF}" srcOrd="0" destOrd="0" presId="urn:microsoft.com/office/officeart/2005/8/layout/cycle7"/>
    <dgm:cxn modelId="{8FD699B4-BA58-490D-84D5-41A3E059B7AB}" type="presOf" srcId="{D7FFB28A-E7EE-4686-A55C-92E9ABD4E2FA}" destId="{751AD3BB-4092-4B56-A440-01C35FC7870D}" srcOrd="0" destOrd="0" presId="urn:microsoft.com/office/officeart/2005/8/layout/cycle7"/>
    <dgm:cxn modelId="{84FFEBE1-21CD-41C9-A95B-552CB9D5A51C}" srcId="{00F05C36-5CCA-4D12-B3E4-7D4060C8DDA5}" destId="{2AB78955-81D6-47A9-8900-7CAA66E7BDE4}" srcOrd="2" destOrd="0" parTransId="{D78B8736-E04F-4056-8CDE-83CEA58E6B5A}" sibTransId="{DE149C75-D342-4844-AA5C-2864A093F0AD}"/>
    <dgm:cxn modelId="{FDBC9122-0A3A-47F2-8606-1B913566907F}" type="presOf" srcId="{A361FBB4-5F29-4F32-8DA8-BFF75B323FFA}" destId="{3371398C-245B-4B98-B220-C77C6FF61AA3}" srcOrd="1" destOrd="0" presId="urn:microsoft.com/office/officeart/2005/8/layout/cycle7"/>
    <dgm:cxn modelId="{C8768556-D17F-40C2-80CF-F8E144E96737}" type="presOf" srcId="{2AB78955-81D6-47A9-8900-7CAA66E7BDE4}" destId="{18B6A76C-8261-44E8-835B-C0316E1596EF}" srcOrd="0" destOrd="0" presId="urn:microsoft.com/office/officeart/2005/8/layout/cycle7"/>
    <dgm:cxn modelId="{7F1B9399-AAC0-4A9C-8BD4-7EE90709FC2B}" type="presOf" srcId="{DE149C75-D342-4844-AA5C-2864A093F0AD}" destId="{6E53EC65-0653-468D-9170-EB4007A26BAA}" srcOrd="0" destOrd="0" presId="urn:microsoft.com/office/officeart/2005/8/layout/cycle7"/>
    <dgm:cxn modelId="{C87351A7-C0D9-4744-88CE-1B529EAA02ED}" type="presOf" srcId="{00F05C36-5CCA-4D12-B3E4-7D4060C8DDA5}" destId="{E6D4DF72-B434-476F-9EFA-8FB51386E135}" srcOrd="0" destOrd="0" presId="urn:microsoft.com/office/officeart/2005/8/layout/cycle7"/>
    <dgm:cxn modelId="{ECC67AA4-BFAC-4F30-8526-668CA78C8FC3}" type="presOf" srcId="{DE149C75-D342-4844-AA5C-2864A093F0AD}" destId="{FC97507B-73FC-4175-ABA2-90F84395BCFB}" srcOrd="1" destOrd="0" presId="urn:microsoft.com/office/officeart/2005/8/layout/cycle7"/>
    <dgm:cxn modelId="{C82CFF74-4B15-41FE-A77C-DF0CD23FAFEF}" srcId="{00F05C36-5CCA-4D12-B3E4-7D4060C8DDA5}" destId="{E5846FFE-5E79-422A-A9AA-3802200003D0}" srcOrd="0" destOrd="0" parTransId="{018FE10B-4954-431D-90E1-78296AE42667}" sibTransId="{A361FBB4-5F29-4F32-8DA8-BFF75B323FFA}"/>
    <dgm:cxn modelId="{E92F3AEA-0A0F-45F4-ABD5-3EEE63B9121B}" type="presOf" srcId="{4080DA31-43F7-41A3-B983-5DC8B4658085}" destId="{918D0A8D-C0A6-41E6-B299-190F8ACB90EA}" srcOrd="0" destOrd="0" presId="urn:microsoft.com/office/officeart/2005/8/layout/cycle7"/>
    <dgm:cxn modelId="{5FB6214C-71F5-42DE-9BF6-8B63FF4B47DA}" type="presParOf" srcId="{E6D4DF72-B434-476F-9EFA-8FB51386E135}" destId="{D8A241D0-7D12-45AE-9BA8-EF82738899BF}" srcOrd="0" destOrd="0" presId="urn:microsoft.com/office/officeart/2005/8/layout/cycle7"/>
    <dgm:cxn modelId="{A87DFC8F-37D4-47EE-84B5-4C8A6CFA7592}" type="presParOf" srcId="{E6D4DF72-B434-476F-9EFA-8FB51386E135}" destId="{DDC5D1DF-D742-4F83-BAC2-2F8DA746E74C}" srcOrd="1" destOrd="0" presId="urn:microsoft.com/office/officeart/2005/8/layout/cycle7"/>
    <dgm:cxn modelId="{8AC4CCCF-6A93-46F2-A1E1-50AA40E79DFF}" type="presParOf" srcId="{DDC5D1DF-D742-4F83-BAC2-2F8DA746E74C}" destId="{3371398C-245B-4B98-B220-C77C6FF61AA3}" srcOrd="0" destOrd="0" presId="urn:microsoft.com/office/officeart/2005/8/layout/cycle7"/>
    <dgm:cxn modelId="{AFF0533B-FC95-4EC8-A1F0-615EB6912904}" type="presParOf" srcId="{E6D4DF72-B434-476F-9EFA-8FB51386E135}" destId="{751AD3BB-4092-4B56-A440-01C35FC7870D}" srcOrd="2" destOrd="0" presId="urn:microsoft.com/office/officeart/2005/8/layout/cycle7"/>
    <dgm:cxn modelId="{ED0AB672-095F-4F0D-B397-728C82CF0C1E}" type="presParOf" srcId="{E6D4DF72-B434-476F-9EFA-8FB51386E135}" destId="{918D0A8D-C0A6-41E6-B299-190F8ACB90EA}" srcOrd="3" destOrd="0" presId="urn:microsoft.com/office/officeart/2005/8/layout/cycle7"/>
    <dgm:cxn modelId="{E89A8A3F-B8A5-432C-B959-E7A5016BBE8A}" type="presParOf" srcId="{918D0A8D-C0A6-41E6-B299-190F8ACB90EA}" destId="{6C0F0657-AB80-47FC-9CF2-C23AB39B720D}" srcOrd="0" destOrd="0" presId="urn:microsoft.com/office/officeart/2005/8/layout/cycle7"/>
    <dgm:cxn modelId="{121B685E-4BBB-44C9-80CB-1393AEB9E8A2}" type="presParOf" srcId="{E6D4DF72-B434-476F-9EFA-8FB51386E135}" destId="{18B6A76C-8261-44E8-835B-C0316E1596EF}" srcOrd="4" destOrd="0" presId="urn:microsoft.com/office/officeart/2005/8/layout/cycle7"/>
    <dgm:cxn modelId="{E971C3F6-BD63-4278-8E10-67C4C85C0317}" type="presParOf" srcId="{E6D4DF72-B434-476F-9EFA-8FB51386E135}" destId="{6E53EC65-0653-468D-9170-EB4007A26BAA}" srcOrd="5" destOrd="0" presId="urn:microsoft.com/office/officeart/2005/8/layout/cycle7"/>
    <dgm:cxn modelId="{A1D4BB56-0895-4836-8C23-1B227A79D2FD}" type="presParOf" srcId="{6E53EC65-0653-468D-9170-EB4007A26BAA}" destId="{FC97507B-73FC-4175-ABA2-90F84395BCFB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6488B6-27B3-46E8-A868-F851474E40C5}">
      <dsp:nvSpPr>
        <dsp:cNvPr id="0" name=""/>
        <dsp:cNvSpPr/>
      </dsp:nvSpPr>
      <dsp:spPr>
        <a:xfrm>
          <a:off x="2" y="0"/>
          <a:ext cx="8229595" cy="4525963"/>
        </a:xfrm>
        <a:prstGeom prst="rightArrow">
          <a:avLst/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B55B4C-1A18-4A0D-A038-45DB5C79DF08}">
      <dsp:nvSpPr>
        <dsp:cNvPr id="0" name=""/>
        <dsp:cNvSpPr/>
      </dsp:nvSpPr>
      <dsp:spPr>
        <a:xfrm>
          <a:off x="8840" y="1357788"/>
          <a:ext cx="2648902" cy="1810385"/>
        </a:xfrm>
        <a:prstGeom prst="roundRect">
          <a:avLst/>
        </a:prstGeom>
        <a:solidFill>
          <a:srgbClr val="FFFF00"/>
        </a:solidFill>
        <a:ln w="12700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tx1"/>
              </a:solidFill>
            </a:rPr>
            <a:t>Dělení látek</a:t>
          </a:r>
          <a:endParaRPr lang="cs-CZ" sz="2800" b="1" kern="1200" dirty="0">
            <a:solidFill>
              <a:schemeClr val="tx1"/>
            </a:solidFill>
          </a:endParaRPr>
        </a:p>
      </dsp:txBody>
      <dsp:txXfrm>
        <a:off x="97216" y="1446164"/>
        <a:ext cx="2472150" cy="1633633"/>
      </dsp:txXfrm>
    </dsp:sp>
    <dsp:sp modelId="{6740B3E2-DC59-4DC7-8BB0-E1E3B7C92A0A}">
      <dsp:nvSpPr>
        <dsp:cNvPr id="0" name=""/>
        <dsp:cNvSpPr/>
      </dsp:nvSpPr>
      <dsp:spPr>
        <a:xfrm>
          <a:off x="2802482" y="892700"/>
          <a:ext cx="2648902" cy="2818480"/>
        </a:xfrm>
        <a:prstGeom prst="ellipse">
          <a:avLst/>
        </a:prstGeom>
        <a:solidFill>
          <a:srgbClr val="FFFF00"/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baseline="0" dirty="0" smtClean="0">
              <a:solidFill>
                <a:schemeClr val="tx1"/>
              </a:solidFill>
            </a:rPr>
            <a:t>-podle původu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baseline="0" dirty="0" smtClean="0">
              <a:solidFill>
                <a:schemeClr val="tx1"/>
              </a:solidFill>
            </a:rPr>
            <a:t>-podle skupenství</a:t>
          </a:r>
          <a:endParaRPr lang="cs-CZ" sz="2800" b="1" kern="1200" baseline="0" dirty="0">
            <a:solidFill>
              <a:schemeClr val="tx1"/>
            </a:solidFill>
          </a:endParaRPr>
        </a:p>
      </dsp:txBody>
      <dsp:txXfrm>
        <a:off x="3190405" y="1305457"/>
        <a:ext cx="1873056" cy="1992966"/>
      </dsp:txXfrm>
    </dsp:sp>
    <dsp:sp modelId="{0C0BAB9B-F2DB-43B0-863B-E6CB524A56E3}">
      <dsp:nvSpPr>
        <dsp:cNvPr id="0" name=""/>
        <dsp:cNvSpPr/>
      </dsp:nvSpPr>
      <dsp:spPr>
        <a:xfrm>
          <a:off x="5571857" y="1357788"/>
          <a:ext cx="2648902" cy="1810385"/>
        </a:xfrm>
        <a:prstGeom prst="roundRect">
          <a:avLst/>
        </a:prstGeom>
        <a:solidFill>
          <a:srgbClr val="FFFF00"/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tx1"/>
              </a:solidFill>
            </a:rPr>
            <a:t>Vlastnosti látek</a:t>
          </a:r>
          <a:endParaRPr lang="cs-CZ" sz="2800" b="1" kern="1200" dirty="0">
            <a:solidFill>
              <a:schemeClr val="tx1"/>
            </a:solidFill>
          </a:endParaRPr>
        </a:p>
      </dsp:txBody>
      <dsp:txXfrm>
        <a:off x="5660233" y="1446164"/>
        <a:ext cx="2472150" cy="16336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A241D0-7D12-45AE-9BA8-EF82738899BF}">
      <dsp:nvSpPr>
        <dsp:cNvPr id="0" name=""/>
        <dsp:cNvSpPr/>
      </dsp:nvSpPr>
      <dsp:spPr>
        <a:xfrm>
          <a:off x="2170788" y="1453"/>
          <a:ext cx="2139143" cy="10695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b="1" kern="1200" dirty="0" smtClean="0">
              <a:solidFill>
                <a:srgbClr val="FFFF00"/>
              </a:solidFill>
            </a:rPr>
            <a:t>plynné</a:t>
          </a:r>
          <a:endParaRPr lang="cs-CZ" sz="4100" b="1" kern="1200" dirty="0">
            <a:solidFill>
              <a:srgbClr val="FFFF00"/>
            </a:solidFill>
          </a:endParaRPr>
        </a:p>
      </dsp:txBody>
      <dsp:txXfrm>
        <a:off x="2202115" y="32780"/>
        <a:ext cx="2076489" cy="1006917"/>
      </dsp:txXfrm>
    </dsp:sp>
    <dsp:sp modelId="{DDC5D1DF-D742-4F83-BAC2-2F8DA746E74C}">
      <dsp:nvSpPr>
        <dsp:cNvPr id="0" name=""/>
        <dsp:cNvSpPr/>
      </dsp:nvSpPr>
      <dsp:spPr>
        <a:xfrm rot="3600000">
          <a:off x="3239150" y="1879352"/>
          <a:ext cx="1769445" cy="37435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/>
        </a:p>
      </dsp:txBody>
      <dsp:txXfrm>
        <a:off x="3351455" y="1954222"/>
        <a:ext cx="1544835" cy="224610"/>
      </dsp:txXfrm>
    </dsp:sp>
    <dsp:sp modelId="{751AD3BB-4092-4B56-A440-01C35FC7870D}">
      <dsp:nvSpPr>
        <dsp:cNvPr id="0" name=""/>
        <dsp:cNvSpPr/>
      </dsp:nvSpPr>
      <dsp:spPr>
        <a:xfrm>
          <a:off x="3937813" y="3062030"/>
          <a:ext cx="2139143" cy="1069571"/>
        </a:xfrm>
        <a:prstGeom prst="roundRect">
          <a:avLst>
            <a:gd name="adj" fmla="val 10000"/>
          </a:avLst>
        </a:prstGeom>
        <a:solidFill>
          <a:schemeClr val="accent3">
            <a:hueOff val="-4602614"/>
            <a:satOff val="-18918"/>
            <a:lumOff val="6078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b="1" kern="1200" dirty="0" smtClean="0">
              <a:solidFill>
                <a:schemeClr val="bg2"/>
              </a:solidFill>
            </a:rPr>
            <a:t>kapalné</a:t>
          </a:r>
          <a:endParaRPr lang="cs-CZ" sz="4100" b="1" kern="1200" dirty="0">
            <a:solidFill>
              <a:schemeClr val="bg2"/>
            </a:solidFill>
          </a:endParaRPr>
        </a:p>
      </dsp:txBody>
      <dsp:txXfrm>
        <a:off x="3969140" y="3093357"/>
        <a:ext cx="2076489" cy="1006917"/>
      </dsp:txXfrm>
    </dsp:sp>
    <dsp:sp modelId="{918D0A8D-C0A6-41E6-B299-190F8ACB90EA}">
      <dsp:nvSpPr>
        <dsp:cNvPr id="0" name=""/>
        <dsp:cNvSpPr/>
      </dsp:nvSpPr>
      <dsp:spPr>
        <a:xfrm rot="10800000">
          <a:off x="2682397" y="3409641"/>
          <a:ext cx="1115925" cy="37435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-4602614"/>
            <a:satOff val="-18918"/>
            <a:lumOff val="6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/>
        </a:p>
      </dsp:txBody>
      <dsp:txXfrm rot="10800000">
        <a:off x="2794702" y="3484511"/>
        <a:ext cx="891315" cy="224610"/>
      </dsp:txXfrm>
    </dsp:sp>
    <dsp:sp modelId="{18B6A76C-8261-44E8-835B-C0316E1596EF}">
      <dsp:nvSpPr>
        <dsp:cNvPr id="0" name=""/>
        <dsp:cNvSpPr/>
      </dsp:nvSpPr>
      <dsp:spPr>
        <a:xfrm>
          <a:off x="403762" y="3062030"/>
          <a:ext cx="2139143" cy="1069571"/>
        </a:xfrm>
        <a:prstGeom prst="roundRect">
          <a:avLst>
            <a:gd name="adj" fmla="val 10000"/>
          </a:avLst>
        </a:prstGeom>
        <a:solidFill>
          <a:schemeClr val="accent3">
            <a:hueOff val="-9205228"/>
            <a:satOff val="-37836"/>
            <a:lumOff val="12156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b="1" kern="1200" dirty="0" smtClean="0">
              <a:solidFill>
                <a:srgbClr val="FF0000"/>
              </a:solidFill>
            </a:rPr>
            <a:t>pevné</a:t>
          </a:r>
          <a:endParaRPr lang="cs-CZ" sz="4100" b="1" kern="1200" dirty="0">
            <a:solidFill>
              <a:srgbClr val="FF0000"/>
            </a:solidFill>
          </a:endParaRPr>
        </a:p>
      </dsp:txBody>
      <dsp:txXfrm>
        <a:off x="435089" y="3093357"/>
        <a:ext cx="2076489" cy="1006917"/>
      </dsp:txXfrm>
    </dsp:sp>
    <dsp:sp modelId="{6E53EC65-0653-468D-9170-EB4007A26BAA}">
      <dsp:nvSpPr>
        <dsp:cNvPr id="0" name=""/>
        <dsp:cNvSpPr/>
      </dsp:nvSpPr>
      <dsp:spPr>
        <a:xfrm rot="18000000">
          <a:off x="1544129" y="1879352"/>
          <a:ext cx="1625435" cy="37435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-9205228"/>
            <a:satOff val="-37836"/>
            <a:lumOff val="1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/>
        </a:p>
      </dsp:txBody>
      <dsp:txXfrm>
        <a:off x="1656434" y="1954222"/>
        <a:ext cx="1400825" cy="2246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145ECE67-7BE7-49AC-AD49-A94EB14D4498}" type="datetimeFigureOut">
              <a:rPr lang="cs-CZ" smtClean="0"/>
              <a:t>13.10.2011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63C79D7-7E86-4BD5-86A4-41A24C26185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bg2"/>
            </a:gs>
            <a:gs pos="100000">
              <a:schemeClr val="bg2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5398" name="Group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680004"/>
              </p:ext>
            </p:extLst>
          </p:nvPr>
        </p:nvGraphicFramePr>
        <p:xfrm>
          <a:off x="1692275" y="2205038"/>
          <a:ext cx="5813425" cy="3468692"/>
        </p:xfrm>
        <a:graphic>
          <a:graphicData uri="http://schemas.openxmlformats.org/drawingml/2006/table">
            <a:tbl>
              <a:tblPr/>
              <a:tblGrid>
                <a:gridCol w="1358900"/>
                <a:gridCol w="4454525"/>
              </a:tblGrid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Lucie Tuhá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_Inovace_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3063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Vlastnosti látek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Vlastnosti látek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Chemie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Ročník(y)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8. ročník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 k  shrnutí učiva týkající se vlastností látek a dělení látek podle původu a skupenství.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Uvede vlastnosti a dělení látek podle původu a skupenství.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434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324000"/>
          </a:xfrm>
        </p:spPr>
        <p:txBody>
          <a:bodyPr/>
          <a:lstStyle/>
          <a:p>
            <a:r>
              <a:rPr lang="cs-CZ" dirty="0" smtClean="0"/>
              <a:t>Vlastnosti látek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167308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70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Dělení látek: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A) Podle původu</a:t>
            </a:r>
          </a:p>
          <a:p>
            <a:pPr indent="0">
              <a:buNone/>
            </a:pPr>
            <a:endParaRPr lang="cs-CZ" b="1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Přírodní</a:t>
            </a:r>
          </a:p>
          <a:p>
            <a:r>
              <a:rPr lang="cs-CZ" dirty="0"/>
              <a:t>d</a:t>
            </a:r>
            <a:r>
              <a:rPr lang="cs-CZ" dirty="0" smtClean="0"/>
              <a:t>řevo, uhlí, železná ruda</a:t>
            </a:r>
          </a:p>
          <a:p>
            <a:pPr indent="0">
              <a:buNone/>
            </a:pPr>
            <a:endParaRPr lang="cs-CZ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Umělé</a:t>
            </a:r>
          </a:p>
          <a:p>
            <a:r>
              <a:rPr lang="cs-CZ" dirty="0" smtClean="0"/>
              <a:t>PVC, silon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5360371" y="116632"/>
            <a:ext cx="3456384" cy="2088232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Uveď příklady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ZSTREBON\AppData\Local\Microsoft\Windows\Temporary Internet Files\Content.IE5\3KH48Z8O\MP90018513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64904"/>
            <a:ext cx="1861176" cy="254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3KH48Z8O\MC9003341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221088"/>
            <a:ext cx="1940499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6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cs-CZ" b="1" dirty="0" smtClean="0"/>
              <a:t>B) Podle skupenství</a:t>
            </a:r>
          </a:p>
          <a:p>
            <a:pPr indent="0">
              <a:buNone/>
            </a:pPr>
            <a:endParaRPr lang="cs-CZ" b="1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Pevné</a:t>
            </a:r>
          </a:p>
          <a:p>
            <a:r>
              <a:rPr lang="cs-CZ" dirty="0"/>
              <a:t>s</a:t>
            </a:r>
            <a:r>
              <a:rPr lang="cs-CZ" dirty="0" smtClean="0"/>
              <a:t>ůl, dřevo, uhlí</a:t>
            </a:r>
          </a:p>
          <a:p>
            <a:pPr indent="0">
              <a:buNone/>
            </a:pPr>
            <a:endParaRPr lang="cs-CZ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Kapalné</a:t>
            </a:r>
          </a:p>
          <a:p>
            <a:r>
              <a:rPr lang="cs-CZ" dirty="0"/>
              <a:t>v</a:t>
            </a:r>
            <a:r>
              <a:rPr lang="cs-CZ" dirty="0" smtClean="0"/>
              <a:t>oda, rtuť, benzín</a:t>
            </a:r>
          </a:p>
          <a:p>
            <a:pPr indent="0">
              <a:buNone/>
            </a:pPr>
            <a:endParaRPr lang="cs-CZ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Plynné</a:t>
            </a:r>
          </a:p>
          <a:p>
            <a:r>
              <a:rPr lang="cs-CZ" dirty="0"/>
              <a:t>p</a:t>
            </a:r>
            <a:r>
              <a:rPr lang="cs-CZ" dirty="0" smtClean="0"/>
              <a:t>ára, propan-butan, kyslík</a:t>
            </a:r>
          </a:p>
          <a:p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5292080" y="116632"/>
            <a:ext cx="3240360" cy="1944216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Uveď příklady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ZSTREBON\AppData\Local\Microsoft\Windows\Temporary Internet Files\Content.IE5\AIGD5ET0\MC9000370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986" y="892911"/>
            <a:ext cx="1474013" cy="169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TREBON\AppData\Local\Microsoft\Windows\Temporary Internet Files\Content.IE5\M6M26S4X\MP90032111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776" y="2204864"/>
            <a:ext cx="1961016" cy="309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ZSTREBON\AppData\Local\Microsoft\Windows\Temporary Internet Files\Content.IE5\AIGD5ET0\MC9002155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032889"/>
            <a:ext cx="2697933" cy="154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75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3849124"/>
              </p:ext>
            </p:extLst>
          </p:nvPr>
        </p:nvGraphicFramePr>
        <p:xfrm>
          <a:off x="971600" y="786408"/>
          <a:ext cx="6480720" cy="4133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Přímá spojnice se šipkou 5"/>
          <p:cNvCxnSpPr/>
          <p:nvPr/>
        </p:nvCxnSpPr>
        <p:spPr>
          <a:xfrm>
            <a:off x="5868144" y="1628800"/>
            <a:ext cx="864096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6012160" y="141277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zkapalnění</a:t>
            </a:r>
            <a:endParaRPr lang="cs-CZ" sz="2400" b="1" dirty="0"/>
          </a:p>
        </p:txBody>
      </p:sp>
      <p:cxnSp>
        <p:nvCxnSpPr>
          <p:cNvPr id="9" name="Přímá spojnice se šipkou 8"/>
          <p:cNvCxnSpPr/>
          <p:nvPr/>
        </p:nvCxnSpPr>
        <p:spPr>
          <a:xfrm flipH="1" flipV="1">
            <a:off x="5039607" y="2090370"/>
            <a:ext cx="864096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012160" y="3333831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vypařování</a:t>
            </a:r>
            <a:endParaRPr lang="cs-CZ" sz="2400" b="1" dirty="0"/>
          </a:p>
        </p:txBody>
      </p:sp>
      <p:cxnSp>
        <p:nvCxnSpPr>
          <p:cNvPr id="12" name="Přímá spojnice se šipkou 11"/>
          <p:cNvCxnSpPr/>
          <p:nvPr/>
        </p:nvCxnSpPr>
        <p:spPr>
          <a:xfrm flipV="1">
            <a:off x="2339752" y="2070123"/>
            <a:ext cx="936104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1727684" y="1597442"/>
            <a:ext cx="900100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3059832" y="5301208"/>
            <a:ext cx="22322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3059832" y="5913575"/>
            <a:ext cx="22322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904260" y="3333830"/>
            <a:ext cx="15119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sublimace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76000" y="1198946"/>
            <a:ext cx="18389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desublimace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97674" y="4906727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tání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726953" y="6074910"/>
            <a:ext cx="11592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tuhnutí</a:t>
            </a:r>
            <a:endParaRPr lang="cs-CZ" sz="2400" b="1" dirty="0"/>
          </a:p>
        </p:txBody>
      </p:sp>
      <p:sp>
        <p:nvSpPr>
          <p:cNvPr id="23" name="Oválný popisek 22"/>
          <p:cNvSpPr/>
          <p:nvPr/>
        </p:nvSpPr>
        <p:spPr>
          <a:xfrm>
            <a:off x="6484346" y="4725144"/>
            <a:ext cx="2592288" cy="1944216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Pokus se uvést příklady těchto dějů</a:t>
            </a:r>
            <a:r>
              <a:rPr lang="cs-CZ" sz="2000" dirty="0" smtClean="0">
                <a:solidFill>
                  <a:schemeClr val="tx1"/>
                </a:solidFill>
              </a:rPr>
              <a:t>.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24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Vzhled</a:t>
            </a:r>
          </a:p>
          <a:p>
            <a:r>
              <a:rPr lang="cs-CZ" dirty="0" smtClean="0"/>
              <a:t>-barva, lesk</a:t>
            </a:r>
          </a:p>
          <a:p>
            <a:pPr indent="0">
              <a:buNone/>
            </a:pPr>
            <a:endParaRPr lang="cs-CZ" dirty="0" smtClean="0"/>
          </a:p>
          <a:p>
            <a:r>
              <a:rPr lang="cs-CZ" b="1" dirty="0" smtClean="0"/>
              <a:t>Zápach</a:t>
            </a:r>
          </a:p>
          <a:p>
            <a:r>
              <a:rPr lang="cs-CZ" dirty="0" smtClean="0"/>
              <a:t>Voda x benzín</a:t>
            </a:r>
          </a:p>
          <a:p>
            <a:pPr indent="0">
              <a:buNone/>
            </a:pPr>
            <a:endParaRPr lang="cs-CZ" dirty="0" smtClean="0"/>
          </a:p>
          <a:p>
            <a:r>
              <a:rPr lang="cs-CZ" b="1" dirty="0" smtClean="0"/>
              <a:t>Chuť</a:t>
            </a:r>
          </a:p>
          <a:p>
            <a:pPr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C:\Users\ZSTREBON\AppData\Local\Microsoft\Windows\Temporary Internet Files\Content.IE5\M6M26S4X\MP90043868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56792"/>
            <a:ext cx="3112368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TREBON\AppData\Local\Microsoft\Windows\Temporary Internet Files\Content.IE5\AIGD5ET0\MP90043178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5" y="4941168"/>
            <a:ext cx="2188840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ZSTREBON\AppData\Local\Microsoft\Windows\Temporary Internet Files\Content.IE5\DP14OH97\MP90043048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242" y="3341146"/>
            <a:ext cx="184482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ZSTREBON\AppData\Local\Microsoft\Windows\Temporary Internet Files\Content.IE5\3KH48Z8O\MP90040965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205" y="1556792"/>
            <a:ext cx="2758899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5299751" y="3501008"/>
            <a:ext cx="3688432" cy="2736304"/>
          </a:xfrm>
          <a:prstGeom prst="cloud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Které smyslové orgány využíváme k rozpoznání vlastností látek?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33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b="1" dirty="0" smtClean="0"/>
              <a:t>Zahřívání</a:t>
            </a:r>
          </a:p>
          <a:p>
            <a:r>
              <a:rPr lang="cs-CZ" dirty="0" smtClean="0"/>
              <a:t>Př. sůl – nemění se</a:t>
            </a:r>
          </a:p>
          <a:p>
            <a:r>
              <a:rPr lang="cs-CZ" dirty="0"/>
              <a:t> </a:t>
            </a:r>
            <a:r>
              <a:rPr lang="cs-CZ" dirty="0" smtClean="0"/>
              <a:t>     cukr – taví se – karamel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indent="0">
              <a:buNone/>
            </a:pPr>
            <a:endParaRPr lang="cs-CZ" dirty="0" smtClean="0"/>
          </a:p>
          <a:p>
            <a:r>
              <a:rPr lang="cs-CZ" b="1" dirty="0" smtClean="0"/>
              <a:t>Rozpustnost</a:t>
            </a:r>
          </a:p>
          <a:p>
            <a:r>
              <a:rPr lang="cs-CZ" dirty="0"/>
              <a:t>v</a:t>
            </a:r>
            <a:r>
              <a:rPr lang="cs-CZ" dirty="0" smtClean="0"/>
              <a:t>e vodě (cukr, sůl)</a:t>
            </a:r>
          </a:p>
        </p:txBody>
      </p:sp>
      <p:pic>
        <p:nvPicPr>
          <p:cNvPr id="4098" name="Picture 2" descr="C:\Users\ZSTREBON\AppData\Local\Microsoft\Windows\Temporary Internet Files\Content.IE5\AIGD5ET0\MC9003245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764704"/>
            <a:ext cx="3744416" cy="2478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36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Teplota varu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Teplota varu (</a:t>
            </a:r>
            <a:r>
              <a:rPr lang="cs-CZ" b="1" u="sng" dirty="0" err="1" smtClean="0">
                <a:solidFill>
                  <a:srgbClr val="FF0000"/>
                </a:solidFill>
              </a:rPr>
              <a:t>tv</a:t>
            </a:r>
            <a:r>
              <a:rPr lang="cs-CZ" b="1" u="sng" dirty="0" smtClean="0">
                <a:solidFill>
                  <a:srgbClr val="FF0000"/>
                </a:solidFill>
              </a:rPr>
              <a:t>)</a:t>
            </a:r>
          </a:p>
          <a:p>
            <a:pPr indent="0">
              <a:buNone/>
            </a:pPr>
            <a:endParaRPr lang="cs-CZ" b="1" u="sng" dirty="0" smtClean="0">
              <a:solidFill>
                <a:srgbClr val="FF0000"/>
              </a:solidFill>
            </a:endParaRPr>
          </a:p>
          <a:p>
            <a:r>
              <a:rPr lang="cs-CZ" b="1" dirty="0" smtClean="0"/>
              <a:t>Teplota, při které se kapalina vypařuje v celém svém objemu.</a:t>
            </a:r>
          </a:p>
          <a:p>
            <a:pPr indent="0">
              <a:buNone/>
            </a:pPr>
            <a:endParaRPr lang="cs-CZ" b="1" dirty="0" smtClean="0"/>
          </a:p>
          <a:p>
            <a:r>
              <a:rPr lang="cs-CZ" b="1" dirty="0" smtClean="0"/>
              <a:t>Př. </a:t>
            </a:r>
            <a:r>
              <a:rPr lang="cs-CZ" b="1" dirty="0" err="1"/>
              <a:t>t</a:t>
            </a:r>
            <a:r>
              <a:rPr lang="cs-CZ" b="1" dirty="0" err="1" smtClean="0"/>
              <a:t>v</a:t>
            </a:r>
            <a:r>
              <a:rPr lang="cs-CZ" b="1" dirty="0" smtClean="0"/>
              <a:t> vody = 100</a:t>
            </a:r>
            <a:r>
              <a:rPr lang="cs-CZ" b="1" baseline="30000" dirty="0" smtClean="0"/>
              <a:t>0</a:t>
            </a:r>
            <a:r>
              <a:rPr lang="cs-CZ" b="1" dirty="0" smtClean="0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01258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Teplota tání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Teplota tání (</a:t>
            </a:r>
            <a:r>
              <a:rPr lang="cs-CZ" b="1" u="sng" dirty="0" err="1" smtClean="0">
                <a:solidFill>
                  <a:srgbClr val="FF0000"/>
                </a:solidFill>
              </a:rPr>
              <a:t>tt</a:t>
            </a:r>
            <a:r>
              <a:rPr lang="cs-CZ" b="1" u="sng" dirty="0" smtClean="0">
                <a:solidFill>
                  <a:srgbClr val="FF0000"/>
                </a:solidFill>
              </a:rPr>
              <a:t>)</a:t>
            </a:r>
          </a:p>
          <a:p>
            <a:pPr indent="0">
              <a:buNone/>
            </a:pPr>
            <a:endParaRPr lang="cs-CZ" b="1" u="sng" dirty="0" smtClean="0">
              <a:solidFill>
                <a:srgbClr val="FF0000"/>
              </a:solidFill>
            </a:endParaRPr>
          </a:p>
          <a:p>
            <a:r>
              <a:rPr lang="cs-CZ" b="1" dirty="0" smtClean="0"/>
              <a:t>Teplota, při které látka taje a mění se v kapalinu (taveninu).</a:t>
            </a:r>
          </a:p>
          <a:p>
            <a:pPr indent="0">
              <a:buNone/>
            </a:pPr>
            <a:endParaRPr lang="cs-CZ" b="1" dirty="0" smtClean="0"/>
          </a:p>
          <a:p>
            <a:r>
              <a:rPr lang="cs-CZ" b="1" dirty="0" smtClean="0"/>
              <a:t>Př. </a:t>
            </a:r>
            <a:r>
              <a:rPr lang="cs-CZ" b="1" dirty="0" err="1"/>
              <a:t>t</a:t>
            </a:r>
            <a:r>
              <a:rPr lang="cs-CZ" b="1" dirty="0" err="1" smtClean="0"/>
              <a:t>t</a:t>
            </a:r>
            <a:r>
              <a:rPr lang="cs-CZ" b="1" dirty="0" smtClean="0"/>
              <a:t> vody je O</a:t>
            </a:r>
            <a:r>
              <a:rPr lang="cs-CZ" b="1" baseline="30000" dirty="0" smtClean="0"/>
              <a:t>0</a:t>
            </a:r>
            <a:r>
              <a:rPr lang="cs-CZ" b="1" dirty="0" smtClean="0"/>
              <a:t>C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7088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BENEŠ, P., PUMPR, V., BANÝR, J.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Základy praktické chemie pro 8. ročník základní školy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2.vyd. Praha: Fortuna, 2006. ISBN 80–7168–879–7. s.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10-11</a:t>
            </a:r>
          </a:p>
          <a:p>
            <a:pPr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BENEŠ, P., PUMPR, V., BANÝR, J. </a:t>
            </a:r>
            <a:r>
              <a:rPr lang="cs-CZ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Základy chemie – pracovní sešit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1.vyd. Praha: Fortuna, 1996. ISBN 176-911-96. s. </a:t>
            </a: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  <a:p>
            <a:pPr indent="0">
              <a:buNone/>
            </a:pPr>
            <a:endParaRPr lang="cs-CZ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Použité obrázky</a:t>
            </a: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www.office.microsoft.com</a:t>
            </a:r>
            <a:endParaRPr lang="cs-CZ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88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81</TotalTime>
  <Words>308</Words>
  <Application>Microsoft Office PowerPoint</Application>
  <PresentationFormat>Předvádění na obrazovce (4:3)</PresentationFormat>
  <Paragraphs>93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Human</vt:lpstr>
      <vt:lpstr>Prezentace aplikace PowerPoint</vt:lpstr>
      <vt:lpstr>Vlastnosti látek</vt:lpstr>
      <vt:lpstr>Dělení látek:</vt:lpstr>
      <vt:lpstr>Prezentace aplikace PowerPoint</vt:lpstr>
      <vt:lpstr>Prezentace aplikace PowerPoint</vt:lpstr>
      <vt:lpstr>Vlastnosti látek</vt:lpstr>
      <vt:lpstr>Prezentace aplikace PowerPoint</vt:lpstr>
      <vt:lpstr>Teplota varu</vt:lpstr>
      <vt:lpstr>Teplota tání</vt:lpstr>
      <vt:lpstr>Použitá literatura: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install</cp:lastModifiedBy>
  <cp:revision>9</cp:revision>
  <dcterms:created xsi:type="dcterms:W3CDTF">2011-09-24T09:16:14Z</dcterms:created>
  <dcterms:modified xsi:type="dcterms:W3CDTF">2011-10-13T08:12:35Z</dcterms:modified>
</cp:coreProperties>
</file>