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69" r:id="rId3"/>
    <p:sldId id="307" r:id="rId4"/>
    <p:sldId id="314" r:id="rId5"/>
    <p:sldId id="315" r:id="rId6"/>
    <p:sldId id="320" r:id="rId7"/>
    <p:sldId id="308" r:id="rId8"/>
    <p:sldId id="268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ACFE6E"/>
    <a:srgbClr val="1BF60A"/>
    <a:srgbClr val="2AF1F6"/>
    <a:srgbClr val="FF99CC"/>
    <a:srgbClr val="FF0066"/>
    <a:srgbClr val="FD0F0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471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36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5_2" csCatId="accent5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VY_32_ INOVACE_ 18_ ČESKÝ JAZYK  3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   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 BÝT - BÍT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ScaleX="18554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8049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61608" custScaleY="72247" custLinFactY="25299" custLinFactNeighborX="6148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B3EEB1F9-BBDE-4009-9259-EECE276AE5AD}" type="presOf" srcId="{4998EED1-9AAF-4045-BAC6-AA54B1A3E015}" destId="{6E27EA9C-C67C-450A-8A3C-DF1F4862AEAB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62C43B9C-3FAF-4276-850E-2EBA32E2053F}" type="presOf" srcId="{33733867-CCF3-40F1-A592-7074E0CC194F}" destId="{ED2230FF-1096-48BA-B691-CB70E3195D4E}" srcOrd="0" destOrd="0" presId="urn:microsoft.com/office/officeart/2005/8/layout/pyramid2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30D75728-C0AD-4CC0-BB59-8194E3EDCE68}" type="presOf" srcId="{D14199FD-C0E7-4C1B-9738-0FA9E56F2803}" destId="{E915DD33-C422-48D7-A147-9DF518074CD6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43492F0B-C8B2-4285-B26F-C073A19AA55F}" type="presOf" srcId="{D07A5630-6FBA-4728-88CD-6E1E179CB30C}" destId="{908BA98C-A95B-4D99-AB45-D03C9BA08086}" srcOrd="0" destOrd="0" presId="urn:microsoft.com/office/officeart/2005/8/layout/pyramid2"/>
    <dgm:cxn modelId="{0BD6D04B-5EF5-4A8A-A680-1F7CDAD7F7E2}" type="presParOf" srcId="{E915DD33-C422-48D7-A147-9DF518074CD6}" destId="{AA8D1857-C2BD-4E9B-945E-6C696E0FAF33}" srcOrd="0" destOrd="0" presId="urn:microsoft.com/office/officeart/2005/8/layout/pyramid2"/>
    <dgm:cxn modelId="{D389A780-5BCE-42B1-9766-511DF61B484B}" type="presParOf" srcId="{E915DD33-C422-48D7-A147-9DF518074CD6}" destId="{3BAA9B1B-BFD6-4CA9-90A9-730241A0D9F7}" srcOrd="1" destOrd="0" presId="urn:microsoft.com/office/officeart/2005/8/layout/pyramid2"/>
    <dgm:cxn modelId="{48889165-6280-4CA0-82C8-740BAE0D70C3}" type="presParOf" srcId="{3BAA9B1B-BFD6-4CA9-90A9-730241A0D9F7}" destId="{908BA98C-A95B-4D99-AB45-D03C9BA08086}" srcOrd="0" destOrd="0" presId="urn:microsoft.com/office/officeart/2005/8/layout/pyramid2"/>
    <dgm:cxn modelId="{6494DF0B-EB59-4FCD-9A1C-AD1C8356406F}" type="presParOf" srcId="{3BAA9B1B-BFD6-4CA9-90A9-730241A0D9F7}" destId="{259FFE0E-3104-4C28-90A5-34C9081B2D21}" srcOrd="1" destOrd="0" presId="urn:microsoft.com/office/officeart/2005/8/layout/pyramid2"/>
    <dgm:cxn modelId="{46052E9F-BA52-4D86-A3D7-448A1059AD17}" type="presParOf" srcId="{3BAA9B1B-BFD6-4CA9-90A9-730241A0D9F7}" destId="{ED2230FF-1096-48BA-B691-CB70E3195D4E}" srcOrd="2" destOrd="0" presId="urn:microsoft.com/office/officeart/2005/8/layout/pyramid2"/>
    <dgm:cxn modelId="{C09B9D35-FA8C-4210-AC30-D60B93AA59BB}" type="presParOf" srcId="{3BAA9B1B-BFD6-4CA9-90A9-730241A0D9F7}" destId="{73724FA6-330F-43B7-BA60-483C4E413C56}" srcOrd="3" destOrd="0" presId="urn:microsoft.com/office/officeart/2005/8/layout/pyramid2"/>
    <dgm:cxn modelId="{C2E9C506-F3CD-44BD-A747-69D041932813}" type="presParOf" srcId="{3BAA9B1B-BFD6-4CA9-90A9-730241A0D9F7}" destId="{6E27EA9C-C67C-450A-8A3C-DF1F4862AEAB}" srcOrd="4" destOrd="0" presId="urn:microsoft.com/office/officeart/2005/8/layout/pyramid2"/>
    <dgm:cxn modelId="{99765AEF-AF0C-4499-9884-01BA5EB5FD37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879461" y="0"/>
          <a:ext cx="4349752" cy="4349752"/>
        </a:xfrm>
        <a:prstGeom prst="triangl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>
          <a:off x="1860353" y="435461"/>
          <a:ext cx="5245929" cy="112311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VY_32_ INOVACE_ 17_ ČESKÝ JAZYK  3</a:t>
          </a:r>
          <a:endParaRPr lang="cs-CZ" sz="2500" kern="1200" dirty="0"/>
        </a:p>
      </dsp:txBody>
      <dsp:txXfrm>
        <a:off x="1915179" y="490287"/>
        <a:ext cx="5136277" cy="1013467"/>
      </dsp:txXfrm>
    </dsp:sp>
    <dsp:sp modelId="{ED2230FF-1096-48BA-B691-CB70E3195D4E}">
      <dsp:nvSpPr>
        <dsp:cNvPr id="0" name=""/>
        <dsp:cNvSpPr/>
      </dsp:nvSpPr>
      <dsp:spPr>
        <a:xfrm>
          <a:off x="1931786" y="1698970"/>
          <a:ext cx="5103063" cy="112311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Základní škola a Mateřská škola,     Potštejn, okres Rychnov nad Kněžnou</a:t>
          </a:r>
          <a:endParaRPr lang="cs-CZ" sz="2400" kern="1200" dirty="0"/>
        </a:p>
      </dsp:txBody>
      <dsp:txXfrm>
        <a:off x="1986612" y="1753796"/>
        <a:ext cx="4993411" cy="1013467"/>
      </dsp:txXfrm>
    </dsp:sp>
    <dsp:sp modelId="{6E27EA9C-C67C-450A-8A3C-DF1F4862AEAB}">
      <dsp:nvSpPr>
        <dsp:cNvPr id="0" name=""/>
        <dsp:cNvSpPr/>
      </dsp:nvSpPr>
      <dsp:spPr>
        <a:xfrm>
          <a:off x="2786081" y="3387008"/>
          <a:ext cx="3742124" cy="81142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smtClean="0"/>
            <a:t>VYJMENOVANÁ </a:t>
          </a:r>
          <a:r>
            <a:rPr lang="cs-CZ" sz="2400" b="1" kern="1200" dirty="0" smtClean="0"/>
            <a:t>SLOVA - B</a:t>
          </a:r>
          <a:endParaRPr lang="cs-CZ" sz="2400" b="1" kern="1200" dirty="0"/>
        </a:p>
      </dsp:txBody>
      <dsp:txXfrm>
        <a:off x="2825691" y="3426618"/>
        <a:ext cx="3662904" cy="7322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00034" y="2000240"/>
          <a:ext cx="8001056" cy="4349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500430" y="4572008"/>
            <a:ext cx="3143272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</a:t>
            </a:r>
            <a:r>
              <a:rPr lang="cs-CZ" dirty="0" err="1" smtClean="0">
                <a:solidFill>
                  <a:sysClr val="windowText" lastClr="000000"/>
                </a:solidFill>
              </a:rPr>
              <a:t>Mgr.Renata</a:t>
            </a:r>
            <a:r>
              <a:rPr lang="cs-CZ" dirty="0" smtClean="0">
                <a:solidFill>
                  <a:sysClr val="windowText" lastClr="000000"/>
                </a:solidFill>
              </a:rPr>
              <a:t> </a:t>
            </a:r>
            <a:r>
              <a:rPr lang="cs-CZ" dirty="0" err="1" smtClean="0">
                <a:solidFill>
                  <a:sysClr val="windowText" lastClr="000000"/>
                </a:solidFill>
              </a:rPr>
              <a:t>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BÝT - BÍT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929222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cs-CZ" b="1" dirty="0" smtClean="0"/>
              <a:t>OVĚŘENÍ VE VÝUCE:    </a:t>
            </a:r>
            <a:r>
              <a:rPr lang="cs-CZ" dirty="0" smtClean="0"/>
              <a:t> 7.12.2011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PŘEDMĚT:</a:t>
            </a:r>
            <a:r>
              <a:rPr lang="cs-CZ" dirty="0" smtClean="0"/>
              <a:t> Český jazyk       </a:t>
            </a:r>
          </a:p>
          <a:p>
            <a:r>
              <a:rPr lang="cs-CZ" b="1" dirty="0" smtClean="0"/>
              <a:t>ROČNÍK: </a:t>
            </a:r>
            <a:r>
              <a:rPr lang="cs-CZ" dirty="0" smtClean="0"/>
              <a:t>3.</a:t>
            </a:r>
          </a:p>
          <a:p>
            <a:r>
              <a:rPr lang="cs-CZ" b="1" dirty="0" smtClean="0"/>
              <a:t>KLÍČOVÁ SLOVA:  </a:t>
            </a:r>
            <a:r>
              <a:rPr lang="cs-CZ" dirty="0" err="1" smtClean="0"/>
              <a:t>slova</a:t>
            </a:r>
            <a:r>
              <a:rPr lang="cs-CZ" dirty="0" smtClean="0"/>
              <a:t> příbuzná, vyjmenovaná slova po B, kořen slova, předpona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ANOTACE: </a:t>
            </a:r>
            <a:r>
              <a:rPr lang="cs-CZ" dirty="0" smtClean="0"/>
              <a:t>DUM seznamuje žáky  s některými vyjmenovanými slovy po B a slovy jim příbuznými. Upozorňuje na odlišnost významu některých velmi podobně zapsaných slov.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MC90019220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2571744"/>
            <a:ext cx="2382112" cy="3078433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714348" y="428604"/>
            <a:ext cx="5857916" cy="1785950"/>
          </a:xfrm>
          <a:prstGeom prst="cloudCallout">
            <a:avLst>
              <a:gd name="adj1" fmla="val -322"/>
              <a:gd name="adj2" fmla="val 137733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Ahoj, děti. 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Poznáte, které vyjmenované slovo předchází a které následuje?</a:t>
            </a:r>
          </a:p>
        </p:txBody>
      </p:sp>
      <p:sp>
        <p:nvSpPr>
          <p:cNvPr id="7" name="Šipka doleva 6"/>
          <p:cNvSpPr/>
          <p:nvPr/>
        </p:nvSpPr>
        <p:spPr>
          <a:xfrm>
            <a:off x="785786" y="2500306"/>
            <a:ext cx="2071702" cy="1143008"/>
          </a:xfrm>
          <a:prstGeom prst="leftArrow">
            <a:avLst/>
          </a:prstGeom>
          <a:solidFill>
            <a:srgbClr val="1BF60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bystrý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6" name="Šipka doprava 15"/>
          <p:cNvSpPr/>
          <p:nvPr/>
        </p:nvSpPr>
        <p:spPr>
          <a:xfrm>
            <a:off x="6286512" y="2428868"/>
            <a:ext cx="2071702" cy="1143008"/>
          </a:xfrm>
          <a:prstGeom prst="rightArrow">
            <a:avLst/>
          </a:prstGeom>
          <a:solidFill>
            <a:srgbClr val="1BF60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bydlit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7" name="Šipka doprava 16"/>
          <p:cNvSpPr/>
          <p:nvPr/>
        </p:nvSpPr>
        <p:spPr>
          <a:xfrm>
            <a:off x="1000100" y="3786190"/>
            <a:ext cx="2071702" cy="1143008"/>
          </a:xfrm>
          <a:prstGeom prst="rightArrow">
            <a:avLst/>
          </a:prstGeom>
          <a:solidFill>
            <a:srgbClr val="1BF60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kobyla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8" name="Šipka doleva 17"/>
          <p:cNvSpPr/>
          <p:nvPr/>
        </p:nvSpPr>
        <p:spPr>
          <a:xfrm>
            <a:off x="6143636" y="3786190"/>
            <a:ext cx="2071702" cy="1143008"/>
          </a:xfrm>
          <a:prstGeom prst="leftArrow">
            <a:avLst/>
          </a:prstGeom>
          <a:solidFill>
            <a:srgbClr val="1BF60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nábytek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9" name="Obousměrná vodorovná šipka 18"/>
          <p:cNvSpPr/>
          <p:nvPr/>
        </p:nvSpPr>
        <p:spPr>
          <a:xfrm>
            <a:off x="642910" y="5072074"/>
            <a:ext cx="2643206" cy="1143008"/>
          </a:xfrm>
          <a:prstGeom prst="leftRightArrow">
            <a:avLst/>
          </a:prstGeom>
          <a:solidFill>
            <a:srgbClr val="1BF60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obyvatel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0" name="Obousměrná vodorovná šipka 19"/>
          <p:cNvSpPr/>
          <p:nvPr/>
        </p:nvSpPr>
        <p:spPr>
          <a:xfrm>
            <a:off x="6143636" y="5072074"/>
            <a:ext cx="2214578" cy="1143008"/>
          </a:xfrm>
          <a:prstGeom prst="leftRightArrow">
            <a:avLst/>
          </a:prstGeom>
          <a:solidFill>
            <a:srgbClr val="1BF60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dobytek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7" grpId="0" build="allAtOnce" animBg="1"/>
      <p:bldP spid="16" grpId="0" build="allAtOnce" animBg="1"/>
      <p:bldP spid="17" grpId="0" build="allAtOnce" animBg="1"/>
      <p:bldP spid="18" grpId="0" build="allAtOnce" animBg="1"/>
      <p:bldP spid="19" grpId="0" build="allAtOnce" animBg="1"/>
      <p:bldP spid="20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7" descr="Krkonoše 076.jpg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4000496" y="1785926"/>
            <a:ext cx="4900612" cy="3257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Obrázek 3" descr="MC900192205.WM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5782" y="2071678"/>
            <a:ext cx="2155889" cy="2786082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2428860" y="357166"/>
            <a:ext cx="4071966" cy="1500198"/>
          </a:xfrm>
          <a:prstGeom prst="cloudCallout">
            <a:avLst>
              <a:gd name="adj1" fmla="val 50456"/>
              <a:gd name="adj2" fmla="val 130356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Porovnej tyto věty.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7158" y="3571876"/>
            <a:ext cx="52864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</a:t>
            </a:r>
            <a:r>
              <a:rPr lang="cs-CZ" sz="4800" b="1" dirty="0" smtClean="0">
                <a:solidFill>
                  <a:srgbClr val="FF0000"/>
                </a:solidFill>
              </a:rPr>
              <a:t>y</a:t>
            </a:r>
            <a:r>
              <a:rPr lang="cs-CZ" sz="4800" b="1" dirty="0" smtClean="0"/>
              <a:t>la jsem v lese.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85720" y="4500570"/>
            <a:ext cx="64294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</a:t>
            </a:r>
            <a:r>
              <a:rPr lang="cs-CZ" sz="4800" b="1" dirty="0" smtClean="0">
                <a:solidFill>
                  <a:srgbClr val="008000"/>
                </a:solidFill>
              </a:rPr>
              <a:t>i</a:t>
            </a:r>
            <a:r>
              <a:rPr lang="cs-CZ" sz="4800" b="1" dirty="0" smtClean="0"/>
              <a:t>la jsem na bubínek.</a:t>
            </a:r>
            <a:endParaRPr lang="cs-CZ" sz="4800" b="1" dirty="0"/>
          </a:p>
        </p:txBody>
      </p:sp>
      <p:sp>
        <p:nvSpPr>
          <p:cNvPr id="11" name="Obláček 10"/>
          <p:cNvSpPr/>
          <p:nvPr/>
        </p:nvSpPr>
        <p:spPr>
          <a:xfrm>
            <a:off x="714348" y="2214554"/>
            <a:ext cx="4000528" cy="1071570"/>
          </a:xfrm>
          <a:prstGeom prst="cloudCallout">
            <a:avLst>
              <a:gd name="adj1" fmla="val -40389"/>
              <a:gd name="adj2" fmla="val 83257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EXISTOVALA  JSEM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Obláček 11"/>
          <p:cNvSpPr/>
          <p:nvPr/>
        </p:nvSpPr>
        <p:spPr>
          <a:xfrm>
            <a:off x="285720" y="5572140"/>
            <a:ext cx="3643338" cy="1000132"/>
          </a:xfrm>
          <a:prstGeom prst="cloudCallout">
            <a:avLst>
              <a:gd name="adj1" fmla="val -32003"/>
              <a:gd name="adj2" fmla="val -94519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TLOUKLA JSEM 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9" grpId="0" build="allAtOnce"/>
      <p:bldP spid="10" grpId="0" build="allAtOnce"/>
      <p:bldP spid="11" grpId="0" build="allAtOnce" animBg="1"/>
      <p:bldP spid="12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C90019220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6" y="785794"/>
            <a:ext cx="2487564" cy="3214710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500034" y="285728"/>
            <a:ext cx="5286412" cy="1643074"/>
          </a:xfrm>
          <a:prstGeom prst="cloudCallout">
            <a:avLst>
              <a:gd name="adj1" fmla="val 55984"/>
              <a:gd name="adj2" fmla="val 37750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Doplň správné předpony ke slovesu B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b="1" dirty="0" smtClean="0">
                <a:solidFill>
                  <a:schemeClr val="tx1"/>
                </a:solidFill>
              </a:rPr>
              <a:t>T.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1357290" y="1928802"/>
            <a:ext cx="4572032" cy="642942"/>
          </a:xfrm>
          <a:prstGeom prst="roundRect">
            <a:avLst/>
          </a:prstGeom>
          <a:solidFill>
            <a:srgbClr val="ACFE6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BÝT  PRÁCI – ledabyle udělat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1357290" y="2714620"/>
            <a:ext cx="4572032" cy="642942"/>
          </a:xfrm>
          <a:prstGeom prst="roundRect">
            <a:avLst/>
          </a:prstGeom>
          <a:solidFill>
            <a:srgbClr val="ACFE6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BÝT  HRAD – zmocnit se hradu   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1357290" y="3429000"/>
            <a:ext cx="4572032" cy="642942"/>
          </a:xfrm>
          <a:prstGeom prst="roundRect">
            <a:avLst/>
          </a:prstGeom>
          <a:solidFill>
            <a:srgbClr val="ACFE6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BÝT SÁM  – zůstat sám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1357290" y="4143380"/>
            <a:ext cx="4572032" cy="642942"/>
          </a:xfrm>
          <a:prstGeom prst="roundRect">
            <a:avLst/>
          </a:prstGeom>
          <a:solidFill>
            <a:srgbClr val="ACFE6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BÝT MAJETEK   – získat majetek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1357290" y="4857760"/>
            <a:ext cx="4572032" cy="642942"/>
          </a:xfrm>
          <a:prstGeom prst="roundRect">
            <a:avLst/>
          </a:prstGeom>
          <a:solidFill>
            <a:srgbClr val="ACFE6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BÝT  DO TŘÍDY – zvětšit počet 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1357290" y="5572140"/>
            <a:ext cx="4572032" cy="642942"/>
          </a:xfrm>
          <a:prstGeom prst="roundRect">
            <a:avLst/>
          </a:prstGeom>
          <a:solidFill>
            <a:srgbClr val="ACFE6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BÝT  NA VÁZE – zmenšit hmotnost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7358082" y="4643446"/>
            <a:ext cx="914400" cy="61264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OD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22" name="Elipsa 21"/>
          <p:cNvSpPr/>
          <p:nvPr/>
        </p:nvSpPr>
        <p:spPr>
          <a:xfrm>
            <a:off x="7510482" y="4795846"/>
            <a:ext cx="914400" cy="61264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Z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7662882" y="4948246"/>
            <a:ext cx="914400" cy="61264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U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7815282" y="5100646"/>
            <a:ext cx="914400" cy="61264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DO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7858148" y="5253046"/>
            <a:ext cx="1023934" cy="61264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PŘI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714348" y="4143380"/>
            <a:ext cx="914400" cy="61264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NA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C90019220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6" y="785794"/>
            <a:ext cx="2487564" cy="3214710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500034" y="285728"/>
            <a:ext cx="5286412" cy="1643074"/>
          </a:xfrm>
          <a:prstGeom prst="cloudCallout">
            <a:avLst>
              <a:gd name="adj1" fmla="val 55984"/>
              <a:gd name="adj2" fmla="val 37750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Doplň správné předpony ke slovesu B</a:t>
            </a:r>
            <a:r>
              <a:rPr lang="cs-CZ" sz="2400" b="1" dirty="0" smtClean="0">
                <a:solidFill>
                  <a:srgbClr val="008000"/>
                </a:solidFill>
              </a:rPr>
              <a:t>Í</a:t>
            </a:r>
            <a:r>
              <a:rPr lang="cs-CZ" sz="2400" b="1" dirty="0" smtClean="0">
                <a:solidFill>
                  <a:schemeClr val="tx1"/>
                </a:solidFill>
              </a:rPr>
              <a:t>T.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1357290" y="2000240"/>
            <a:ext cx="4572032" cy="64294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BÍT  PUŠKU – natlouci, naládovat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1357290" y="2714620"/>
            <a:ext cx="4572032" cy="64294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BÍT  PŮLNOC – odtlouci čas   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1357290" y="3429000"/>
            <a:ext cx="4572032" cy="64294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BÍT HŘEBÍK  – přitlouci hřebík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1357290" y="4143380"/>
            <a:ext cx="4572032" cy="64294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BÍT STŘECHU   – potlouci střechu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1357290" y="4857760"/>
            <a:ext cx="4572032" cy="64294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BÍT  SOUPEŘE – ztlouci nepřítele 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1357290" y="5572140"/>
            <a:ext cx="4572032" cy="64294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BÍT  POLIČKU – stlouci poličku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6643702" y="4786322"/>
            <a:ext cx="914400" cy="61264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OD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22" name="Elipsa 21"/>
          <p:cNvSpPr/>
          <p:nvPr/>
        </p:nvSpPr>
        <p:spPr>
          <a:xfrm>
            <a:off x="7215206" y="4786322"/>
            <a:ext cx="914400" cy="61264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Z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785786" y="5572140"/>
            <a:ext cx="914400" cy="61264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S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6858016" y="5072074"/>
            <a:ext cx="914400" cy="61264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PO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6858016" y="5429264"/>
            <a:ext cx="1023934" cy="61264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PŘI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6929454" y="5643578"/>
            <a:ext cx="914400" cy="61264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NA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58" y="2000240"/>
            <a:ext cx="8515350" cy="4525963"/>
          </a:xfrm>
          <a:solidFill>
            <a:schemeClr val="bg1"/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b="1" dirty="0" smtClean="0"/>
              <a:t>   B__l doma, </a:t>
            </a:r>
            <a:r>
              <a:rPr lang="cs-CZ" sz="3600" b="1" dirty="0" err="1" smtClean="0"/>
              <a:t>nab</a:t>
            </a:r>
            <a:r>
              <a:rPr lang="cs-CZ" sz="3600" b="1" dirty="0" smtClean="0"/>
              <a:t>__t rákoskou, </a:t>
            </a:r>
            <a:r>
              <a:rPr lang="cs-CZ" sz="3600" b="1" dirty="0" err="1" smtClean="0"/>
              <a:t>ub</a:t>
            </a:r>
            <a:r>
              <a:rPr lang="cs-CZ" sz="3600" b="1" dirty="0" smtClean="0"/>
              <a:t>__l čas, </a:t>
            </a:r>
            <a:r>
              <a:rPr lang="cs-CZ" sz="3600" b="1" dirty="0" err="1" smtClean="0"/>
              <a:t>pob</a:t>
            </a:r>
            <a:r>
              <a:rPr lang="cs-CZ" sz="3600" b="1" dirty="0" smtClean="0"/>
              <a:t>__l  doma, </a:t>
            </a:r>
            <a:r>
              <a:rPr lang="cs-CZ" sz="3600" b="1" dirty="0" err="1" smtClean="0"/>
              <a:t>přib</a:t>
            </a:r>
            <a:r>
              <a:rPr lang="cs-CZ" sz="3600" b="1" dirty="0" smtClean="0"/>
              <a:t>__l na váze, </a:t>
            </a:r>
            <a:r>
              <a:rPr lang="cs-CZ" sz="3600" b="1" dirty="0" err="1" smtClean="0"/>
              <a:t>nab</a:t>
            </a:r>
            <a:r>
              <a:rPr lang="cs-CZ" sz="3600" b="1" dirty="0" smtClean="0"/>
              <a:t>__t pušku, </a:t>
            </a:r>
            <a:r>
              <a:rPr lang="cs-CZ" sz="3600" b="1" dirty="0" err="1" smtClean="0"/>
              <a:t>zb</a:t>
            </a:r>
            <a:r>
              <a:rPr lang="cs-CZ" sz="3600" b="1" dirty="0" smtClean="0"/>
              <a:t>__l poslední, </a:t>
            </a:r>
            <a:r>
              <a:rPr lang="cs-CZ" sz="3600" b="1" dirty="0" err="1" smtClean="0"/>
              <a:t>sb</a:t>
            </a:r>
            <a:r>
              <a:rPr lang="cs-CZ" sz="3600" b="1" dirty="0" smtClean="0"/>
              <a:t>__l ptačí budku, dob__l hrad, b__</a:t>
            </a:r>
            <a:r>
              <a:rPr lang="cs-CZ" sz="3600" b="1" dirty="0" err="1" smtClean="0"/>
              <a:t>lo</a:t>
            </a:r>
            <a:r>
              <a:rPr lang="cs-CZ" sz="3600" b="1" dirty="0" smtClean="0"/>
              <a:t> pozdě, </a:t>
            </a:r>
            <a:r>
              <a:rPr lang="cs-CZ" sz="3600" b="1" dirty="0" err="1" smtClean="0"/>
              <a:t>přib</a:t>
            </a:r>
            <a:r>
              <a:rPr lang="cs-CZ" sz="3600" b="1" dirty="0" smtClean="0"/>
              <a:t>__l laťku, </a:t>
            </a:r>
            <a:r>
              <a:rPr lang="cs-CZ" sz="3600" b="1" dirty="0" err="1" smtClean="0"/>
              <a:t>ub</a:t>
            </a:r>
            <a:r>
              <a:rPr lang="cs-CZ" sz="3600" b="1" dirty="0" smtClean="0"/>
              <a:t>__</a:t>
            </a:r>
            <a:r>
              <a:rPr lang="cs-CZ" sz="3600" b="1" dirty="0" err="1" smtClean="0"/>
              <a:t>lo</a:t>
            </a:r>
            <a:r>
              <a:rPr lang="cs-CZ" sz="3600" b="1" dirty="0" smtClean="0"/>
              <a:t> pět buchet, námořní b__</a:t>
            </a:r>
            <a:r>
              <a:rPr lang="cs-CZ" sz="3600" b="1" dirty="0" err="1" smtClean="0"/>
              <a:t>tva</a:t>
            </a:r>
            <a:r>
              <a:rPr lang="cs-CZ" sz="3600" b="1" dirty="0" smtClean="0"/>
              <a:t>, </a:t>
            </a:r>
            <a:r>
              <a:rPr lang="cs-CZ" sz="3600" b="1" dirty="0" err="1" smtClean="0"/>
              <a:t>přib</a:t>
            </a:r>
            <a:r>
              <a:rPr lang="cs-CZ" sz="3600" b="1" dirty="0" smtClean="0"/>
              <a:t>__l nám spolužák, starob__</a:t>
            </a:r>
            <a:r>
              <a:rPr lang="cs-CZ" sz="3600" b="1" dirty="0" err="1" smtClean="0"/>
              <a:t>lý</a:t>
            </a:r>
            <a:r>
              <a:rPr lang="cs-CZ" sz="3600" b="1" dirty="0" smtClean="0"/>
              <a:t> dům, neb__</a:t>
            </a:r>
            <a:r>
              <a:rPr lang="cs-CZ" sz="3600" b="1" dirty="0" err="1" smtClean="0"/>
              <a:t>valý</a:t>
            </a:r>
            <a:r>
              <a:rPr lang="cs-CZ" sz="3600" b="1" dirty="0" smtClean="0"/>
              <a:t> rozruch, hodiny </a:t>
            </a:r>
            <a:r>
              <a:rPr lang="cs-CZ" sz="3600" b="1" dirty="0" err="1" smtClean="0"/>
              <a:t>odb</a:t>
            </a:r>
            <a:r>
              <a:rPr lang="cs-CZ" sz="3600" b="1" dirty="0" smtClean="0"/>
              <a:t>__jí, </a:t>
            </a:r>
            <a:r>
              <a:rPr lang="cs-CZ" sz="3600" b="1" dirty="0" err="1" smtClean="0"/>
              <a:t>ub</a:t>
            </a:r>
            <a:r>
              <a:rPr lang="cs-CZ" sz="3600" b="1" dirty="0" smtClean="0"/>
              <a:t>__</a:t>
            </a:r>
            <a:r>
              <a:rPr lang="cs-CZ" sz="3600" b="1" dirty="0" err="1" smtClean="0"/>
              <a:t>vá</a:t>
            </a:r>
            <a:r>
              <a:rPr lang="cs-CZ" sz="3600" b="1" dirty="0" smtClean="0"/>
              <a:t> mu sil, </a:t>
            </a:r>
            <a:r>
              <a:rPr lang="cs-CZ" sz="3600" b="1" dirty="0" err="1" smtClean="0"/>
              <a:t>zb</a:t>
            </a:r>
            <a:r>
              <a:rPr lang="cs-CZ" sz="3600" b="1" dirty="0" smtClean="0"/>
              <a:t>__l zlého psa, b__val tu. </a:t>
            </a:r>
            <a:endParaRPr lang="cs-CZ" sz="3600" b="1" dirty="0"/>
          </a:p>
        </p:txBody>
      </p:sp>
      <p:pic>
        <p:nvPicPr>
          <p:cNvPr id="4" name="Obrázek 3" descr="MC90019220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892" y="0"/>
            <a:ext cx="1658376" cy="2143140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1000100" y="214290"/>
            <a:ext cx="4286280" cy="1357322"/>
          </a:xfrm>
          <a:prstGeom prst="cloudCallout">
            <a:avLst>
              <a:gd name="adj1" fmla="val 90268"/>
              <a:gd name="adj2" fmla="val 11132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Doplň správně </a:t>
            </a:r>
          </a:p>
          <a:p>
            <a:pPr algn="ctr"/>
            <a:r>
              <a:rPr lang="cs-CZ" sz="2400" b="1" dirty="0" smtClean="0">
                <a:solidFill>
                  <a:srgbClr val="008000"/>
                </a:solidFill>
              </a:rPr>
              <a:t>I</a:t>
            </a:r>
            <a:r>
              <a:rPr lang="cs-CZ" sz="2400" b="1" dirty="0" smtClean="0">
                <a:solidFill>
                  <a:schemeClr val="tx1"/>
                </a:solidFill>
              </a:rPr>
              <a:t> nebo </a:t>
            </a:r>
            <a:r>
              <a:rPr lang="cs-CZ" sz="2400" b="1" dirty="0" smtClean="0">
                <a:solidFill>
                  <a:srgbClr val="C00000"/>
                </a:solidFill>
              </a:rPr>
              <a:t>Y</a:t>
            </a:r>
            <a:r>
              <a:rPr lang="cs-CZ" sz="2400" b="1" dirty="0" smtClean="0">
                <a:solidFill>
                  <a:schemeClr val="tx1"/>
                </a:solidFill>
              </a:rPr>
              <a:t>.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accent4">
                    <a:lumMod val="50000"/>
                  </a:schemeClr>
                </a:solidFill>
              </a:rPr>
              <a:t>DÁVEJ POZOR NA VÝZNAM !</a:t>
            </a:r>
            <a:endParaRPr lang="cs-CZ" sz="4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endParaRPr lang="cs-CZ" b="1" dirty="0" smtClean="0"/>
          </a:p>
          <a:p>
            <a:r>
              <a:rPr lang="cs-CZ" b="1" dirty="0" smtClean="0">
                <a:solidFill>
                  <a:srgbClr val="C00000"/>
                </a:solidFill>
              </a:rPr>
              <a:t>BÝT</a:t>
            </a:r>
            <a:r>
              <a:rPr lang="cs-CZ" b="1" dirty="0" smtClean="0"/>
              <a:t> – znamená existovat. V budoucnosti je tvar slovesa</a:t>
            </a:r>
            <a:r>
              <a:rPr lang="cs-CZ" b="1" dirty="0" smtClean="0">
                <a:solidFill>
                  <a:srgbClr val="C00000"/>
                </a:solidFill>
              </a:rPr>
              <a:t> BUDU</a:t>
            </a:r>
            <a:r>
              <a:rPr lang="cs-CZ" b="1" dirty="0" smtClean="0"/>
              <a:t>.</a:t>
            </a:r>
          </a:p>
          <a:p>
            <a:endParaRPr lang="cs-CZ" b="1" dirty="0" smtClean="0"/>
          </a:p>
          <a:p>
            <a:r>
              <a:rPr lang="cs-CZ" b="1" dirty="0" smtClean="0">
                <a:solidFill>
                  <a:srgbClr val="008000"/>
                </a:solidFill>
              </a:rPr>
              <a:t>BÍT</a:t>
            </a:r>
            <a:r>
              <a:rPr lang="cs-CZ" b="1" dirty="0" smtClean="0"/>
              <a:t> – znamená tlouci. Při určování nám pomůže tvar slovesa </a:t>
            </a:r>
            <a:r>
              <a:rPr lang="cs-CZ" b="1" dirty="0" smtClean="0">
                <a:solidFill>
                  <a:srgbClr val="008000"/>
                </a:solidFill>
              </a:rPr>
              <a:t>BIJI</a:t>
            </a:r>
            <a:r>
              <a:rPr lang="cs-CZ" b="1" dirty="0" smtClean="0"/>
              <a:t>. </a:t>
            </a:r>
          </a:p>
          <a:p>
            <a:pPr>
              <a:buNone/>
            </a:pPr>
            <a:endParaRPr lang="cs-CZ" b="1" dirty="0" smtClean="0"/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Použité 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Obrazový materiál čerpaný  z otevřené galerie na www -  </a:t>
            </a: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/>
              <a:t>  (Liška – </a:t>
            </a:r>
            <a:r>
              <a:rPr lang="cs-CZ" dirty="0" smtClean="0"/>
              <a:t>MC900192205.WMF)</a:t>
            </a:r>
            <a:endParaRPr lang="cs-CZ" dirty="0" smtClean="0"/>
          </a:p>
          <a:p>
            <a:r>
              <a:rPr lang="cs-CZ" smtClean="0"/>
              <a:t>Vlastní </a:t>
            </a:r>
            <a:r>
              <a:rPr lang="cs-CZ" dirty="0" smtClean="0"/>
              <a:t>fotografie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1804</TotalTime>
  <Words>379</Words>
  <Application>Microsoft Office PowerPoint</Application>
  <PresentationFormat>Předvádění na obrazovce (4:3)</PresentationFormat>
  <Paragraphs>65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BÝT - BÍT</vt:lpstr>
      <vt:lpstr>Snímek 3</vt:lpstr>
      <vt:lpstr>Snímek 4</vt:lpstr>
      <vt:lpstr>Snímek 5</vt:lpstr>
      <vt:lpstr>Snímek 6</vt:lpstr>
      <vt:lpstr>Snímek 7</vt:lpstr>
      <vt:lpstr>DÁVEJ POZOR NA VÝZNAM !</vt:lpstr>
      <vt:lpstr>Použité zdroje: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admin</cp:lastModifiedBy>
  <cp:revision>44</cp:revision>
  <dcterms:created xsi:type="dcterms:W3CDTF">2011-07-24T08:19:55Z</dcterms:created>
  <dcterms:modified xsi:type="dcterms:W3CDTF">2012-01-25T20:39:25Z</dcterms:modified>
</cp:coreProperties>
</file>