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5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B0CA0-68B3-49B3-A5B7-CFBAD5222475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FA918-BC0B-4F05-B583-514655591E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A8284-125B-4487-B617-16815A66224A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C62E6-A730-4240-AE56-5D34AC0F54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046C6-CEE6-47B6-8996-7EEA82BEA54D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1FCA9-B77C-4860-BD12-5BE40028FE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52182-7E6B-4F30-B5D9-B0E8E69FE1C1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2CAD7-FEA9-4D93-BD4F-5650613D16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510D2-D480-42F1-8D59-517FA93921FF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4213C-7211-45BA-BD2B-616BA52BA6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2CE2B-925C-469C-8C48-07E748EE337D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0491C-8112-4786-ACCE-DA17EF94DF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537B6-E0EA-4AB5-9812-4B7281C0F701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BF52F2-DBD2-41EE-A561-2C26219937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9B132-78D5-49C1-911E-549F5131676B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13645D-0D0F-4117-8945-BFFD4E6483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91171-263A-42BA-9BD5-1E53BA4F96FE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FD914-4434-4B39-A296-07766CACD5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E92615-AE19-47EA-A506-4EE2D5700381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C067E-0F56-4C3E-BBB3-847A8B1E28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375D3-38A8-488A-8411-53A42993DB34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D7BA2-E931-40F3-88A2-5A2D7DCA18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D068F9-5CED-4AAB-BDDF-CB4C3ECC5A6D}" type="datetimeFigureOut">
              <a:rPr lang="cs-CZ"/>
              <a:pPr>
                <a:defRPr/>
              </a:pPr>
              <a:t>13.10.2011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500BD05-C024-4C22-8210-067B9E56D9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76" r:id="rId2"/>
    <p:sldLayoutId id="2147483685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6" r:id="rId9"/>
    <p:sldLayoutId id="2147483682" r:id="rId10"/>
    <p:sldLayoutId id="2147483683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50" name="Group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648038"/>
              </p:ext>
            </p:extLst>
          </p:nvPr>
        </p:nvGraphicFramePr>
        <p:xfrm>
          <a:off x="1692275" y="2205038"/>
          <a:ext cx="5813425" cy="3468692"/>
        </p:xfrm>
        <a:graphic>
          <a:graphicData uri="http://schemas.openxmlformats.org/drawingml/2006/table">
            <a:tbl>
              <a:tblPr/>
              <a:tblGrid>
                <a:gridCol w="1358900"/>
                <a:gridCol w="4454525"/>
              </a:tblGrid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ZŠ Třeboň, Sokolská 296, 379 01 Třeboň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Mgr. Lucie Tuhá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VY_3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_Inovace_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3064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Oxidy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Oxidy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Chemie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Ročník(y)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8. ročník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0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  k  shrnutí učiva týkající se oxidačních čísel atomů prvků v oxidech a názvosloví oxidů.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Určí oxidační číslo atomů prvků v oxidech. Zapíše z názvů vzorce oxidů a naopak ze vzorců jejich názvy.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0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Arial" charset="0"/>
                        </a:rPr>
                        <a:t>Prezentace</a:t>
                      </a:r>
                    </a:p>
                  </a:txBody>
                  <a:tcPr marL="72000" marR="72000" marT="36008" marB="360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6512511" cy="1143000"/>
          </a:xfrm>
        </p:spPr>
        <p:txBody>
          <a:bodyPr/>
          <a:lstStyle/>
          <a:p>
            <a:pPr marL="320040" indent="-32004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/>
              <a:t>OXIDY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288" y="1412875"/>
            <a:ext cx="7921625" cy="5329238"/>
          </a:xfrm>
        </p:spPr>
        <p:txBody>
          <a:bodyPr rtlCol="0">
            <a:normAutofit/>
          </a:bodyPr>
          <a:lstStyle/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b="1" dirty="0" smtClean="0">
                <a:solidFill>
                  <a:srgbClr val="FF0000"/>
                </a:solidFill>
              </a:rPr>
              <a:t>Pamatuj si!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OXIDY jsou dvouprvkové sloučeniny kyslíku a dalšího prvku.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chemeClr val="tx1"/>
                </a:solidFill>
              </a:rPr>
              <a:t>Př. </a:t>
            </a:r>
            <a:r>
              <a:rPr lang="cs-CZ" b="1" dirty="0" smtClean="0">
                <a:solidFill>
                  <a:srgbClr val="FF0000"/>
                </a:solidFill>
              </a:rPr>
              <a:t>CO</a:t>
            </a:r>
            <a:r>
              <a:rPr lang="cs-CZ" sz="1400" b="1" dirty="0" smtClean="0">
                <a:solidFill>
                  <a:srgbClr val="FF0000"/>
                </a:solidFill>
              </a:rPr>
              <a:t>2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sz="1400" b="1" dirty="0" smtClean="0">
                <a:solidFill>
                  <a:schemeClr val="tx1"/>
                </a:solidFill>
              </a:rPr>
              <a:t>         </a:t>
            </a:r>
            <a:r>
              <a:rPr lang="cs-CZ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                            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cs-CZ" sz="1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b="1" u="sng" dirty="0" smtClean="0">
                <a:solidFill>
                  <a:schemeClr val="tx1"/>
                </a:solidFill>
              </a:rPr>
              <a:t>Oxidační číslo: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Náboj jednotlivých atomů v molekule, značí se římskou číslicí a píše se u značky prvku vpravo nahoře.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b="1" dirty="0" smtClean="0">
                <a:solidFill>
                  <a:schemeClr val="tx1"/>
                </a:solidFill>
              </a:rPr>
              <a:t>Kyslík má v oxidech oxidační číslo </a:t>
            </a:r>
            <a:r>
              <a:rPr lang="cs-CZ" b="1" dirty="0" smtClean="0">
                <a:solidFill>
                  <a:srgbClr val="FF0000"/>
                </a:solidFill>
              </a:rPr>
              <a:t>–II    </a:t>
            </a:r>
            <a:r>
              <a:rPr lang="cs-CZ" dirty="0" smtClean="0">
                <a:solidFill>
                  <a:schemeClr val="tx1"/>
                </a:solidFill>
              </a:rPr>
              <a:t>(</a:t>
            </a:r>
            <a:r>
              <a:rPr lang="cs-CZ" dirty="0">
                <a:solidFill>
                  <a:schemeClr val="tx1"/>
                </a:solidFill>
              </a:rPr>
              <a:t>O</a:t>
            </a:r>
            <a:r>
              <a:rPr lang="cs-CZ" baseline="30000" dirty="0">
                <a:solidFill>
                  <a:schemeClr val="tx1"/>
                </a:solidFill>
              </a:rPr>
              <a:t>-II</a:t>
            </a:r>
            <a:r>
              <a:rPr lang="cs-CZ" dirty="0">
                <a:solidFill>
                  <a:schemeClr val="tx1"/>
                </a:solidFill>
              </a:rPr>
              <a:t>)</a:t>
            </a:r>
            <a:endParaRPr lang="cs-CZ" b="1" dirty="0" smtClean="0">
              <a:solidFill>
                <a:schemeClr val="tx1"/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Ostatní prvky mají kladná oxidační čísla od hodnot </a:t>
            </a:r>
            <a:r>
              <a:rPr lang="cs-CZ" b="1" dirty="0" smtClean="0">
                <a:solidFill>
                  <a:srgbClr val="FF0000"/>
                </a:solidFill>
              </a:rPr>
              <a:t>I – VIII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47"/>
            <a:ext cx="6512511" cy="692549"/>
          </a:xfrm>
        </p:spPr>
        <p:txBody>
          <a:bodyPr/>
          <a:lstStyle/>
          <a:p>
            <a:pPr marL="320040" indent="-32004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sz="3200" dirty="0" smtClean="0"/>
              <a:t>Názvy a vzorce oxidů</a:t>
            </a:r>
            <a:endParaRPr lang="cs-CZ" sz="32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</p:nvPr>
        </p:nvGraphicFramePr>
        <p:xfrm>
          <a:off x="0" y="549275"/>
          <a:ext cx="9143999" cy="6131928"/>
        </p:xfrm>
        <a:graphic>
          <a:graphicData uri="http://schemas.openxmlformats.org/drawingml/2006/table">
            <a:tbl>
              <a:tblPr/>
              <a:tblGrid>
                <a:gridCol w="1806222"/>
                <a:gridCol w="3125817"/>
                <a:gridCol w="2405738"/>
                <a:gridCol w="1806222"/>
              </a:tblGrid>
              <a:tr h="9248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Oxidační číslo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zakončení přídavného jména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příklad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vzorec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-ný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oxid dusný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230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natý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oxid vápenatý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CaO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III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itý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oxid železitý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Fe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230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IV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ičitý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oxid uhličitý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ečný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oxid fosforečný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230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ičný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oxid dusičný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VI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ový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oxid sírový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70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VII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istý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oxid manganistý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Mn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497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VIII</a:t>
                      </a:r>
                      <a:endParaRPr kumimoji="0" lang="cs-CZ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ičelý</a:t>
                      </a:r>
                      <a:endParaRPr kumimoji="0" lang="cs-CZ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oxid osmičelý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OsO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288" y="188913"/>
            <a:ext cx="8497887" cy="6408737"/>
          </a:xfrm>
        </p:spPr>
        <p:txBody>
          <a:bodyPr rtlCol="0">
            <a:normAutofit/>
          </a:bodyPr>
          <a:lstStyle/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</a:rPr>
              <a:t>-1. Ve sloučeninách doplňte oxidační čísla atomů prvků: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A)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B)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C)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cs-CZ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</a:rPr>
              <a:t>-2. Pokuste se určit názvy jednotlivých oxidů z prvního úkolu.</a:t>
            </a:r>
          </a:p>
          <a:p>
            <a:pPr marL="502920" indent="-45720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AutoNum type="alphaUcParenR"/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Oxid vápenatý, oxid sírový, oxid železitý</a:t>
            </a:r>
          </a:p>
          <a:p>
            <a:pPr marL="502920" indent="-45720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AutoNum type="alphaUcParenR"/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Oxid uhličitý, oxid dusičný, oxid manganistý</a:t>
            </a:r>
          </a:p>
          <a:p>
            <a:pPr marL="502920" indent="-45720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AutoNum type="alphaUcParenR"/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Oxid chlorný, oxid fosforečný, oxid osmičelý </a:t>
            </a:r>
          </a:p>
        </p:txBody>
      </p:sp>
      <p:sp>
        <p:nvSpPr>
          <p:cNvPr id="4" name="Zaoblený obdélník 3"/>
          <p:cNvSpPr>
            <a:spLocks noChangeArrowheads="1"/>
          </p:cNvSpPr>
          <p:nvPr/>
        </p:nvSpPr>
        <p:spPr bwMode="auto">
          <a:xfrm>
            <a:off x="1476375" y="695325"/>
            <a:ext cx="1008063" cy="503238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cs-CZ" sz="2400">
                <a:latin typeface="Trebuchet MS" pitchFamily="34" charset="0"/>
              </a:rPr>
              <a:t>CaO</a:t>
            </a:r>
            <a:endParaRPr lang="cs-CZ" sz="2400" baseline="30000">
              <a:latin typeface="Trebuchet MS" pitchFamily="34" charset="0"/>
            </a:endParaRPr>
          </a:p>
        </p:txBody>
      </p:sp>
      <p:sp>
        <p:nvSpPr>
          <p:cNvPr id="5" name="Zaoblený obdélník 4"/>
          <p:cNvSpPr>
            <a:spLocks noChangeArrowheads="1"/>
          </p:cNvSpPr>
          <p:nvPr/>
        </p:nvSpPr>
        <p:spPr bwMode="auto">
          <a:xfrm>
            <a:off x="3810000" y="674688"/>
            <a:ext cx="1008063" cy="503237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cs-CZ" sz="2400">
                <a:latin typeface="Trebuchet MS" pitchFamily="34" charset="0"/>
              </a:rPr>
              <a:t>SO</a:t>
            </a:r>
            <a:r>
              <a:rPr lang="cs-CZ" sz="1600">
                <a:latin typeface="Trebuchet MS" pitchFamily="34" charset="0"/>
              </a:rPr>
              <a:t>3</a:t>
            </a:r>
            <a:endParaRPr lang="cs-CZ" sz="1600" baseline="30000">
              <a:latin typeface="Trebuchet MS" pitchFamily="34" charset="0"/>
            </a:endParaRPr>
          </a:p>
        </p:txBody>
      </p:sp>
      <p:sp>
        <p:nvSpPr>
          <p:cNvPr id="6" name="Zaoblený obdélník 5"/>
          <p:cNvSpPr>
            <a:spLocks noChangeArrowheads="1"/>
          </p:cNvSpPr>
          <p:nvPr/>
        </p:nvSpPr>
        <p:spPr bwMode="auto">
          <a:xfrm>
            <a:off x="6661150" y="674688"/>
            <a:ext cx="1150938" cy="503237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cs-CZ" sz="2400">
                <a:latin typeface="Trebuchet MS" pitchFamily="34" charset="0"/>
              </a:rPr>
              <a:t>Fe</a:t>
            </a:r>
            <a:r>
              <a:rPr lang="cs-CZ" sz="1600">
                <a:latin typeface="Trebuchet MS" pitchFamily="34" charset="0"/>
              </a:rPr>
              <a:t>2</a:t>
            </a:r>
            <a:r>
              <a:rPr lang="cs-CZ" sz="2400">
                <a:latin typeface="Trebuchet MS" pitchFamily="34" charset="0"/>
              </a:rPr>
              <a:t>O</a:t>
            </a:r>
            <a:r>
              <a:rPr lang="cs-CZ" sz="1600">
                <a:latin typeface="Trebuchet MS" pitchFamily="34" charset="0"/>
              </a:rPr>
              <a:t>3</a:t>
            </a:r>
            <a:endParaRPr lang="cs-CZ" sz="1600" baseline="30000">
              <a:latin typeface="Trebuchet MS" pitchFamily="34" charset="0"/>
            </a:endParaRPr>
          </a:p>
        </p:txBody>
      </p:sp>
      <p:sp>
        <p:nvSpPr>
          <p:cNvPr id="7" name="Zaoblený obdélník 6"/>
          <p:cNvSpPr>
            <a:spLocks noChangeArrowheads="1"/>
          </p:cNvSpPr>
          <p:nvPr/>
        </p:nvSpPr>
        <p:spPr bwMode="auto">
          <a:xfrm>
            <a:off x="3838575" y="1614488"/>
            <a:ext cx="1008063" cy="503237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cs-CZ" sz="2400">
                <a:latin typeface="Trebuchet MS" pitchFamily="34" charset="0"/>
              </a:rPr>
              <a:t>N</a:t>
            </a:r>
            <a:r>
              <a:rPr lang="cs-CZ" sz="1600">
                <a:latin typeface="Trebuchet MS" pitchFamily="34" charset="0"/>
              </a:rPr>
              <a:t>2</a:t>
            </a:r>
            <a:r>
              <a:rPr lang="cs-CZ" sz="2400">
                <a:latin typeface="Trebuchet MS" pitchFamily="34" charset="0"/>
              </a:rPr>
              <a:t>O</a:t>
            </a:r>
            <a:r>
              <a:rPr lang="cs-CZ" sz="1600">
                <a:latin typeface="Trebuchet MS" pitchFamily="34" charset="0"/>
              </a:rPr>
              <a:t>5</a:t>
            </a:r>
            <a:endParaRPr lang="cs-CZ" sz="1600" baseline="30000">
              <a:latin typeface="Trebuchet MS" pitchFamily="34" charset="0"/>
            </a:endParaRPr>
          </a:p>
        </p:txBody>
      </p:sp>
      <p:sp>
        <p:nvSpPr>
          <p:cNvPr id="8" name="Zaoblený obdélník 7"/>
          <p:cNvSpPr>
            <a:spLocks noChangeArrowheads="1"/>
          </p:cNvSpPr>
          <p:nvPr/>
        </p:nvSpPr>
        <p:spPr bwMode="auto">
          <a:xfrm>
            <a:off x="6732588" y="2492375"/>
            <a:ext cx="1008062" cy="503238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cs-CZ" sz="2400">
                <a:latin typeface="Trebuchet MS" pitchFamily="34" charset="0"/>
              </a:rPr>
              <a:t>OsO</a:t>
            </a:r>
            <a:r>
              <a:rPr lang="cs-CZ" sz="1600">
                <a:latin typeface="Trebuchet MS" pitchFamily="34" charset="0"/>
              </a:rPr>
              <a:t>4</a:t>
            </a:r>
            <a:endParaRPr lang="cs-CZ" sz="1600" baseline="30000">
              <a:latin typeface="Trebuchet MS" pitchFamily="34" charset="0"/>
            </a:endParaRPr>
          </a:p>
        </p:txBody>
      </p:sp>
      <p:sp>
        <p:nvSpPr>
          <p:cNvPr id="9" name="Zaoblený obdélník 8"/>
          <p:cNvSpPr>
            <a:spLocks noChangeArrowheads="1"/>
          </p:cNvSpPr>
          <p:nvPr/>
        </p:nvSpPr>
        <p:spPr bwMode="auto">
          <a:xfrm>
            <a:off x="6732588" y="1614488"/>
            <a:ext cx="1152525" cy="503237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cs-CZ" sz="2400">
                <a:latin typeface="Trebuchet MS" pitchFamily="34" charset="0"/>
              </a:rPr>
              <a:t>Mn</a:t>
            </a:r>
            <a:r>
              <a:rPr lang="cs-CZ" sz="1600">
                <a:latin typeface="Trebuchet MS" pitchFamily="34" charset="0"/>
              </a:rPr>
              <a:t>2</a:t>
            </a:r>
            <a:r>
              <a:rPr lang="cs-CZ" sz="2400">
                <a:latin typeface="Trebuchet MS" pitchFamily="34" charset="0"/>
              </a:rPr>
              <a:t>O</a:t>
            </a:r>
            <a:r>
              <a:rPr lang="cs-CZ" sz="1600">
                <a:latin typeface="Trebuchet MS" pitchFamily="34" charset="0"/>
              </a:rPr>
              <a:t>7</a:t>
            </a:r>
            <a:endParaRPr lang="cs-CZ" sz="1600" baseline="30000">
              <a:latin typeface="Trebuchet MS" pitchFamily="34" charset="0"/>
            </a:endParaRPr>
          </a:p>
        </p:txBody>
      </p:sp>
      <p:sp>
        <p:nvSpPr>
          <p:cNvPr id="10" name="Zaoblený obdélník 9"/>
          <p:cNvSpPr>
            <a:spLocks noChangeArrowheads="1"/>
          </p:cNvSpPr>
          <p:nvPr/>
        </p:nvSpPr>
        <p:spPr bwMode="auto">
          <a:xfrm>
            <a:off x="1476375" y="2492375"/>
            <a:ext cx="1008063" cy="503238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cs-CZ" sz="2400">
                <a:latin typeface="Trebuchet MS" pitchFamily="34" charset="0"/>
              </a:rPr>
              <a:t>Cl</a:t>
            </a:r>
            <a:r>
              <a:rPr lang="cs-CZ" sz="1600">
                <a:latin typeface="Trebuchet MS" pitchFamily="34" charset="0"/>
              </a:rPr>
              <a:t>2</a:t>
            </a:r>
            <a:r>
              <a:rPr lang="cs-CZ" sz="2400">
                <a:latin typeface="Trebuchet MS" pitchFamily="34" charset="0"/>
              </a:rPr>
              <a:t>O</a:t>
            </a:r>
            <a:endParaRPr lang="cs-CZ" sz="2400" baseline="30000">
              <a:latin typeface="Trebuchet MS" pitchFamily="34" charset="0"/>
            </a:endParaRPr>
          </a:p>
        </p:txBody>
      </p:sp>
      <p:sp>
        <p:nvSpPr>
          <p:cNvPr id="11" name="Zaoblený obdélník 10"/>
          <p:cNvSpPr>
            <a:spLocks noChangeArrowheads="1"/>
          </p:cNvSpPr>
          <p:nvPr/>
        </p:nvSpPr>
        <p:spPr bwMode="auto">
          <a:xfrm>
            <a:off x="1476375" y="1614488"/>
            <a:ext cx="1008063" cy="503237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cs-CZ" sz="2400">
                <a:latin typeface="Trebuchet MS" pitchFamily="34" charset="0"/>
              </a:rPr>
              <a:t>CO</a:t>
            </a:r>
            <a:r>
              <a:rPr lang="cs-CZ" sz="1600">
                <a:latin typeface="Trebuchet MS" pitchFamily="34" charset="0"/>
              </a:rPr>
              <a:t>2</a:t>
            </a:r>
            <a:endParaRPr lang="cs-CZ" sz="1600" baseline="30000">
              <a:latin typeface="Trebuchet MS" pitchFamily="34" charset="0"/>
            </a:endParaRPr>
          </a:p>
        </p:txBody>
      </p:sp>
      <p:sp>
        <p:nvSpPr>
          <p:cNvPr id="12" name="Zaoblený obdélník 11"/>
          <p:cNvSpPr>
            <a:spLocks noChangeArrowheads="1"/>
          </p:cNvSpPr>
          <p:nvPr/>
        </p:nvSpPr>
        <p:spPr bwMode="auto">
          <a:xfrm>
            <a:off x="3838575" y="2492375"/>
            <a:ext cx="1008063" cy="503238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cs-CZ" sz="2400">
                <a:latin typeface="Trebuchet MS" pitchFamily="34" charset="0"/>
              </a:rPr>
              <a:t>P</a:t>
            </a:r>
            <a:r>
              <a:rPr lang="cs-CZ" sz="1600">
                <a:latin typeface="Trebuchet MS" pitchFamily="34" charset="0"/>
              </a:rPr>
              <a:t>2</a:t>
            </a:r>
            <a:r>
              <a:rPr lang="cs-CZ" sz="2400">
                <a:latin typeface="Trebuchet MS" pitchFamily="34" charset="0"/>
              </a:rPr>
              <a:t>O</a:t>
            </a:r>
            <a:r>
              <a:rPr lang="cs-CZ" sz="1600">
                <a:latin typeface="Trebuchet MS" pitchFamily="34" charset="0"/>
              </a:rPr>
              <a:t>5</a:t>
            </a:r>
            <a:endParaRPr lang="cs-CZ" sz="1600" baseline="30000">
              <a:latin typeface="Trebuchet MS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6512511" cy="1143000"/>
          </a:xfrm>
        </p:spPr>
        <p:txBody>
          <a:bodyPr/>
          <a:lstStyle/>
          <a:p>
            <a:pPr marL="320040" indent="-32004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/>
              <a:t>Názvosloví oxidů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750" y="1341438"/>
            <a:ext cx="7848600" cy="4914900"/>
          </a:xfrm>
        </p:spPr>
        <p:txBody>
          <a:bodyPr rtlCol="0">
            <a:normAutofit lnSpcReduction="10000"/>
          </a:bodyPr>
          <a:lstStyle/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b="1" u="sng" dirty="0" smtClean="0">
                <a:solidFill>
                  <a:schemeClr val="tx1"/>
                </a:solidFill>
              </a:rPr>
              <a:t>-Zapiš z názvů vzorce oxidů:</a:t>
            </a:r>
            <a:endParaRPr lang="cs-CZ" b="1" u="sng" dirty="0">
              <a:solidFill>
                <a:schemeClr val="tx1"/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Oxid </a:t>
            </a:r>
            <a:r>
              <a:rPr lang="cs-CZ" sz="2400" dirty="0">
                <a:solidFill>
                  <a:schemeClr val="tx1"/>
                </a:solidFill>
              </a:rPr>
              <a:t>sodný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>
                <a:solidFill>
                  <a:schemeClr val="tx1"/>
                </a:solidFill>
              </a:rPr>
              <a:t>Oxid hlinitý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>
                <a:solidFill>
                  <a:schemeClr val="tx1"/>
                </a:solidFill>
              </a:rPr>
              <a:t>Oxid chromový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>
                <a:solidFill>
                  <a:schemeClr val="tx1"/>
                </a:solidFill>
              </a:rPr>
              <a:t>Oxid osmičelý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>
                <a:solidFill>
                  <a:schemeClr val="tx1"/>
                </a:solidFill>
              </a:rPr>
              <a:t>Oxid dusičný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>
                <a:solidFill>
                  <a:schemeClr val="tx1"/>
                </a:solidFill>
              </a:rPr>
              <a:t>Oxid křemičitý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>
                <a:solidFill>
                  <a:schemeClr val="tx1"/>
                </a:solidFill>
              </a:rPr>
              <a:t>Oxid měďnatý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>
                <a:solidFill>
                  <a:schemeClr val="tx1"/>
                </a:solidFill>
              </a:rPr>
              <a:t>Oxid dusný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>
                <a:solidFill>
                  <a:schemeClr val="tx1"/>
                </a:solidFill>
              </a:rPr>
              <a:t>Oxid </a:t>
            </a:r>
            <a:r>
              <a:rPr lang="cs-CZ" sz="2400" dirty="0" smtClean="0">
                <a:solidFill>
                  <a:schemeClr val="tx1"/>
                </a:solidFill>
              </a:rPr>
              <a:t>fosforečný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Oxid sírový</a:t>
            </a:r>
            <a:endParaRPr lang="cs-CZ" sz="2400" dirty="0">
              <a:solidFill>
                <a:schemeClr val="tx1"/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288" y="188913"/>
            <a:ext cx="7148512" cy="6553200"/>
          </a:xfrm>
        </p:spPr>
        <p:txBody>
          <a:bodyPr rtlCol="0">
            <a:normAutofit/>
          </a:bodyPr>
          <a:lstStyle/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cs-CZ" b="1" u="sng" dirty="0" smtClean="0">
                <a:solidFill>
                  <a:schemeClr val="tx1"/>
                </a:solidFill>
              </a:rPr>
              <a:t>-</a:t>
            </a:r>
            <a:r>
              <a:rPr lang="cs-CZ" sz="2400" b="1" u="sng" dirty="0" smtClean="0">
                <a:solidFill>
                  <a:schemeClr val="tx1"/>
                </a:solidFill>
              </a:rPr>
              <a:t>Zapiš ze vzorců oxidů jejich názvy: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>
                <a:solidFill>
                  <a:schemeClr val="tx1"/>
                </a:solidFill>
              </a:rPr>
              <a:t>Cl</a:t>
            </a:r>
            <a:r>
              <a:rPr lang="cs-CZ" sz="1800" dirty="0">
                <a:solidFill>
                  <a:schemeClr val="tx1"/>
                </a:solidFill>
              </a:rPr>
              <a:t>2</a:t>
            </a:r>
            <a:r>
              <a:rPr lang="cs-CZ" sz="2400" dirty="0">
                <a:solidFill>
                  <a:schemeClr val="tx1"/>
                </a:solidFill>
              </a:rPr>
              <a:t>O</a:t>
            </a:r>
            <a:r>
              <a:rPr lang="cs-CZ" sz="1800" dirty="0">
                <a:solidFill>
                  <a:schemeClr val="tx1"/>
                </a:solidFill>
              </a:rPr>
              <a:t>7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>
                <a:solidFill>
                  <a:schemeClr val="tx1"/>
                </a:solidFill>
              </a:rPr>
              <a:t>SO</a:t>
            </a:r>
            <a:r>
              <a:rPr lang="cs-CZ" sz="1800" dirty="0">
                <a:solidFill>
                  <a:schemeClr val="tx1"/>
                </a:solidFill>
              </a:rPr>
              <a:t>3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>
                <a:solidFill>
                  <a:schemeClr val="tx1"/>
                </a:solidFill>
              </a:rPr>
              <a:t>Al</a:t>
            </a:r>
            <a:r>
              <a:rPr lang="cs-CZ" sz="1800" dirty="0">
                <a:solidFill>
                  <a:schemeClr val="tx1"/>
                </a:solidFill>
              </a:rPr>
              <a:t>2</a:t>
            </a:r>
            <a:r>
              <a:rPr lang="cs-CZ" sz="2400" dirty="0">
                <a:solidFill>
                  <a:schemeClr val="tx1"/>
                </a:solidFill>
              </a:rPr>
              <a:t>O</a:t>
            </a:r>
            <a:r>
              <a:rPr lang="cs-CZ" sz="1800" dirty="0">
                <a:solidFill>
                  <a:schemeClr val="tx1"/>
                </a:solidFill>
              </a:rPr>
              <a:t>3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>
                <a:solidFill>
                  <a:schemeClr val="tx1"/>
                </a:solidFill>
              </a:rPr>
              <a:t>SO</a:t>
            </a:r>
            <a:r>
              <a:rPr lang="cs-CZ" sz="1800" dirty="0">
                <a:solidFill>
                  <a:schemeClr val="tx1"/>
                </a:solidFill>
              </a:rPr>
              <a:t>2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CO</a:t>
            </a:r>
            <a:r>
              <a:rPr lang="cs-CZ" sz="1800" dirty="0" smtClean="0">
                <a:solidFill>
                  <a:schemeClr val="tx1"/>
                </a:solidFill>
              </a:rPr>
              <a:t>2</a:t>
            </a:r>
            <a:endParaRPr lang="cs-CZ" sz="1800" dirty="0">
              <a:solidFill>
                <a:schemeClr val="tx1"/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CO</a:t>
            </a:r>
            <a:endParaRPr lang="cs-CZ" sz="2400" dirty="0">
              <a:solidFill>
                <a:schemeClr val="tx1"/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>
                <a:solidFill>
                  <a:schemeClr val="tx1"/>
                </a:solidFill>
              </a:rPr>
              <a:t>NO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>
                <a:solidFill>
                  <a:schemeClr val="tx1"/>
                </a:solidFill>
              </a:rPr>
              <a:t>NO</a:t>
            </a:r>
            <a:r>
              <a:rPr lang="cs-CZ" sz="1800" dirty="0">
                <a:solidFill>
                  <a:schemeClr val="tx1"/>
                </a:solidFill>
              </a:rPr>
              <a:t>2</a:t>
            </a: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 err="1" smtClean="0">
                <a:solidFill>
                  <a:schemeClr val="tx1"/>
                </a:solidFill>
              </a:rPr>
              <a:t>CaO</a:t>
            </a:r>
            <a:endParaRPr lang="cs-CZ" sz="2400" dirty="0" smtClean="0">
              <a:solidFill>
                <a:schemeClr val="tx1"/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Mn</a:t>
            </a:r>
            <a:r>
              <a:rPr lang="cs-CZ" sz="1800" dirty="0" smtClean="0">
                <a:solidFill>
                  <a:schemeClr val="tx1"/>
                </a:solidFill>
              </a:rPr>
              <a:t>2</a:t>
            </a:r>
            <a:r>
              <a:rPr lang="cs-CZ" sz="2400" dirty="0" smtClean="0">
                <a:solidFill>
                  <a:schemeClr val="tx1"/>
                </a:solidFill>
              </a:rPr>
              <a:t>O</a:t>
            </a:r>
            <a:r>
              <a:rPr lang="cs-CZ" sz="1800" dirty="0" smtClean="0">
                <a:solidFill>
                  <a:schemeClr val="tx1"/>
                </a:solidFill>
              </a:rPr>
              <a:t>7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cs-CZ" sz="1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cs-CZ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611188" y="1484313"/>
            <a:ext cx="3851275" cy="5040312"/>
          </a:xfrm>
        </p:spPr>
        <p:txBody>
          <a:bodyPr rtlCol="0"/>
          <a:lstStyle/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Na</a:t>
            </a:r>
            <a:r>
              <a:rPr lang="cs-CZ" dirty="0" smtClean="0">
                <a:solidFill>
                  <a:schemeClr val="tx1"/>
                </a:solidFill>
              </a:rPr>
              <a:t>2</a:t>
            </a:r>
            <a:r>
              <a:rPr lang="cs-CZ" sz="2400" dirty="0" smtClean="0">
                <a:solidFill>
                  <a:schemeClr val="tx1"/>
                </a:solidFill>
              </a:rPr>
              <a:t>O, Al</a:t>
            </a:r>
            <a:r>
              <a:rPr lang="cs-CZ" dirty="0" smtClean="0">
                <a:solidFill>
                  <a:schemeClr val="tx1"/>
                </a:solidFill>
              </a:rPr>
              <a:t>2</a:t>
            </a:r>
            <a:r>
              <a:rPr lang="cs-CZ" sz="2400" dirty="0" smtClean="0">
                <a:solidFill>
                  <a:schemeClr val="tx1"/>
                </a:solidFill>
              </a:rPr>
              <a:t>0</a:t>
            </a:r>
            <a:r>
              <a:rPr lang="cs-CZ" dirty="0" smtClean="0">
                <a:solidFill>
                  <a:schemeClr val="tx1"/>
                </a:solidFill>
              </a:rPr>
              <a:t>3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cs-CZ" sz="2400" dirty="0" smtClean="0">
              <a:solidFill>
                <a:schemeClr val="tx1"/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Cr0</a:t>
            </a:r>
            <a:r>
              <a:rPr lang="cs-CZ" dirty="0" smtClean="0">
                <a:solidFill>
                  <a:schemeClr val="tx1"/>
                </a:solidFill>
              </a:rPr>
              <a:t>3</a:t>
            </a:r>
            <a:r>
              <a:rPr lang="cs-CZ" sz="2400" dirty="0" smtClean="0">
                <a:solidFill>
                  <a:schemeClr val="tx1"/>
                </a:solidFill>
              </a:rPr>
              <a:t>, OsO</a:t>
            </a:r>
            <a:r>
              <a:rPr lang="cs-CZ" dirty="0" smtClean="0">
                <a:solidFill>
                  <a:schemeClr val="tx1"/>
                </a:solidFill>
              </a:rPr>
              <a:t>4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cs-CZ" sz="2400" dirty="0" smtClean="0">
              <a:solidFill>
                <a:schemeClr val="tx1"/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N</a:t>
            </a:r>
            <a:r>
              <a:rPr lang="cs-CZ" dirty="0" smtClean="0">
                <a:solidFill>
                  <a:schemeClr val="tx1"/>
                </a:solidFill>
              </a:rPr>
              <a:t>2</a:t>
            </a:r>
            <a:r>
              <a:rPr lang="cs-CZ" sz="2400" dirty="0" smtClean="0">
                <a:solidFill>
                  <a:schemeClr val="tx1"/>
                </a:solidFill>
              </a:rPr>
              <a:t>O</a:t>
            </a:r>
            <a:r>
              <a:rPr lang="cs-CZ" dirty="0" smtClean="0">
                <a:solidFill>
                  <a:schemeClr val="tx1"/>
                </a:solidFill>
              </a:rPr>
              <a:t>5</a:t>
            </a:r>
            <a:r>
              <a:rPr lang="cs-CZ" sz="2400" dirty="0" smtClean="0">
                <a:solidFill>
                  <a:schemeClr val="tx1"/>
                </a:solidFill>
              </a:rPr>
              <a:t>, SiO</a:t>
            </a:r>
            <a:r>
              <a:rPr lang="cs-CZ" dirty="0" smtClean="0">
                <a:solidFill>
                  <a:schemeClr val="tx1"/>
                </a:solidFill>
              </a:rPr>
              <a:t>2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cs-CZ" sz="2400" dirty="0" smtClean="0">
              <a:solidFill>
                <a:schemeClr val="tx1"/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 err="1" smtClean="0">
                <a:solidFill>
                  <a:schemeClr val="tx1"/>
                </a:solidFill>
              </a:rPr>
              <a:t>CuO</a:t>
            </a:r>
            <a:r>
              <a:rPr lang="cs-CZ" sz="2400" dirty="0" smtClean="0">
                <a:solidFill>
                  <a:schemeClr val="tx1"/>
                </a:solidFill>
              </a:rPr>
              <a:t>, N</a:t>
            </a:r>
            <a:r>
              <a:rPr lang="cs-CZ" dirty="0" smtClean="0">
                <a:solidFill>
                  <a:schemeClr val="tx1"/>
                </a:solidFill>
              </a:rPr>
              <a:t>2</a:t>
            </a:r>
            <a:r>
              <a:rPr lang="cs-CZ" sz="2400" dirty="0" smtClean="0">
                <a:solidFill>
                  <a:schemeClr val="tx1"/>
                </a:solidFill>
              </a:rPr>
              <a:t>O</a:t>
            </a:r>
          </a:p>
          <a:p>
            <a:pPr marL="45720" indent="0" eaLnBrk="1" fontAlgn="auto" hangingPunct="1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cs-CZ" sz="2400" dirty="0" smtClean="0">
              <a:solidFill>
                <a:schemeClr val="tx1"/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P</a:t>
            </a:r>
            <a:r>
              <a:rPr lang="cs-CZ" dirty="0" smtClean="0">
                <a:solidFill>
                  <a:schemeClr val="tx1"/>
                </a:solidFill>
              </a:rPr>
              <a:t>2</a:t>
            </a:r>
            <a:r>
              <a:rPr lang="cs-CZ" sz="2400" dirty="0" smtClean="0">
                <a:solidFill>
                  <a:schemeClr val="tx1"/>
                </a:solidFill>
              </a:rPr>
              <a:t>O</a:t>
            </a:r>
            <a:r>
              <a:rPr lang="cs-CZ" dirty="0" smtClean="0">
                <a:solidFill>
                  <a:schemeClr val="tx1"/>
                </a:solidFill>
              </a:rPr>
              <a:t>5</a:t>
            </a:r>
            <a:r>
              <a:rPr lang="cs-CZ" sz="2400" dirty="0" smtClean="0">
                <a:solidFill>
                  <a:schemeClr val="tx1"/>
                </a:solidFill>
              </a:rPr>
              <a:t>, SO</a:t>
            </a:r>
            <a:r>
              <a:rPr lang="cs-CZ" dirty="0" smtClean="0">
                <a:solidFill>
                  <a:schemeClr val="tx1"/>
                </a:solidFill>
              </a:rPr>
              <a:t>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>
          <a:xfrm>
            <a:off x="4787900" y="1412875"/>
            <a:ext cx="3346450" cy="5040313"/>
          </a:xfrm>
        </p:spPr>
        <p:txBody>
          <a:bodyPr/>
          <a:lstStyle/>
          <a:p>
            <a:pPr eaLnBrk="1" hangingPunct="1"/>
            <a:r>
              <a:rPr lang="cs-CZ" sz="2400" smtClean="0">
                <a:solidFill>
                  <a:schemeClr val="tx1"/>
                </a:solidFill>
              </a:rPr>
              <a:t>Oxid chloristý</a:t>
            </a:r>
          </a:p>
          <a:p>
            <a:pPr eaLnBrk="1" hangingPunct="1"/>
            <a:r>
              <a:rPr lang="cs-CZ" sz="2400" smtClean="0">
                <a:solidFill>
                  <a:schemeClr val="tx1"/>
                </a:solidFill>
              </a:rPr>
              <a:t>Oxid sírový</a:t>
            </a:r>
          </a:p>
          <a:p>
            <a:pPr eaLnBrk="1" hangingPunct="1"/>
            <a:r>
              <a:rPr lang="cs-CZ" sz="2400" smtClean="0">
                <a:solidFill>
                  <a:schemeClr val="tx1"/>
                </a:solidFill>
              </a:rPr>
              <a:t>Oxid hlinitý</a:t>
            </a:r>
          </a:p>
          <a:p>
            <a:pPr eaLnBrk="1" hangingPunct="1"/>
            <a:r>
              <a:rPr lang="cs-CZ" sz="2400" smtClean="0">
                <a:solidFill>
                  <a:schemeClr val="tx1"/>
                </a:solidFill>
              </a:rPr>
              <a:t>Oxid siřičitý</a:t>
            </a:r>
          </a:p>
          <a:p>
            <a:pPr eaLnBrk="1" hangingPunct="1"/>
            <a:r>
              <a:rPr lang="cs-CZ" sz="2400" smtClean="0">
                <a:solidFill>
                  <a:schemeClr val="tx1"/>
                </a:solidFill>
              </a:rPr>
              <a:t>Oxid uhličitý</a:t>
            </a:r>
          </a:p>
          <a:p>
            <a:pPr eaLnBrk="1" hangingPunct="1"/>
            <a:r>
              <a:rPr lang="cs-CZ" sz="2400" smtClean="0">
                <a:solidFill>
                  <a:schemeClr val="tx1"/>
                </a:solidFill>
              </a:rPr>
              <a:t>Oxid uhelnatý</a:t>
            </a:r>
          </a:p>
          <a:p>
            <a:pPr eaLnBrk="1" hangingPunct="1"/>
            <a:r>
              <a:rPr lang="cs-CZ" sz="2400" smtClean="0">
                <a:solidFill>
                  <a:schemeClr val="tx1"/>
                </a:solidFill>
              </a:rPr>
              <a:t>Oxid dusnatý</a:t>
            </a:r>
          </a:p>
          <a:p>
            <a:pPr eaLnBrk="1" hangingPunct="1"/>
            <a:r>
              <a:rPr lang="cs-CZ" sz="2400" smtClean="0">
                <a:solidFill>
                  <a:schemeClr val="tx1"/>
                </a:solidFill>
              </a:rPr>
              <a:t>Oxid dusičitý</a:t>
            </a:r>
          </a:p>
          <a:p>
            <a:pPr eaLnBrk="1" hangingPunct="1"/>
            <a:r>
              <a:rPr lang="cs-CZ" sz="2400" smtClean="0">
                <a:solidFill>
                  <a:schemeClr val="tx1"/>
                </a:solidFill>
              </a:rPr>
              <a:t>Oxid vápenatý</a:t>
            </a:r>
          </a:p>
          <a:p>
            <a:pPr eaLnBrk="1" hangingPunct="1"/>
            <a:r>
              <a:rPr lang="cs-CZ" sz="2400" smtClean="0">
                <a:solidFill>
                  <a:schemeClr val="tx1"/>
                </a:solidFill>
              </a:rPr>
              <a:t>Oxid manganistý</a:t>
            </a: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1331640" y="188640"/>
            <a:ext cx="6512511" cy="1143000"/>
          </a:xfrm>
        </p:spPr>
        <p:txBody>
          <a:bodyPr/>
          <a:lstStyle/>
          <a:p>
            <a:pPr marL="320040" indent="-320040" algn="ctr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/>
              <a:t>Řešení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750" y="731838"/>
            <a:ext cx="8135938" cy="5289550"/>
          </a:xfrm>
        </p:spPr>
        <p:txBody>
          <a:bodyPr rtlCol="0">
            <a:normAutofit/>
          </a:bodyPr>
          <a:lstStyle/>
          <a:p>
            <a:pPr indent="-182880" eaLnBrk="1" fontAlgn="auto" hangingPunct="1">
              <a:spcBef>
                <a:spcPct val="50000"/>
              </a:spcBef>
              <a:buClr>
                <a:schemeClr val="accent6">
                  <a:lumMod val="75000"/>
                </a:schemeClr>
              </a:buClr>
              <a:defRPr/>
            </a:pPr>
            <a:r>
              <a:rPr lang="cs-CZ" sz="2400" b="1" u="sng" dirty="0">
                <a:solidFill>
                  <a:srgbClr val="000000"/>
                </a:solidFill>
              </a:rPr>
              <a:t>Použitá </a:t>
            </a:r>
            <a:r>
              <a:rPr lang="cs-CZ" sz="2400" b="1" u="sng" dirty="0" smtClean="0">
                <a:solidFill>
                  <a:srgbClr val="000000"/>
                </a:solidFill>
              </a:rPr>
              <a:t>literatura:</a:t>
            </a:r>
          </a:p>
          <a:p>
            <a:pPr indent="-182880" eaLnBrk="1" fontAlgn="auto" hangingPunct="1">
              <a:spcBef>
                <a:spcPct val="50000"/>
              </a:spcBef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>
                <a:solidFill>
                  <a:srgbClr val="000000"/>
                </a:solidFill>
              </a:rPr>
              <a:t>BENEŠ, P., PUMPR, V., BANÝR, J. </a:t>
            </a:r>
            <a:r>
              <a:rPr lang="cs-CZ" sz="2400" i="1" dirty="0">
                <a:solidFill>
                  <a:srgbClr val="000000"/>
                </a:solidFill>
              </a:rPr>
              <a:t>Základy praktické chemie pro 8. ročník základní školy</a:t>
            </a:r>
            <a:r>
              <a:rPr lang="cs-CZ" sz="2400" dirty="0">
                <a:solidFill>
                  <a:srgbClr val="000000"/>
                </a:solidFill>
              </a:rPr>
              <a:t>. 2.vyd. Praha: Fortuna</a:t>
            </a:r>
            <a:r>
              <a:rPr lang="cs-CZ" sz="2400">
                <a:solidFill>
                  <a:srgbClr val="000000"/>
                </a:solidFill>
              </a:rPr>
              <a:t>, </a:t>
            </a:r>
            <a:r>
              <a:rPr lang="cs-CZ" sz="2400" smtClean="0">
                <a:solidFill>
                  <a:srgbClr val="000000"/>
                </a:solidFill>
              </a:rPr>
              <a:t>2006. </a:t>
            </a:r>
            <a:r>
              <a:rPr lang="cs-CZ" sz="2400" dirty="0">
                <a:solidFill>
                  <a:srgbClr val="000000"/>
                </a:solidFill>
              </a:rPr>
              <a:t>ISBN 80 – 7168 – 879 – 7. s. </a:t>
            </a:r>
            <a:r>
              <a:rPr lang="cs-CZ" sz="2400" dirty="0" smtClean="0">
                <a:solidFill>
                  <a:srgbClr val="000000"/>
                </a:solidFill>
              </a:rPr>
              <a:t>48-51</a:t>
            </a:r>
            <a:endParaRPr lang="cs-CZ" sz="2400" dirty="0">
              <a:solidFill>
                <a:srgbClr val="000000"/>
              </a:solidFill>
            </a:endParaRPr>
          </a:p>
          <a:p>
            <a:pPr indent="-182880" eaLnBrk="1" fontAlgn="auto" hangingPunct="1">
              <a:spcBef>
                <a:spcPct val="50000"/>
              </a:spcBef>
              <a:buClr>
                <a:schemeClr val="accent6">
                  <a:lumMod val="75000"/>
                </a:schemeClr>
              </a:buClr>
              <a:defRPr/>
            </a:pPr>
            <a:r>
              <a:rPr lang="cs-CZ" sz="2400" dirty="0">
                <a:solidFill>
                  <a:srgbClr val="000000"/>
                </a:solidFill>
              </a:rPr>
              <a:t>BENEŠ, P., PUMPR, V., BANÝR, J. </a:t>
            </a:r>
            <a:r>
              <a:rPr lang="cs-CZ" sz="2400" i="1" dirty="0">
                <a:solidFill>
                  <a:srgbClr val="000000"/>
                </a:solidFill>
              </a:rPr>
              <a:t>Základy chemie – pracovní sešit</a:t>
            </a:r>
            <a:r>
              <a:rPr lang="cs-CZ" sz="2400" dirty="0">
                <a:solidFill>
                  <a:srgbClr val="000000"/>
                </a:solidFill>
              </a:rPr>
              <a:t>. 1.vyd. Praha: Fortuna, 1996. </a:t>
            </a:r>
            <a:r>
              <a:rPr lang="cs-CZ" sz="2400" dirty="0" smtClean="0">
                <a:solidFill>
                  <a:srgbClr val="000000"/>
                </a:solidFill>
              </a:rPr>
              <a:t>ISBN 176-911-96. s.21</a:t>
            </a:r>
            <a:endParaRPr lang="cs-CZ" sz="2400" dirty="0">
              <a:solidFill>
                <a:srgbClr val="000000"/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cs-CZ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eaLnBrk="1" fontAlgn="auto" hangingPunct="1">
              <a:spcBef>
                <a:spcPct val="50000"/>
              </a:spcBef>
              <a:buClr>
                <a:schemeClr val="accent6">
                  <a:lumMod val="75000"/>
                </a:schemeClr>
              </a:buClr>
              <a:defRPr/>
            </a:pPr>
            <a:endParaRPr lang="cs-CZ" u="sng" dirty="0">
              <a:solidFill>
                <a:srgbClr val="000000"/>
              </a:solidFill>
            </a:endParaRPr>
          </a:p>
          <a:p>
            <a:pPr marL="45720" indent="0" eaLnBrk="1" fontAlgn="auto" hangingPunct="1">
              <a:spcBef>
                <a:spcPct val="50000"/>
              </a:spcBef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cs-CZ" dirty="0">
              <a:solidFill>
                <a:srgbClr val="000000"/>
              </a:solidFill>
            </a:endParaRPr>
          </a:p>
          <a:p>
            <a:pPr indent="-182880" eaLnBrk="1" fontAlgn="auto" hangingPunct="1">
              <a:spcBef>
                <a:spcPct val="50000"/>
              </a:spcBef>
              <a:buClr>
                <a:schemeClr val="accent6">
                  <a:lumMod val="75000"/>
                </a:schemeClr>
              </a:buClr>
              <a:defRPr/>
            </a:pPr>
            <a:endParaRPr lang="cs-CZ" dirty="0">
              <a:solidFill>
                <a:srgbClr val="000000"/>
              </a:solidFill>
            </a:endParaRPr>
          </a:p>
          <a:p>
            <a:pPr indent="-182880" eaLnBrk="1" fontAlgn="auto" hangingPunct="1">
              <a:buClr>
                <a:schemeClr val="accent6">
                  <a:lumMod val="75000"/>
                </a:schemeClr>
              </a:buClr>
              <a:defRPr/>
            </a:pP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109</TotalTime>
  <Words>419</Words>
  <Application>Microsoft Office PowerPoint</Application>
  <PresentationFormat>Předvádění na obrazovce (4:3)</PresentationFormat>
  <Paragraphs>141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Prezentace aplikace PowerPoint</vt:lpstr>
      <vt:lpstr>OXIDY</vt:lpstr>
      <vt:lpstr>Názvy a vzorce oxidů</vt:lpstr>
      <vt:lpstr>Prezentace aplikace PowerPoint</vt:lpstr>
      <vt:lpstr>Názvosloví oxidů</vt:lpstr>
      <vt:lpstr>Prezentace aplikace PowerPoint</vt:lpstr>
      <vt:lpstr>Řešení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install</cp:lastModifiedBy>
  <cp:revision>20</cp:revision>
  <dcterms:created xsi:type="dcterms:W3CDTF">2011-08-17T10:39:33Z</dcterms:created>
  <dcterms:modified xsi:type="dcterms:W3CDTF">2011-10-13T08:13:57Z</dcterms:modified>
</cp:coreProperties>
</file>