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60" r:id="rId4"/>
    <p:sldId id="261" r:id="rId5"/>
    <p:sldId id="262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46E490-F29A-432F-BB21-7E911871C10D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29085A-D57F-4593-9B64-2C34A3850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E8E586-D8CF-444D-BC91-6DACA771E893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2E882F-BD46-4424-8C66-4B6857BE4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442407-717D-4F31-8FEE-5075B669E06E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5E13E-5B77-46C3-96DC-11F7E151EC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83D20-A92E-4FAA-94C3-C3BA6BB80FF6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5F49B-7FF9-40DE-9F57-12E31872DF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D6C93-39FC-4188-BE63-C70D6DBE7BD1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736607-616C-4E04-9E7F-5882AE28FE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F7544-3E07-4346-ABDC-A27020569153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4FD6A-5358-4AC9-8CBD-E7C0685D34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014F1-ED15-4C38-A349-833065745D03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A08F7-3C23-434C-AE57-5951E86963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86E4F4-397E-42E7-A254-2DBB169E062E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E0DA4-D862-4B2F-9E2A-0DE3B4B56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0C460-449A-4E80-817B-3EF11507B3DB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8D20D-28B2-4CA7-A000-B52CB5628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3F2DD-3EDA-4A02-BC99-18A804E7F0E9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812B8-21AC-4EFC-B505-A7C30E30CD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3BE31-885B-4BD1-8810-3DB361F9C8C4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AB8844-01B7-4355-8885-6D8B6D802F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8ECDB37-4DAE-4ED5-8621-928C40AF37BA}" type="datetimeFigureOut">
              <a:rPr lang="cs-CZ"/>
              <a:pPr>
                <a:defRPr/>
              </a:pPr>
              <a:t>13.10.2011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B891580-3591-4249-80F5-FB408342D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9" r:id="rId5"/>
    <p:sldLayoutId id="2147483694" r:id="rId6"/>
    <p:sldLayoutId id="2147483700" r:id="rId7"/>
    <p:sldLayoutId id="2147483701" r:id="rId8"/>
    <p:sldLayoutId id="2147483702" r:id="rId9"/>
    <p:sldLayoutId id="2147483693" r:id="rId10"/>
    <p:sldLayoutId id="2147483703" r:id="rId11"/>
  </p:sldLayoutIdLst>
  <p:transition spd="slow">
    <p:fad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1229252"/>
              </p:ext>
            </p:extLst>
          </p:nvPr>
        </p:nvGraphicFramePr>
        <p:xfrm>
          <a:off x="1692275" y="2205038"/>
          <a:ext cx="5813425" cy="3651198"/>
        </p:xfrm>
        <a:graphic>
          <a:graphicData uri="http://schemas.openxmlformats.org/drawingml/2006/table">
            <a:tbl>
              <a:tblPr/>
              <a:tblGrid>
                <a:gridCol w="1358900"/>
                <a:gridCol w="4454525"/>
              </a:tblGrid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ZŠ Třeboň, Sokolská 296, 379 01 Třeboň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Mgr. Lucie Tuhá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VY_32_Inovace_3065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Halogenidy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Halogenidy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Chemie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Ročník(y)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8.ročník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k  shrnutí učiva týkající se názvosloví halogenidů.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Určí oxidační číslo atomů prvků v halogenidech. Zapíše z názvů vzorce halogenidů a naopak ze vzorců jejich názvy.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Prezentace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Halogenidy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875"/>
            <a:ext cx="8686800" cy="5040313"/>
          </a:xfrm>
        </p:spPr>
        <p:txBody>
          <a:bodyPr/>
          <a:lstStyle/>
          <a:p>
            <a:pPr eaLnBrk="1" hangingPunct="1"/>
            <a:r>
              <a:rPr lang="cs-CZ" smtClean="0"/>
              <a:t>Jsou dvouprvkové sloučeniny halogenů s dalším prvkem.</a:t>
            </a:r>
          </a:p>
          <a:p>
            <a:pPr eaLnBrk="1" hangingPunct="1"/>
            <a:r>
              <a:rPr lang="cs-CZ" b="1" smtClean="0">
                <a:solidFill>
                  <a:schemeClr val="tx1"/>
                </a:solidFill>
              </a:rPr>
              <a:t>Halogeny:</a:t>
            </a:r>
            <a:r>
              <a:rPr lang="cs-CZ" smtClean="0"/>
              <a:t>  F, Cl, Br, I</a:t>
            </a:r>
          </a:p>
          <a:p>
            <a:pPr eaLnBrk="1" hangingPunct="1"/>
            <a:r>
              <a:rPr lang="cs-CZ" b="1" i="1" smtClean="0">
                <a:solidFill>
                  <a:srgbClr val="FF0000"/>
                </a:solidFill>
              </a:rPr>
              <a:t>! Urči názvy těchto prvků!</a:t>
            </a:r>
          </a:p>
          <a:p>
            <a:pPr eaLnBrk="1" hangingPunct="1"/>
            <a:r>
              <a:rPr lang="cs-CZ" smtClean="0"/>
              <a:t>Oxidační číslo atomů halogenů v halogenidech je </a:t>
            </a:r>
            <a:r>
              <a:rPr lang="cs-CZ" b="1" smtClean="0">
                <a:solidFill>
                  <a:srgbClr val="FF0000"/>
                </a:solidFill>
              </a:rPr>
              <a:t>–I</a:t>
            </a:r>
            <a:r>
              <a:rPr lang="cs-CZ" smtClean="0"/>
              <a:t>.</a:t>
            </a:r>
          </a:p>
          <a:p>
            <a:pPr eaLnBrk="1" hangingPunct="1"/>
            <a:r>
              <a:rPr lang="cs-CZ" smtClean="0"/>
              <a:t>Podstatné jméno je odvozeno od názvu halogenu a má zakončení </a:t>
            </a:r>
            <a:r>
              <a:rPr lang="cs-CZ" b="1" smtClean="0">
                <a:solidFill>
                  <a:srgbClr val="FF0000"/>
                </a:solidFill>
              </a:rPr>
              <a:t>–id</a:t>
            </a:r>
            <a:r>
              <a:rPr lang="cs-CZ" smtClean="0"/>
              <a:t>.</a:t>
            </a:r>
          </a:p>
          <a:p>
            <a:pPr eaLnBrk="1" hangingPunct="1"/>
            <a:r>
              <a:rPr lang="cs-CZ" smtClean="0"/>
              <a:t>Např. </a:t>
            </a:r>
            <a:r>
              <a:rPr lang="cs-CZ" b="1" smtClean="0">
                <a:solidFill>
                  <a:srgbClr val="FF0000"/>
                </a:solidFill>
              </a:rPr>
              <a:t>chlorid, fluorid, bromid</a:t>
            </a:r>
            <a:r>
              <a:rPr lang="cs-CZ" smtClean="0"/>
              <a:t>.</a:t>
            </a:r>
          </a:p>
          <a:p>
            <a:pPr eaLnBrk="1" hangingPunct="1"/>
            <a:endParaRPr lang="cs-CZ" b="1" i="1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95288" y="188913"/>
            <a:ext cx="8497887" cy="6408737"/>
          </a:xfrm>
        </p:spPr>
        <p:txBody>
          <a:bodyPr>
            <a:normAutofit/>
          </a:bodyPr>
          <a:lstStyle/>
          <a:p>
            <a:pPr marL="4572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-</a:t>
            </a:r>
            <a:r>
              <a:rPr lang="cs-CZ" sz="2000" b="1" dirty="0" smtClean="0">
                <a:solidFill>
                  <a:schemeClr val="tx1"/>
                </a:solidFill>
              </a:rPr>
              <a:t>1. Ve sloučeninách doplňte oxidační čísla atomů prvků: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A)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B)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C)</a:t>
            </a:r>
          </a:p>
          <a:p>
            <a:pPr marL="4572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-</a:t>
            </a:r>
            <a:r>
              <a:rPr lang="cs-CZ" sz="2000" b="1" dirty="0" smtClean="0">
                <a:solidFill>
                  <a:schemeClr val="tx1"/>
                </a:solidFill>
              </a:rPr>
              <a:t>2. Pokuste se určit názvy jednotlivých halogenidů z prvního úkolu.</a:t>
            </a:r>
          </a:p>
          <a:p>
            <a:pPr marL="502920" indent="-457200" eaLnBrk="1" fontAlgn="auto" hangingPunct="1">
              <a:spcAft>
                <a:spcPts val="0"/>
              </a:spcAft>
              <a:buFont typeface="Wingdings 2"/>
              <a:buAutoNum type="alphaUcParenR"/>
              <a:defRPr/>
            </a:pPr>
            <a:r>
              <a:rPr lang="cs-CZ" sz="2400" dirty="0" smtClean="0"/>
              <a:t>Jodid draselný, fluorid vápenatý, chlorid železitý</a:t>
            </a:r>
          </a:p>
          <a:p>
            <a:pPr marL="502920" indent="-457200" eaLnBrk="1" fontAlgn="auto" hangingPunct="1">
              <a:spcAft>
                <a:spcPts val="0"/>
              </a:spcAft>
              <a:buFont typeface="Wingdings 2"/>
              <a:buAutoNum type="alphaUcParenR"/>
              <a:defRPr/>
            </a:pPr>
            <a:r>
              <a:rPr lang="cs-CZ" sz="2400" dirty="0" smtClean="0"/>
              <a:t>Chlorid hořečnatý, chlorid hlinitý, chlorid fosforečný</a:t>
            </a:r>
          </a:p>
          <a:p>
            <a:pPr marL="502920" indent="-457200" eaLnBrk="1" fontAlgn="auto" hangingPunct="1">
              <a:spcAft>
                <a:spcPts val="0"/>
              </a:spcAft>
              <a:buFont typeface="Wingdings 2"/>
              <a:buAutoNum type="alphaUcParenR"/>
              <a:defRPr/>
            </a:pPr>
            <a:r>
              <a:rPr lang="cs-CZ" sz="2400" dirty="0" smtClean="0"/>
              <a:t>Chlorid draselný, bromid draselný, chlorid sodný</a:t>
            </a:r>
            <a:endParaRPr lang="cs-CZ" sz="2400" dirty="0"/>
          </a:p>
          <a:p>
            <a:pPr marL="4572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 smtClean="0">
                <a:solidFill>
                  <a:schemeClr val="tx1"/>
                </a:solidFill>
              </a:rPr>
              <a:t>-3. DÚ: Zjisti informace o nejvýznamnějším halogenidu </a:t>
            </a:r>
            <a:r>
              <a:rPr lang="cs-CZ" sz="2000" b="1" dirty="0" err="1" smtClean="0">
                <a:solidFill>
                  <a:schemeClr val="tx1"/>
                </a:solidFill>
              </a:rPr>
              <a:t>NaCl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/>
              <a:t>– </a:t>
            </a:r>
            <a:r>
              <a:rPr lang="cs-CZ" sz="2400" dirty="0" smtClean="0"/>
              <a:t>vlastnosti, výskyt, význam.</a:t>
            </a:r>
          </a:p>
        </p:txBody>
      </p:sp>
      <p:sp>
        <p:nvSpPr>
          <p:cNvPr id="4" name="Zaoblený obdélník 3"/>
          <p:cNvSpPr>
            <a:spLocks noChangeArrowheads="1"/>
          </p:cNvSpPr>
          <p:nvPr/>
        </p:nvSpPr>
        <p:spPr bwMode="auto">
          <a:xfrm>
            <a:off x="1476375" y="901700"/>
            <a:ext cx="1008063" cy="503238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r>
              <a:rPr lang="cs-CZ" sz="2400">
                <a:latin typeface="Franklin Gothic Book"/>
              </a:rPr>
              <a:t>KI</a:t>
            </a:r>
            <a:endParaRPr lang="cs-CZ" sz="2400" baseline="30000">
              <a:latin typeface="Franklin Gothic Book"/>
            </a:endParaRPr>
          </a:p>
        </p:txBody>
      </p:sp>
      <p:sp>
        <p:nvSpPr>
          <p:cNvPr id="5" name="Zaoblený obdélník 4"/>
          <p:cNvSpPr>
            <a:spLocks noChangeArrowheads="1"/>
          </p:cNvSpPr>
          <p:nvPr/>
        </p:nvSpPr>
        <p:spPr bwMode="auto">
          <a:xfrm>
            <a:off x="3838575" y="885825"/>
            <a:ext cx="1008063" cy="503238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r>
              <a:rPr lang="cs-CZ" sz="2400">
                <a:latin typeface="Franklin Gothic Book"/>
              </a:rPr>
              <a:t>CaF</a:t>
            </a:r>
            <a:r>
              <a:rPr lang="cs-CZ" sz="1600">
                <a:latin typeface="Franklin Gothic Book"/>
              </a:rPr>
              <a:t>2</a:t>
            </a:r>
            <a:endParaRPr lang="cs-CZ" sz="1600" baseline="30000">
              <a:latin typeface="Franklin Gothic Book"/>
            </a:endParaRPr>
          </a:p>
        </p:txBody>
      </p:sp>
      <p:sp>
        <p:nvSpPr>
          <p:cNvPr id="6" name="Zaoblený obdélník 5"/>
          <p:cNvSpPr>
            <a:spLocks noChangeArrowheads="1"/>
          </p:cNvSpPr>
          <p:nvPr/>
        </p:nvSpPr>
        <p:spPr bwMode="auto">
          <a:xfrm>
            <a:off x="6661150" y="869950"/>
            <a:ext cx="1150938" cy="503238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r>
              <a:rPr lang="cs-CZ" sz="2400">
                <a:latin typeface="Franklin Gothic Book"/>
              </a:rPr>
              <a:t>FeCl</a:t>
            </a:r>
            <a:r>
              <a:rPr lang="cs-CZ" sz="1600">
                <a:latin typeface="Franklin Gothic Book"/>
              </a:rPr>
              <a:t>3</a:t>
            </a:r>
            <a:endParaRPr lang="cs-CZ" sz="1600" baseline="30000">
              <a:latin typeface="Franklin Gothic Book"/>
            </a:endParaRPr>
          </a:p>
        </p:txBody>
      </p:sp>
      <p:sp>
        <p:nvSpPr>
          <p:cNvPr id="7" name="Zaoblený obdélník 6"/>
          <p:cNvSpPr>
            <a:spLocks noChangeArrowheads="1"/>
          </p:cNvSpPr>
          <p:nvPr/>
        </p:nvSpPr>
        <p:spPr bwMode="auto">
          <a:xfrm>
            <a:off x="3840163" y="1992313"/>
            <a:ext cx="1008062" cy="503237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r>
              <a:rPr lang="cs-CZ" sz="2400">
                <a:latin typeface="Franklin Gothic Book"/>
              </a:rPr>
              <a:t>AlCl</a:t>
            </a:r>
            <a:r>
              <a:rPr lang="cs-CZ" sz="1600">
                <a:latin typeface="Franklin Gothic Book"/>
              </a:rPr>
              <a:t>3</a:t>
            </a:r>
            <a:endParaRPr lang="cs-CZ" sz="1600" baseline="30000">
              <a:latin typeface="Franklin Gothic Book"/>
            </a:endParaRPr>
          </a:p>
        </p:txBody>
      </p:sp>
      <p:sp>
        <p:nvSpPr>
          <p:cNvPr id="8" name="Zaoblený obdélník 7"/>
          <p:cNvSpPr>
            <a:spLocks noChangeArrowheads="1"/>
          </p:cNvSpPr>
          <p:nvPr/>
        </p:nvSpPr>
        <p:spPr bwMode="auto">
          <a:xfrm>
            <a:off x="6748463" y="3141663"/>
            <a:ext cx="1008062" cy="503237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r>
              <a:rPr lang="cs-CZ" sz="2400">
                <a:latin typeface="Franklin Gothic Book"/>
              </a:rPr>
              <a:t>NaCl</a:t>
            </a:r>
            <a:endParaRPr lang="cs-CZ" sz="1600" baseline="30000">
              <a:latin typeface="Franklin Gothic Book"/>
            </a:endParaRPr>
          </a:p>
        </p:txBody>
      </p:sp>
      <p:sp>
        <p:nvSpPr>
          <p:cNvPr id="9" name="Zaoblený obdélník 8"/>
          <p:cNvSpPr>
            <a:spLocks noChangeArrowheads="1"/>
          </p:cNvSpPr>
          <p:nvPr/>
        </p:nvSpPr>
        <p:spPr bwMode="auto">
          <a:xfrm>
            <a:off x="6732588" y="1866900"/>
            <a:ext cx="1152525" cy="503238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r>
              <a:rPr lang="cs-CZ" sz="2400">
                <a:latin typeface="Franklin Gothic Book"/>
              </a:rPr>
              <a:t>PCl</a:t>
            </a:r>
            <a:r>
              <a:rPr lang="cs-CZ" sz="1600">
                <a:latin typeface="Franklin Gothic Book"/>
              </a:rPr>
              <a:t>5</a:t>
            </a:r>
            <a:endParaRPr lang="cs-CZ" sz="1600" baseline="30000">
              <a:latin typeface="Franklin Gothic Book"/>
            </a:endParaRPr>
          </a:p>
        </p:txBody>
      </p:sp>
      <p:sp>
        <p:nvSpPr>
          <p:cNvPr id="10" name="Zaoblený obdélník 9"/>
          <p:cNvSpPr>
            <a:spLocks noChangeArrowheads="1"/>
          </p:cNvSpPr>
          <p:nvPr/>
        </p:nvSpPr>
        <p:spPr bwMode="auto">
          <a:xfrm>
            <a:off x="1476375" y="3141663"/>
            <a:ext cx="1008063" cy="503237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r>
              <a:rPr lang="cs-CZ" sz="2400">
                <a:latin typeface="Franklin Gothic Book"/>
              </a:rPr>
              <a:t>KCl</a:t>
            </a:r>
            <a:endParaRPr lang="cs-CZ" sz="2400" baseline="30000">
              <a:latin typeface="Franklin Gothic Book"/>
            </a:endParaRPr>
          </a:p>
        </p:txBody>
      </p:sp>
      <p:sp>
        <p:nvSpPr>
          <p:cNvPr id="11" name="Zaoblený obdélník 10"/>
          <p:cNvSpPr>
            <a:spLocks noChangeArrowheads="1"/>
          </p:cNvSpPr>
          <p:nvPr/>
        </p:nvSpPr>
        <p:spPr bwMode="auto">
          <a:xfrm>
            <a:off x="1476375" y="1957388"/>
            <a:ext cx="1150938" cy="503237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r>
              <a:rPr lang="cs-CZ" sz="2400">
                <a:latin typeface="Franklin Gothic Book"/>
              </a:rPr>
              <a:t>MgCl</a:t>
            </a:r>
            <a:r>
              <a:rPr lang="cs-CZ" sz="1600">
                <a:latin typeface="Franklin Gothic Book"/>
              </a:rPr>
              <a:t>2</a:t>
            </a:r>
            <a:endParaRPr lang="cs-CZ" sz="1600" baseline="30000">
              <a:latin typeface="Franklin Gothic Book"/>
            </a:endParaRPr>
          </a:p>
        </p:txBody>
      </p:sp>
      <p:sp>
        <p:nvSpPr>
          <p:cNvPr id="12" name="Zaoblený obdélník 11"/>
          <p:cNvSpPr>
            <a:spLocks noChangeArrowheads="1"/>
          </p:cNvSpPr>
          <p:nvPr/>
        </p:nvSpPr>
        <p:spPr bwMode="auto">
          <a:xfrm>
            <a:off x="3840163" y="3152775"/>
            <a:ext cx="1008062" cy="503238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r>
              <a:rPr lang="cs-CZ" sz="2400">
                <a:latin typeface="Franklin Gothic Book"/>
              </a:rPr>
              <a:t>KBr</a:t>
            </a:r>
            <a:endParaRPr lang="cs-CZ" sz="1600" baseline="30000">
              <a:latin typeface="Franklin Gothic Book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Názvosloví halogenidů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970462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u="sng" dirty="0">
                <a:solidFill>
                  <a:schemeClr val="tx1"/>
                </a:solidFill>
              </a:rPr>
              <a:t>-Zapiš z názvů vzorce </a:t>
            </a:r>
            <a:r>
              <a:rPr lang="cs-CZ" b="1" u="sng" dirty="0" smtClean="0">
                <a:solidFill>
                  <a:schemeClr val="tx1"/>
                </a:solidFill>
              </a:rPr>
              <a:t>halogenidů a naopak: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Jodid draselný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Fluorid vápenatý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Chlorid železitý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Bromid fosforečný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Fluorid sírový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Fluorid jodistý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Fluorid osmičelý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Chlorid draselný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Chlorid sodný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b="1" u="sng" dirty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350"/>
            <a:ext cx="8686800" cy="6408738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Bromid draselný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Bromid chromitý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Jodid vápenatý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Fluorid draselný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Jodid sodný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Chlorid železitý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Jodid olovnatý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/>
              <a:t>NaCl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KCl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KBr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KI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412875"/>
            <a:ext cx="3546475" cy="5184775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KI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CaF</a:t>
            </a:r>
            <a:r>
              <a:rPr lang="cs-CZ" sz="2000" dirty="0" smtClean="0">
                <a:solidFill>
                  <a:schemeClr val="tx1"/>
                </a:solidFill>
              </a:rPr>
              <a:t>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FeCl</a:t>
            </a:r>
            <a:r>
              <a:rPr lang="cs-CZ" sz="2000" dirty="0" smtClean="0">
                <a:solidFill>
                  <a:schemeClr val="tx1"/>
                </a:solidFill>
              </a:rPr>
              <a:t>3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PBr</a:t>
            </a:r>
            <a:r>
              <a:rPr lang="cs-CZ" sz="2000" dirty="0" smtClean="0">
                <a:solidFill>
                  <a:schemeClr val="tx1"/>
                </a:solidFill>
              </a:rPr>
              <a:t>5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SF</a:t>
            </a:r>
            <a:r>
              <a:rPr lang="cs-CZ" sz="2000" dirty="0" smtClean="0">
                <a:solidFill>
                  <a:schemeClr val="tx1"/>
                </a:solidFill>
              </a:rPr>
              <a:t>6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IF</a:t>
            </a:r>
            <a:r>
              <a:rPr lang="cs-CZ" sz="2000" dirty="0" smtClean="0">
                <a:solidFill>
                  <a:schemeClr val="tx1"/>
                </a:solidFill>
              </a:rPr>
              <a:t>7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OsF</a:t>
            </a:r>
            <a:r>
              <a:rPr lang="cs-CZ" sz="2000" dirty="0" smtClean="0">
                <a:solidFill>
                  <a:schemeClr val="tx1"/>
                </a:solidFill>
              </a:rPr>
              <a:t>8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>
                <a:solidFill>
                  <a:schemeClr val="tx1"/>
                </a:solidFill>
              </a:rPr>
              <a:t>KCl</a:t>
            </a:r>
            <a:endParaRPr lang="cs-CZ" dirty="0" smtClean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>
                <a:solidFill>
                  <a:schemeClr val="tx1"/>
                </a:solidFill>
              </a:rPr>
              <a:t>NaCl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95738" y="1052513"/>
            <a:ext cx="4995862" cy="5616575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>
                <a:solidFill>
                  <a:schemeClr val="tx1"/>
                </a:solidFill>
              </a:rPr>
              <a:t>KBr</a:t>
            </a:r>
            <a:endParaRPr lang="cs-CZ" dirty="0" smtClean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CrBr</a:t>
            </a:r>
            <a:r>
              <a:rPr lang="cs-CZ" sz="2000" dirty="0" smtClean="0">
                <a:solidFill>
                  <a:schemeClr val="tx1"/>
                </a:solidFill>
              </a:rPr>
              <a:t>3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CaI</a:t>
            </a:r>
            <a:r>
              <a:rPr lang="cs-CZ" sz="2000" dirty="0" smtClean="0">
                <a:solidFill>
                  <a:schemeClr val="tx1"/>
                </a:solidFill>
              </a:rPr>
              <a:t>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KF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>
                <a:solidFill>
                  <a:schemeClr val="tx1"/>
                </a:solidFill>
              </a:rPr>
              <a:t>NaI</a:t>
            </a:r>
            <a:endParaRPr lang="cs-CZ" dirty="0" smtClean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FeCl</a:t>
            </a:r>
            <a:r>
              <a:rPr lang="cs-CZ" sz="2000" dirty="0" smtClean="0">
                <a:solidFill>
                  <a:schemeClr val="tx1"/>
                </a:solidFill>
              </a:rPr>
              <a:t>3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PbI</a:t>
            </a:r>
            <a:r>
              <a:rPr lang="cs-CZ" sz="2000" dirty="0" smtClean="0">
                <a:solidFill>
                  <a:schemeClr val="tx1"/>
                </a:solidFill>
              </a:rPr>
              <a:t>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Chlorid sodný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Chlorid draselný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Bromid draselný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solidFill>
                  <a:schemeClr val="tx1"/>
                </a:solidFill>
              </a:rPr>
              <a:t>Jodid draselný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350"/>
            <a:ext cx="8686800" cy="5819775"/>
          </a:xfrm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cs-CZ" b="1" u="sng" smtClean="0">
                <a:solidFill>
                  <a:srgbClr val="000000"/>
                </a:solidFill>
              </a:rPr>
              <a:t>Použitá literatura:</a:t>
            </a:r>
          </a:p>
          <a:p>
            <a:pPr eaLnBrk="1" hangingPunct="1">
              <a:spcBef>
                <a:spcPct val="50000"/>
              </a:spcBef>
            </a:pPr>
            <a:r>
              <a:rPr lang="cs-CZ" sz="2400" smtClean="0">
                <a:solidFill>
                  <a:srgbClr val="000000"/>
                </a:solidFill>
              </a:rPr>
              <a:t>BENEŠ, P., PUMPR, V., BANÝR, J. </a:t>
            </a:r>
            <a:r>
              <a:rPr lang="cs-CZ" sz="2400" i="1" smtClean="0">
                <a:solidFill>
                  <a:srgbClr val="000000"/>
                </a:solidFill>
              </a:rPr>
              <a:t>Základy praktické chemie pro 8. ročník základní školy</a:t>
            </a:r>
            <a:r>
              <a:rPr lang="cs-CZ" sz="2400" smtClean="0">
                <a:solidFill>
                  <a:srgbClr val="000000"/>
                </a:solidFill>
              </a:rPr>
              <a:t>. 2.vyd. Praha: Fortuna, 2006. ISBN 80–7168–879–7. s. 52</a:t>
            </a:r>
          </a:p>
          <a:p>
            <a:pPr eaLnBrk="1" hangingPunct="1">
              <a:spcBef>
                <a:spcPct val="50000"/>
              </a:spcBef>
            </a:pPr>
            <a:r>
              <a:rPr lang="cs-CZ" sz="2400" smtClean="0">
                <a:solidFill>
                  <a:srgbClr val="000000"/>
                </a:solidFill>
              </a:rPr>
              <a:t>BENEŠ, P., PUMPR, V., BANÝR, J. </a:t>
            </a:r>
            <a:r>
              <a:rPr lang="cs-CZ" sz="2400" i="1" smtClean="0">
                <a:solidFill>
                  <a:srgbClr val="000000"/>
                </a:solidFill>
              </a:rPr>
              <a:t>Základy chemie – pracovní sešit</a:t>
            </a:r>
            <a:r>
              <a:rPr lang="cs-CZ" sz="2400" smtClean="0">
                <a:solidFill>
                  <a:srgbClr val="000000"/>
                </a:solidFill>
              </a:rPr>
              <a:t>. 1.vyd. Praha: Fortuna, 1996. ISBN 176-911-96. s. 21</a:t>
            </a:r>
          </a:p>
          <a:p>
            <a:pPr eaLnBrk="1" hangingPunct="1"/>
            <a:endParaRPr lang="cs-CZ" sz="240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</TotalTime>
  <Words>343</Words>
  <Application>Microsoft Office PowerPoint</Application>
  <PresentationFormat>Předvádění na obrazovce (4:3)</PresentationFormat>
  <Paragraphs>93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Halogenidy</vt:lpstr>
      <vt:lpstr>Prezentace aplikace PowerPoint</vt:lpstr>
      <vt:lpstr>Názvosloví halogenidů</vt:lpstr>
      <vt:lpstr>Prezentace aplikace PowerPoint</vt:lpstr>
      <vt:lpstr>Řešení: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14</cp:revision>
  <dcterms:created xsi:type="dcterms:W3CDTF">2011-08-17T12:55:47Z</dcterms:created>
  <dcterms:modified xsi:type="dcterms:W3CDTF">2011-10-13T08:14:54Z</dcterms:modified>
</cp:coreProperties>
</file>