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5" r:id="rId6"/>
    <p:sldId id="261" r:id="rId7"/>
    <p:sldId id="266" r:id="rId8"/>
    <p:sldId id="262" r:id="rId9"/>
    <p:sldId id="267" r:id="rId10"/>
    <p:sldId id="263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40700-D317-4AAC-BC2A-240378691FF6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321B4-10DC-47AB-ABD9-C97EA1C3D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51559-219A-4EE1-A698-5AC3D1D9EE24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21CB1-632F-4867-BBFC-3F22D562A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5C9A7-B3CA-46CB-822D-5D6BECB41EB3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15E1B-280B-4078-A8DF-0DCEDEA6C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A08FD-CDA9-4CEF-9F1B-59F2175AB407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44C8E-65D4-4C68-A208-DD64FA50D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9B13D-C7AA-4DF0-9006-441DEA8E6382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98116-78B7-4546-BA3B-903A2C699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A66C5-3D19-4FC1-9301-12654A3E2E1C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D16C3-B4FE-4ACD-85A3-91D60CB2AC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7E1A3-6276-496D-B824-EAFBE3E2C48F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BB24F-9A0B-4ADF-88D8-9A307C547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12340-7F43-458F-8163-AB02F2B67E12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C8AFD-7D47-4644-B301-0B272B6D4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04AA6-2849-4649-A072-E67F1D9D05D5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F02F0-1F9B-4FDF-81CC-A622DB63E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AB919-8162-4F69-BF1D-8879CCCE5E32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F6FED-E51E-4490-9B15-793D5767D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37773-FEAB-43A8-B0B6-75CD6ED33294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C4F98-C0F1-4C7A-B1EB-8D14FD247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410974C-B7E8-419B-8E70-63A486F8193B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829508E-FD51-4FAC-932B-98D219E21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921025"/>
              </p:ext>
            </p:extLst>
          </p:nvPr>
        </p:nvGraphicFramePr>
        <p:xfrm>
          <a:off x="1692275" y="2205038"/>
          <a:ext cx="5813425" cy="3468692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3066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Kyseliny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Kyseliny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shrnutí učiva týkající se názvosloví kyselin.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Uvedeny jsou bezkyslíkaté a kyslíkaté kyseliny.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Zapíše z názvů vzorce kyselin a naopak ze vzorců jejich názvy.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600" b="1" u="sng" smtClean="0">
                <a:solidFill>
                  <a:srgbClr val="FF0000"/>
                </a:solidFill>
              </a:rPr>
              <a:t>Kyseliny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806575"/>
            <a:ext cx="8280400" cy="4502150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bg1"/>
                </a:solidFill>
              </a:rPr>
              <a:t>-Jsou látky, které ve vodě uvolňují vodíkové kationty H</a:t>
            </a:r>
            <a:r>
              <a:rPr lang="cs-CZ" sz="2400" baseline="30000" smtClean="0">
                <a:solidFill>
                  <a:schemeClr val="bg1"/>
                </a:solidFill>
              </a:rPr>
              <a:t>+</a:t>
            </a:r>
            <a:r>
              <a:rPr lang="cs-CZ" sz="2400" smtClean="0">
                <a:solidFill>
                  <a:schemeClr val="bg1"/>
                </a:solidFill>
              </a:rPr>
              <a:t>.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bg1"/>
                </a:solidFill>
              </a:rPr>
              <a:t>-Vodíkový kation vytváří ve vodě oxoniové kationty H3O</a:t>
            </a:r>
            <a:r>
              <a:rPr lang="cs-CZ" sz="2400" baseline="30000" smtClean="0">
                <a:solidFill>
                  <a:schemeClr val="bg1"/>
                </a:solidFill>
              </a:rPr>
              <a:t>+</a:t>
            </a:r>
            <a:r>
              <a:rPr lang="cs-CZ" sz="2400" smtClean="0">
                <a:solidFill>
                  <a:schemeClr val="bg1"/>
                </a:solidFill>
              </a:rPr>
              <a:t>.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bg1"/>
                </a:solidFill>
              </a:rPr>
              <a:t>-Odlišujeme kyseliny, které neobsahují vázaný kyslík = </a:t>
            </a:r>
            <a:r>
              <a:rPr lang="cs-CZ" sz="2400" b="1" smtClean="0">
                <a:solidFill>
                  <a:schemeClr val="bg1"/>
                </a:solidFill>
              </a:rPr>
              <a:t>bezkyslíkaté</a:t>
            </a:r>
            <a:r>
              <a:rPr lang="cs-CZ" sz="2400" smtClean="0">
                <a:solidFill>
                  <a:schemeClr val="bg1"/>
                </a:solidFill>
              </a:rPr>
              <a:t> a kyseliny, které obsahují vázaný kyslík = </a:t>
            </a:r>
            <a:r>
              <a:rPr lang="cs-CZ" sz="2400" b="1" smtClean="0">
                <a:solidFill>
                  <a:schemeClr val="bg1"/>
                </a:solidFill>
              </a:rPr>
              <a:t>kyslíkaté</a:t>
            </a:r>
            <a:r>
              <a:rPr lang="cs-CZ" sz="2400" smtClean="0">
                <a:solidFill>
                  <a:schemeClr val="bg1"/>
                </a:solidFill>
              </a:rPr>
              <a:t>.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4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0" y="115888"/>
            <a:ext cx="2843213" cy="1512887"/>
          </a:xfrm>
        </p:spPr>
        <p:txBody>
          <a:bodyPr/>
          <a:lstStyle/>
          <a:p>
            <a:pPr algn="ctr" eaLnBrk="1" hangingPunct="1"/>
            <a:r>
              <a:rPr lang="cs-CZ" sz="2400" b="1" u="sng" smtClean="0">
                <a:solidFill>
                  <a:schemeClr val="bg1"/>
                </a:solidFill>
              </a:rPr>
              <a:t>Bezkyslíkaté kyseliny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773238"/>
            <a:ext cx="2376488" cy="4087812"/>
          </a:xfrm>
        </p:spPr>
        <p:txBody>
          <a:bodyPr/>
          <a:lstStyle/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Skládají se pouze z vodíku a nekovových prvků.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2771775" y="260350"/>
          <a:ext cx="6192688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3096344"/>
              </a:tblGrid>
              <a:tr h="44171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     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86862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fluorovodíková (fluorovodík)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HF</a:t>
                      </a:r>
                      <a:endParaRPr lang="cs-CZ" sz="2400" b="1" dirty="0"/>
                    </a:p>
                  </a:txBody>
                  <a:tcPr/>
                </a:tc>
              </a:tr>
              <a:tr h="86862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chlorovodíková (chlorovodík)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</a:t>
                      </a:r>
                      <a:r>
                        <a:rPr lang="cs-CZ" sz="2400" b="1" dirty="0" err="1" smtClean="0"/>
                        <a:t>HCl</a:t>
                      </a:r>
                      <a:endParaRPr lang="cs-CZ" sz="2400" b="1" dirty="0"/>
                    </a:p>
                  </a:txBody>
                  <a:tcPr/>
                </a:tc>
              </a:tr>
              <a:tr h="86862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jodovodíková (jodovodík)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HI</a:t>
                      </a:r>
                      <a:endParaRPr lang="cs-CZ" sz="2400" b="1" dirty="0"/>
                    </a:p>
                  </a:txBody>
                  <a:tcPr/>
                </a:tc>
              </a:tr>
              <a:tr h="86862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bromovodíková</a:t>
                      </a:r>
                    </a:p>
                    <a:p>
                      <a:r>
                        <a:rPr lang="cs-CZ" sz="2400" dirty="0" smtClean="0"/>
                        <a:t>(bromovodík)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</a:t>
                      </a:r>
                      <a:r>
                        <a:rPr lang="cs-CZ" sz="2400" b="1" dirty="0" err="1" smtClean="0"/>
                        <a:t>HBr</a:t>
                      </a:r>
                      <a:endParaRPr lang="cs-CZ" sz="2400" b="1" dirty="0"/>
                    </a:p>
                  </a:txBody>
                  <a:tcPr/>
                </a:tc>
              </a:tr>
              <a:tr h="86862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sirovodíková</a:t>
                      </a:r>
                    </a:p>
                    <a:p>
                      <a:r>
                        <a:rPr lang="cs-CZ" sz="2400" dirty="0" smtClean="0"/>
                        <a:t>(sirovodík)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3113" cy="9239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Doplň tabulku.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755650" y="1809750"/>
          <a:ext cx="6264696" cy="4405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68992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     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8992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</a:t>
                      </a:r>
                      <a:r>
                        <a:rPr lang="cs-CZ" sz="2400" b="1" dirty="0" err="1" smtClean="0"/>
                        <a:t>HCl</a:t>
                      </a:r>
                      <a:endParaRPr lang="cs-CZ" sz="2400" b="1" dirty="0"/>
                    </a:p>
                  </a:txBody>
                  <a:tcPr/>
                </a:tc>
              </a:tr>
              <a:tr h="68992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Kyselina bromovodíková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689922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HI</a:t>
                      </a:r>
                      <a:endParaRPr lang="cs-CZ" sz="2400" b="1" dirty="0"/>
                    </a:p>
                  </a:txBody>
                  <a:tcPr/>
                </a:tc>
              </a:tr>
              <a:tr h="68992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Kyselina fluorovodíková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689922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827088" y="260350"/>
            <a:ext cx="7126287" cy="925513"/>
          </a:xfrm>
        </p:spPr>
        <p:txBody>
          <a:bodyPr/>
          <a:lstStyle/>
          <a:p>
            <a:pPr eaLnBrk="1" hangingPunct="1"/>
            <a:r>
              <a:rPr lang="cs-CZ" b="1" smtClean="0"/>
              <a:t>Doplnil si tabulku správně?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9650" y="1484313"/>
          <a:ext cx="6264696" cy="51265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36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     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87807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</a:t>
                      </a:r>
                    </a:p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chlorovodíková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</a:t>
                      </a:r>
                      <a:r>
                        <a:rPr lang="cs-CZ" sz="2400" b="1" dirty="0" err="1" smtClean="0"/>
                        <a:t>HCl</a:t>
                      </a:r>
                      <a:endParaRPr lang="cs-CZ" sz="2400" b="1" dirty="0"/>
                    </a:p>
                  </a:txBody>
                  <a:tcPr/>
                </a:tc>
              </a:tr>
              <a:tr h="87807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Kyselina bromovodíková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HBr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7807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 jodovodíková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HI</a:t>
                      </a:r>
                      <a:endParaRPr lang="cs-CZ" sz="2400" b="1" dirty="0"/>
                    </a:p>
                  </a:txBody>
                  <a:tcPr/>
                </a:tc>
              </a:tr>
              <a:tr h="87807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Kyselina fluorovodíková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HF</a:t>
                      </a:r>
                      <a:endParaRPr lang="cs-CZ" sz="2400" b="1" dirty="0"/>
                    </a:p>
                  </a:txBody>
                  <a:tcPr/>
                </a:tc>
              </a:tr>
              <a:tr h="87807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</a:t>
                      </a:r>
                    </a:p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sirovodíková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3113" cy="923925"/>
          </a:xfrm>
        </p:spPr>
        <p:txBody>
          <a:bodyPr/>
          <a:lstStyle/>
          <a:p>
            <a:pPr eaLnBrk="1" hangingPunct="1"/>
            <a:r>
              <a:rPr lang="cs-CZ" b="1" u="sng" smtClean="0">
                <a:solidFill>
                  <a:schemeClr val="bg1"/>
                </a:solidFill>
              </a:rPr>
              <a:t>Kyslíkaté kyseliny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989138"/>
            <a:ext cx="3384550" cy="4016375"/>
          </a:xfrm>
        </p:spPr>
        <p:txBody>
          <a:bodyPr/>
          <a:lstStyle/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Obsahují ve svých molekulách vázané atomy vodíku, kyslíku a dalšího kyselinotvorného prvku (např. síry nebo dusíku).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284663" y="1809750"/>
          <a:ext cx="4464496" cy="479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2232248"/>
              </a:tblGrid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sírová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dusičná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uhličitá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chlorná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joditá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válný popisek 3"/>
          <p:cNvSpPr/>
          <p:nvPr/>
        </p:nvSpPr>
        <p:spPr>
          <a:xfrm>
            <a:off x="5508625" y="188913"/>
            <a:ext cx="3311525" cy="1368425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</a:rPr>
              <a:t>Doplň tabulku.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Řešení tabulky: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9650" y="1806575"/>
          <a:ext cx="4464496" cy="479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2232248"/>
              </a:tblGrid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sírová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dusičná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HNO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uhličitá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chlorná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HClO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792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joditá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HIO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3113" cy="9239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Doplň tabulku.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1009650" y="1809750"/>
          <a:ext cx="7234758" cy="42115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7379"/>
                <a:gridCol w="3617379"/>
              </a:tblGrid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bromičná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siřičitá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chloristá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manganistá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fosforečná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Řešení tabulky: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9650" y="1806575"/>
          <a:ext cx="7234238" cy="4211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7379"/>
                <a:gridCol w="3617379"/>
              </a:tblGrid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bromičná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HBrO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siřičitá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chloristá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HClO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manganistá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HMnO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19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fosforečná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3113" cy="9239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Opakování názvosloví.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900113" y="1809750"/>
          <a:ext cx="6985000" cy="4498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uhličitá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HClO</a:t>
                      </a:r>
                      <a:endParaRPr lang="cs-CZ" sz="24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bromičná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r>
                        <a:rPr lang="cs-CZ" sz="1800" b="1" dirty="0" smtClean="0"/>
                        <a:t>3</a:t>
                      </a:r>
                      <a:r>
                        <a:rPr lang="cs-CZ" sz="2400" b="1" dirty="0" smtClean="0"/>
                        <a:t>PO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dusičná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HClO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Řešení: opakování názvosloví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9650" y="1806575"/>
          <a:ext cx="6985000" cy="4759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 sírová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r>
                        <a:rPr lang="cs-CZ" sz="1800" b="1" dirty="0" smtClean="0"/>
                        <a:t>2</a:t>
                      </a:r>
                      <a:r>
                        <a:rPr lang="cs-CZ" sz="2400" b="1" dirty="0" smtClean="0"/>
                        <a:t>SO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uhličitá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 chlorná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HClO</a:t>
                      </a:r>
                      <a:endParaRPr lang="cs-CZ" sz="24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bromičná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HBrO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 fosforečná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r>
                        <a:rPr lang="cs-CZ" sz="1800" b="1" dirty="0" smtClean="0"/>
                        <a:t>3</a:t>
                      </a:r>
                      <a:r>
                        <a:rPr lang="cs-CZ" sz="2400" b="1" dirty="0" smtClean="0"/>
                        <a:t>PO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Kyselina dusičná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HNO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244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Kyselina chloristá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HClO</a:t>
                      </a:r>
                      <a:r>
                        <a:rPr lang="cs-CZ" sz="1800" b="1" dirty="0" smtClean="0"/>
                        <a:t>4</a:t>
                      </a:r>
                      <a:endParaRPr lang="cs-CZ" sz="1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3113" cy="923925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8313" y="404813"/>
            <a:ext cx="7991475" cy="5456237"/>
          </a:xfrm>
        </p:spPr>
        <p:txBody>
          <a:bodyPr rtlCol="0"/>
          <a:lstStyle/>
          <a:p>
            <a:pPr eaLnBrk="1" fontAlgn="auto" hangingPunct="1">
              <a:spcBef>
                <a:spcPct val="50000"/>
              </a:spcBef>
              <a:buFont typeface="Wingdings 2" charset="2"/>
              <a:buChar char=""/>
              <a:defRPr/>
            </a:pPr>
            <a:r>
              <a:rPr lang="cs-CZ" sz="2400" b="1" u="sng" dirty="0">
                <a:solidFill>
                  <a:srgbClr val="000000"/>
                </a:solidFill>
              </a:rPr>
              <a:t>Použitá </a:t>
            </a:r>
            <a:r>
              <a:rPr lang="cs-CZ" sz="2400" b="1" u="sng" dirty="0" smtClean="0">
                <a:solidFill>
                  <a:srgbClr val="000000"/>
                </a:solidFill>
              </a:rPr>
              <a:t>literatura:</a:t>
            </a:r>
          </a:p>
          <a:p>
            <a:pPr eaLnBrk="1" fontAlgn="auto" hangingPunct="1">
              <a:spcBef>
                <a:spcPct val="50000"/>
              </a:spcBef>
              <a:buFont typeface="Wingdings 2" charset="2"/>
              <a:buChar char=""/>
              <a:defRPr/>
            </a:pPr>
            <a:r>
              <a:rPr lang="cs-CZ" sz="2400" dirty="0">
                <a:solidFill>
                  <a:srgbClr val="000000"/>
                </a:solidFill>
              </a:rPr>
              <a:t>BENEŠ, P., PUMPR, V., BANÝR, J. </a:t>
            </a:r>
            <a:r>
              <a:rPr lang="cs-CZ" sz="2400" i="1" dirty="0">
                <a:solidFill>
                  <a:srgbClr val="000000"/>
                </a:solidFill>
              </a:rPr>
              <a:t>Základy praktické chemie pro 8. ročník základní školy</a:t>
            </a:r>
            <a:r>
              <a:rPr lang="cs-CZ" sz="2400" dirty="0">
                <a:solidFill>
                  <a:srgbClr val="000000"/>
                </a:solidFill>
              </a:rPr>
              <a:t>. 2.vyd. Praha: Fortuna, </a:t>
            </a:r>
            <a:r>
              <a:rPr lang="cs-CZ" sz="2400" dirty="0" smtClean="0">
                <a:solidFill>
                  <a:srgbClr val="000000"/>
                </a:solidFill>
              </a:rPr>
              <a:t>2006. </a:t>
            </a:r>
            <a:r>
              <a:rPr lang="cs-CZ" sz="2400" dirty="0">
                <a:solidFill>
                  <a:srgbClr val="000000"/>
                </a:solidFill>
              </a:rPr>
              <a:t>ISBN </a:t>
            </a:r>
            <a:r>
              <a:rPr lang="cs-CZ" sz="2400" dirty="0" smtClean="0">
                <a:solidFill>
                  <a:srgbClr val="000000"/>
                </a:solidFill>
              </a:rPr>
              <a:t>80–7168–879–7</a:t>
            </a:r>
            <a:r>
              <a:rPr lang="cs-CZ" sz="2400" dirty="0">
                <a:solidFill>
                  <a:srgbClr val="000000"/>
                </a:solidFill>
              </a:rPr>
              <a:t>. s. </a:t>
            </a:r>
            <a:r>
              <a:rPr lang="cs-CZ" sz="2400" dirty="0" smtClean="0">
                <a:solidFill>
                  <a:srgbClr val="000000"/>
                </a:solidFill>
              </a:rPr>
              <a:t>55-57</a:t>
            </a:r>
            <a:endParaRPr lang="cs-CZ" sz="2400" dirty="0">
              <a:solidFill>
                <a:srgbClr val="000000"/>
              </a:solidFill>
            </a:endParaRPr>
          </a:p>
          <a:p>
            <a:pPr eaLnBrk="1" fontAlgn="auto" hangingPunct="1">
              <a:spcBef>
                <a:spcPct val="50000"/>
              </a:spcBef>
              <a:buFont typeface="Wingdings 2" charset="2"/>
              <a:buChar char=""/>
              <a:defRPr/>
            </a:pPr>
            <a:r>
              <a:rPr lang="cs-CZ" sz="2400" dirty="0">
                <a:solidFill>
                  <a:srgbClr val="000000"/>
                </a:solidFill>
              </a:rPr>
              <a:t>BENEŠ, P., PUMPR, V., BANÝR, J. </a:t>
            </a:r>
            <a:r>
              <a:rPr lang="cs-CZ" sz="2400" i="1" dirty="0">
                <a:solidFill>
                  <a:srgbClr val="000000"/>
                </a:solidFill>
              </a:rPr>
              <a:t>Základy chemie – pracovní sešit</a:t>
            </a:r>
            <a:r>
              <a:rPr lang="cs-CZ" sz="2400" dirty="0">
                <a:solidFill>
                  <a:srgbClr val="000000"/>
                </a:solidFill>
              </a:rPr>
              <a:t>. 1.vyd. Praha: Fortuna, 1996. </a:t>
            </a:r>
            <a:r>
              <a:rPr lang="cs-CZ" sz="2400" dirty="0" smtClean="0">
                <a:solidFill>
                  <a:srgbClr val="000000"/>
                </a:solidFill>
              </a:rPr>
              <a:t>ISBN 176-911-96. s. 24-25</a:t>
            </a:r>
            <a:endParaRPr lang="cs-CZ" sz="2400" dirty="0">
              <a:solidFill>
                <a:srgbClr val="000000"/>
              </a:solidFill>
            </a:endParaRPr>
          </a:p>
          <a:p>
            <a:pPr eaLnBrk="1" fontAlgn="auto" hangingPunct="1">
              <a:buFont typeface="Wingdings 2" charset="2"/>
              <a:buChar char=""/>
              <a:defRPr/>
            </a:pPr>
            <a:endParaRPr lang="cs-CZ" sz="2400" dirty="0"/>
          </a:p>
          <a:p>
            <a:pPr marL="0" indent="0" eaLnBrk="1" fontAlgn="auto" hangingPunct="1">
              <a:spcBef>
                <a:spcPct val="50000"/>
              </a:spcBef>
              <a:buFont typeface="Wingdings 2" charset="2"/>
              <a:buNone/>
              <a:defRPr/>
            </a:pPr>
            <a:endParaRPr lang="cs-CZ" b="1" u="sng" dirty="0">
              <a:solidFill>
                <a:srgbClr val="000000"/>
              </a:solidFill>
            </a:endParaRPr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>
          <a:xfrm>
            <a:off x="4662488" y="5300663"/>
            <a:ext cx="3470275" cy="560387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75</TotalTime>
  <Words>406</Words>
  <Application>Microsoft Office PowerPoint</Application>
  <PresentationFormat>Předvádění na obrazovce (4:3)</PresentationFormat>
  <Paragraphs>138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Kyseliny</vt:lpstr>
      <vt:lpstr>Bezkyslíkaté kyseliny</vt:lpstr>
      <vt:lpstr>Doplň tabulku.</vt:lpstr>
      <vt:lpstr>Doplnil si tabulku správně?</vt:lpstr>
      <vt:lpstr>Kyslíkaté kyseliny</vt:lpstr>
      <vt:lpstr>Řešení tabulky:</vt:lpstr>
      <vt:lpstr>Doplň tabulku.</vt:lpstr>
      <vt:lpstr>Řešení tabulky:</vt:lpstr>
      <vt:lpstr>Opakování názvosloví.</vt:lpstr>
      <vt:lpstr>Řešení: opakování názvosloví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15</cp:revision>
  <dcterms:created xsi:type="dcterms:W3CDTF">2011-08-21T11:05:27Z</dcterms:created>
  <dcterms:modified xsi:type="dcterms:W3CDTF">2011-10-13T08:16:49Z</dcterms:modified>
</cp:coreProperties>
</file>