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6488CD-0910-4A4E-949A-B3A26601517D}" type="datetimeFigureOut">
              <a:rPr lang="cs-CZ" smtClean="0"/>
              <a:t>13.10.2011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DE046A-351D-4959-BFF5-A814B354A700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398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7601698"/>
              </p:ext>
            </p:extLst>
          </p:nvPr>
        </p:nvGraphicFramePr>
        <p:xfrm>
          <a:off x="1692275" y="2205038"/>
          <a:ext cx="5813425" cy="3468692"/>
        </p:xfrm>
        <a:graphic>
          <a:graphicData uri="http://schemas.openxmlformats.org/drawingml/2006/table">
            <a:tbl>
              <a:tblPr/>
              <a:tblGrid>
                <a:gridCol w="1358900"/>
                <a:gridCol w="4454525"/>
              </a:tblGrid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Lucie Tuhá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_Inovace_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3072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Roztoky, hmotnostní zlomek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Roztoky, hmotnostní zlomek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Chemie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5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Ročník(y)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 ročník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 k  shrnutí učiva týkající se roztoků a počítání složení roztoků – hmotnostní zlomek.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Vypočítá složení roztoků (hmotnostní zlomek rozpuštěné látky).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20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marL="72000" marR="72000" marT="36008" marB="36008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691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/>
              <a:t>Roztoky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11960" y="3717032"/>
            <a:ext cx="4432300" cy="175260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Hmotnostní zlomek</a:t>
            </a:r>
            <a:endParaRPr lang="cs-CZ" sz="3600" b="1" dirty="0"/>
          </a:p>
        </p:txBody>
      </p:sp>
      <p:pic>
        <p:nvPicPr>
          <p:cNvPr id="1026" name="Picture 2" descr="C:\Users\ZSTREBON\AppData\Local\Microsoft\Windows\Temporary Internet Files\Content.IE5\M6M26S4X\MP9001780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737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188640"/>
            <a:ext cx="6773416" cy="1728192"/>
          </a:xfrm>
        </p:spPr>
        <p:txBody>
          <a:bodyPr/>
          <a:lstStyle/>
          <a:p>
            <a:pPr algn="ctr"/>
            <a:r>
              <a:rPr lang="cs-CZ" b="1" u="sng" dirty="0" smtClean="0">
                <a:solidFill>
                  <a:srgbClr val="FFFF00"/>
                </a:solidFill>
              </a:rPr>
              <a:t>Roztoky = stejnorodé směsi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8092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Roztok je směs složená z </a:t>
            </a:r>
            <a:r>
              <a:rPr lang="cs-CZ" sz="2400" b="1" dirty="0" smtClean="0">
                <a:solidFill>
                  <a:srgbClr val="FFFF00"/>
                </a:solidFill>
              </a:rPr>
              <a:t>rozpouštědla </a:t>
            </a:r>
            <a:r>
              <a:rPr lang="cs-CZ" sz="2400" dirty="0" smtClean="0"/>
              <a:t>a jedné nebo více </a:t>
            </a:r>
            <a:r>
              <a:rPr lang="cs-CZ" sz="2400" b="1" dirty="0" smtClean="0">
                <a:solidFill>
                  <a:srgbClr val="FFFF00"/>
                </a:solidFill>
              </a:rPr>
              <a:t>rozpuštěných látek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Roztoky jsou </a:t>
            </a:r>
            <a:r>
              <a:rPr lang="cs-CZ" sz="2400" b="1" dirty="0" smtClean="0"/>
              <a:t>a) plynné </a:t>
            </a:r>
            <a:r>
              <a:rPr lang="cs-CZ" sz="2400" dirty="0" smtClean="0"/>
              <a:t>(např. vzduch)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</a:t>
            </a:r>
            <a:r>
              <a:rPr lang="cs-CZ" sz="2400" b="1" dirty="0" smtClean="0"/>
              <a:t>b) kapalné </a:t>
            </a:r>
            <a:r>
              <a:rPr lang="cs-CZ" sz="2400" dirty="0" smtClean="0"/>
              <a:t>(mořská voda)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</a:t>
            </a:r>
            <a:r>
              <a:rPr lang="cs-CZ" sz="2400" b="1" dirty="0" smtClean="0"/>
              <a:t>c) pevné </a:t>
            </a:r>
            <a:r>
              <a:rPr lang="cs-CZ" sz="2400" dirty="0" smtClean="0"/>
              <a:t>(barevná skla)</a:t>
            </a:r>
            <a:endParaRPr lang="cs-CZ" sz="2400" dirty="0"/>
          </a:p>
        </p:txBody>
      </p:sp>
      <p:pic>
        <p:nvPicPr>
          <p:cNvPr id="2050" name="Picture 2" descr="C:\Users\ZSTREBON\AppData\Local\Microsoft\Windows\Temporary Internet Files\Content.IE5\3KH48Z8O\MP90022765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65104"/>
            <a:ext cx="2808312" cy="2368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ZSTREBON\AppData\Local\Microsoft\Windows\Temporary Internet Files\Content.IE5\3KH48Z8O\MP9003999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345522"/>
            <a:ext cx="2627784" cy="1399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734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629400" cy="1143000"/>
          </a:xfrm>
        </p:spPr>
        <p:txBody>
          <a:bodyPr/>
          <a:lstStyle/>
          <a:p>
            <a:r>
              <a:rPr lang="cs-CZ" u="sng" dirty="0" smtClean="0"/>
              <a:t>Typy roztoků: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268760"/>
            <a:ext cx="7393632" cy="5256584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Nasycený</a:t>
            </a:r>
          </a:p>
          <a:p>
            <a:r>
              <a:rPr lang="cs-CZ" sz="2400" dirty="0" smtClean="0"/>
              <a:t>Látka se již v něm nerozpouští.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Nenasycený</a:t>
            </a:r>
          </a:p>
          <a:p>
            <a:r>
              <a:rPr lang="cs-CZ" sz="2400" dirty="0" smtClean="0"/>
              <a:t>Látka se v něm ještě může rozpouštět.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5291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88640"/>
            <a:ext cx="6629400" cy="1143000"/>
          </a:xfrm>
        </p:spPr>
        <p:txBody>
          <a:bodyPr/>
          <a:lstStyle/>
          <a:p>
            <a:r>
              <a:rPr lang="cs-CZ" u="sng" dirty="0" smtClean="0"/>
              <a:t>Složení roztoků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568952" cy="54006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Roztok A:</a:t>
            </a:r>
            <a:r>
              <a:rPr lang="cs-CZ" sz="2400" dirty="0" smtClean="0"/>
              <a:t> 10g </a:t>
            </a:r>
            <a:r>
              <a:rPr lang="cs-CZ" sz="2400" dirty="0" err="1" smtClean="0"/>
              <a:t>NaCl</a:t>
            </a:r>
            <a:r>
              <a:rPr lang="cs-CZ" sz="2400" dirty="0" smtClean="0"/>
              <a:t> ve 100g vody</a:t>
            </a:r>
          </a:p>
          <a:p>
            <a:r>
              <a:rPr lang="cs-CZ" sz="2400" b="1" dirty="0" smtClean="0">
                <a:solidFill>
                  <a:srgbClr val="FFFF00"/>
                </a:solidFill>
              </a:rPr>
              <a:t>Roztok B:</a:t>
            </a:r>
            <a:r>
              <a:rPr lang="cs-CZ" sz="2400" dirty="0" smtClean="0"/>
              <a:t> 20g </a:t>
            </a:r>
            <a:r>
              <a:rPr lang="cs-CZ" sz="2400" dirty="0" err="1" smtClean="0"/>
              <a:t>NaCl</a:t>
            </a:r>
            <a:r>
              <a:rPr lang="cs-CZ" sz="2400" dirty="0" smtClean="0"/>
              <a:t> ve 100g vody</a:t>
            </a:r>
          </a:p>
          <a:p>
            <a:r>
              <a:rPr lang="cs-CZ" sz="2400" dirty="0" smtClean="0"/>
              <a:t>Roztok A je </a:t>
            </a:r>
            <a:r>
              <a:rPr lang="cs-CZ" sz="2400" b="1" i="1" u="sng" dirty="0" smtClean="0">
                <a:solidFill>
                  <a:srgbClr val="FFFF00"/>
                </a:solidFill>
              </a:rPr>
              <a:t>zředěnější </a:t>
            </a:r>
            <a:r>
              <a:rPr lang="cs-CZ" sz="2400" dirty="0" smtClean="0"/>
              <a:t>než roztok B.</a:t>
            </a:r>
          </a:p>
          <a:p>
            <a:r>
              <a:rPr lang="cs-CZ" sz="2400" dirty="0" smtClean="0"/>
              <a:t>Roztok B je </a:t>
            </a:r>
            <a:r>
              <a:rPr lang="cs-CZ" sz="2400" b="1" i="1" u="sng" dirty="0" smtClean="0">
                <a:solidFill>
                  <a:srgbClr val="FFFF00"/>
                </a:solidFill>
              </a:rPr>
              <a:t>koncentrovanější</a:t>
            </a:r>
            <a:r>
              <a:rPr lang="cs-CZ" sz="2400" dirty="0"/>
              <a:t> </a:t>
            </a:r>
            <a:r>
              <a:rPr lang="cs-CZ" sz="2400" dirty="0" smtClean="0"/>
              <a:t> než roztok 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7121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0"/>
            <a:ext cx="6629400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</a:rPr>
              <a:t>Hmotnostní zlomek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496944" cy="5760640"/>
          </a:xfrm>
        </p:spPr>
        <p:txBody>
          <a:bodyPr>
            <a:noAutofit/>
          </a:bodyPr>
          <a:lstStyle/>
          <a:p>
            <a:r>
              <a:rPr lang="cs-CZ" sz="2400" dirty="0" smtClean="0"/>
              <a:t>Můžeme jím </a:t>
            </a:r>
            <a:r>
              <a:rPr lang="cs-CZ" sz="2400" b="1" dirty="0" smtClean="0"/>
              <a:t>vyjádřit složení roztoků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Hmotnostní zlomek látky rozpuštěné v roztoku vypočítáme podle vztahu:</a:t>
            </a:r>
          </a:p>
          <a:p>
            <a:r>
              <a:rPr lang="cs-CZ" sz="2400" b="1" u="sng" dirty="0" smtClean="0">
                <a:solidFill>
                  <a:srgbClr val="FFFF00"/>
                </a:solidFill>
              </a:rPr>
              <a:t>w(s) = m(s) / m</a:t>
            </a:r>
          </a:p>
          <a:p>
            <a:r>
              <a:rPr lang="cs-CZ" sz="2400" b="1" dirty="0"/>
              <a:t>w</a:t>
            </a:r>
            <a:r>
              <a:rPr lang="cs-CZ" sz="2400" b="1" dirty="0" smtClean="0"/>
              <a:t>(s) </a:t>
            </a:r>
            <a:r>
              <a:rPr lang="cs-CZ" sz="2400" dirty="0" smtClean="0"/>
              <a:t>= hmotnostní zlomek látky rozpuštěné v roztoku</a:t>
            </a:r>
          </a:p>
          <a:p>
            <a:r>
              <a:rPr lang="cs-CZ" sz="2400" b="1" dirty="0"/>
              <a:t>m</a:t>
            </a:r>
            <a:r>
              <a:rPr lang="cs-CZ" sz="2400" b="1" dirty="0" smtClean="0"/>
              <a:t>(s)</a:t>
            </a:r>
            <a:r>
              <a:rPr lang="cs-CZ" sz="2400" dirty="0" smtClean="0"/>
              <a:t> = hmotnost látky rozpuštěné v roztoku</a:t>
            </a:r>
          </a:p>
          <a:p>
            <a:r>
              <a:rPr lang="cs-CZ" sz="2400" b="1" dirty="0" smtClean="0"/>
              <a:t>m</a:t>
            </a:r>
            <a:r>
              <a:rPr lang="cs-CZ" sz="2400" dirty="0" smtClean="0"/>
              <a:t> = hmotnost roztoku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349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629400" cy="1143000"/>
          </a:xfrm>
        </p:spPr>
        <p:txBody>
          <a:bodyPr/>
          <a:lstStyle/>
          <a:p>
            <a:r>
              <a:rPr lang="cs-CZ" dirty="0" smtClean="0"/>
              <a:t>Příklad: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280920" cy="485772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Do hrnku s </a:t>
            </a:r>
            <a:r>
              <a:rPr lang="cs-CZ" sz="2400" b="1" dirty="0" smtClean="0">
                <a:solidFill>
                  <a:srgbClr val="FFFF00"/>
                </a:solidFill>
              </a:rPr>
              <a:t>200g roztoku čaje </a:t>
            </a:r>
            <a:r>
              <a:rPr lang="cs-CZ" sz="2400" dirty="0" smtClean="0"/>
              <a:t>jsme nasypali </a:t>
            </a:r>
            <a:r>
              <a:rPr lang="cs-CZ" sz="2400" b="1" dirty="0" smtClean="0">
                <a:solidFill>
                  <a:srgbClr val="FFFF00"/>
                </a:solidFill>
              </a:rPr>
              <a:t>5g cukru</a:t>
            </a:r>
            <a:r>
              <a:rPr lang="cs-CZ" sz="2400" dirty="0" smtClean="0"/>
              <a:t>. Vypočítejte </a:t>
            </a:r>
            <a:r>
              <a:rPr lang="cs-CZ" sz="2400" b="1" dirty="0" smtClean="0">
                <a:solidFill>
                  <a:srgbClr val="FFFF00"/>
                </a:solidFill>
              </a:rPr>
              <a:t>hmotnostní zlomek cukru </a:t>
            </a:r>
            <a:r>
              <a:rPr lang="cs-CZ" sz="2400" dirty="0" smtClean="0"/>
              <a:t>v čaji    (kolik % cukru roztok čaje obsahuje).</a:t>
            </a:r>
            <a:endParaRPr lang="cs-CZ" sz="2400" dirty="0"/>
          </a:p>
        </p:txBody>
      </p:sp>
      <p:pic>
        <p:nvPicPr>
          <p:cNvPr id="4098" name="Picture 2" descr="C:\Users\ZSTREBON\AppData\Local\Microsoft\Windows\Temporary Internet Files\Content.IE5\DP14OH97\MC9002902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73016"/>
            <a:ext cx="3960440" cy="3024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2397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16632"/>
            <a:ext cx="6629400" cy="1143000"/>
          </a:xfrm>
        </p:spPr>
        <p:txBody>
          <a:bodyPr/>
          <a:lstStyle/>
          <a:p>
            <a:r>
              <a:rPr lang="cs-CZ" dirty="0" smtClean="0"/>
              <a:t>Řešení příkladu: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544616"/>
          </a:xfrm>
        </p:spPr>
        <p:txBody>
          <a:bodyPr>
            <a:noAutofit/>
          </a:bodyPr>
          <a:lstStyle/>
          <a:p>
            <a:r>
              <a:rPr lang="cs-CZ" sz="2000" dirty="0" smtClean="0"/>
              <a:t>Hmotnost složky roztoku </a:t>
            </a:r>
            <a:r>
              <a:rPr lang="cs-CZ" sz="2000" b="1" dirty="0" smtClean="0">
                <a:solidFill>
                  <a:srgbClr val="FFFF00"/>
                </a:solidFill>
              </a:rPr>
              <a:t>m(s) = 5g</a:t>
            </a:r>
          </a:p>
          <a:p>
            <a:r>
              <a:rPr lang="cs-CZ" sz="2000" dirty="0" smtClean="0"/>
              <a:t>Vypočítáme celkovou hmotnost roztoku:             </a:t>
            </a:r>
            <a:r>
              <a:rPr lang="cs-CZ" sz="2000" b="1" dirty="0" smtClean="0">
                <a:solidFill>
                  <a:srgbClr val="FFFF00"/>
                </a:solidFill>
              </a:rPr>
              <a:t>m = 5g + 200g = 205g</a:t>
            </a:r>
          </a:p>
          <a:p>
            <a:r>
              <a:rPr lang="cs-CZ" sz="2000" dirty="0" smtClean="0"/>
              <a:t>Zapíšeme si vzoreček: </a:t>
            </a:r>
            <a:r>
              <a:rPr lang="cs-CZ" sz="2000" b="1" dirty="0" smtClean="0"/>
              <a:t>w(s) = m(s) / m</a:t>
            </a:r>
          </a:p>
          <a:p>
            <a:r>
              <a:rPr lang="cs-CZ" sz="2000" dirty="0" smtClean="0"/>
              <a:t>Dosadíme a vypočteme: </a:t>
            </a:r>
            <a:r>
              <a:rPr lang="cs-CZ" sz="2000" b="1" dirty="0" smtClean="0"/>
              <a:t>w(s) = 5 / 205</a:t>
            </a:r>
          </a:p>
          <a:p>
            <a:r>
              <a:rPr lang="cs-CZ" sz="2000" dirty="0"/>
              <a:t> </a:t>
            </a:r>
            <a:r>
              <a:rPr lang="cs-CZ" sz="2000" b="1" dirty="0" smtClean="0">
                <a:solidFill>
                  <a:srgbClr val="FFFF00"/>
                </a:solidFill>
              </a:rPr>
              <a:t>= 0,024 * 100 = 2,4 %</a:t>
            </a:r>
          </a:p>
          <a:p>
            <a:r>
              <a:rPr lang="cs-CZ" sz="2000" dirty="0" smtClean="0"/>
              <a:t>Hmotnostní zlomek cukru v roztoku čaje je 0,024 neboli 2,4%.</a:t>
            </a:r>
          </a:p>
          <a:p>
            <a:r>
              <a:rPr lang="cs-CZ" sz="2000" dirty="0" smtClean="0"/>
              <a:t>Roztok čaje obsahuje 2,4% cukru.</a:t>
            </a:r>
            <a:endParaRPr lang="cs-CZ" sz="2000" dirty="0"/>
          </a:p>
        </p:txBody>
      </p:sp>
      <p:pic>
        <p:nvPicPr>
          <p:cNvPr id="5122" name="Picture 2" descr="C:\Users\ZSTREBON\AppData\Local\Microsoft\Windows\Temporary Internet Files\Content.IE5\3KH48Z8O\MP9002555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88640"/>
            <a:ext cx="260227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427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332656"/>
            <a:ext cx="6629400" cy="1143000"/>
          </a:xfrm>
        </p:spPr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609656" cy="525658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BENEŠ, P., PUMPR, V., BANÝR, J. 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Základy praktické chemie pro 8. ročník základní školy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2.vyd. Praha: Fortuna, 2006. ISBN 80–7168–879–7. 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15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3448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Bubliny</Template>
  <TotalTime>44</TotalTime>
  <Words>351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1</vt:lpstr>
      <vt:lpstr>Prezentace aplikace PowerPoint</vt:lpstr>
      <vt:lpstr>Roztoky</vt:lpstr>
      <vt:lpstr>Roztoky = stejnorodé směsi</vt:lpstr>
      <vt:lpstr>Typy roztoků:</vt:lpstr>
      <vt:lpstr>Složení roztoků</vt:lpstr>
      <vt:lpstr>Hmotnostní zlomek</vt:lpstr>
      <vt:lpstr>Příklad:</vt:lpstr>
      <vt:lpstr>Řešení příkladu: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6</cp:revision>
  <dcterms:created xsi:type="dcterms:W3CDTF">2011-09-27T13:27:36Z</dcterms:created>
  <dcterms:modified xsi:type="dcterms:W3CDTF">2011-10-13T08:20:43Z</dcterms:modified>
</cp:coreProperties>
</file>