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F54AB3A-1ACC-4A51-A76D-CE0B10C15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C561B31-9A12-4C02-B895-76B486E489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949E3-FDA8-4EF1-865E-1D2D71EAA55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A7947-80BA-419E-A037-3E5BAA17D7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ED894E-FD6E-4AA2-B0A5-EDB2A9815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4B9B3A-F936-46FC-B688-BE4398E945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DAE3E4-3204-4902-8F50-A16B48E607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036483-2333-4962-B7FA-F7A99AF277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5FE29-5B1C-4F7F-A8B5-F4D7599BE0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7D477-14DD-4881-83A1-88A78057A1A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34A418-C5F6-44AC-A533-C8DB4F8CC5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214B94-1580-4EBC-BD74-CA984A061E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0">
              <a:schemeClr val="bg1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5985667"/>
              </p:ext>
            </p:extLst>
          </p:nvPr>
        </p:nvGraphicFramePr>
        <p:xfrm>
          <a:off x="1692275" y="2205038"/>
          <a:ext cx="5813425" cy="3463923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VY_32_Inovace_3073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itchFamily="34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Názvosloví anorganických a organických sloučenin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Názvosloví anorganických a organických sloučenin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4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Ročník(y)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opakování názvosloví anorganických a organických sloučenin.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8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Zapíše z názvů vzorce. Dokáže zapsat názvosloví anorganických a organických sloučenin.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7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Arial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Times New Roman" pitchFamily="18" charset="0"/>
                          <a:cs typeface="Arial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103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268760"/>
            <a:ext cx="8458200" cy="1222375"/>
          </a:xfrm>
        </p:spPr>
        <p:txBody>
          <a:bodyPr/>
          <a:lstStyle/>
          <a:p>
            <a:pPr algn="ctr"/>
            <a:r>
              <a:rPr lang="cs-CZ" b="1" u="sng" dirty="0"/>
              <a:t>Opakování názvosloví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000" y="2708920"/>
            <a:ext cx="8458200" cy="209168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Anorganické a organické sloučeniny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88640"/>
            <a:ext cx="8686800" cy="864096"/>
          </a:xfrm>
        </p:spPr>
        <p:txBody>
          <a:bodyPr>
            <a:normAutofit/>
          </a:bodyPr>
          <a:lstStyle/>
          <a:p>
            <a:r>
              <a:rPr lang="cs-CZ" dirty="0" err="1" smtClean="0"/>
              <a:t>OXidy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328890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křemičitý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siřičitý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uhličitý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uhelnatý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dusnatý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vápenatý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hlinitý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manganistý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</a:t>
            </a:r>
            <a:r>
              <a:rPr lang="cs-CZ" sz="2800" dirty="0">
                <a:solidFill>
                  <a:schemeClr val="tx1"/>
                </a:solidFill>
              </a:rPr>
              <a:t>železitý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oxid fosforečný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r>
              <a:rPr lang="cs-CZ" dirty="0" smtClean="0"/>
              <a:t>Halogenidy, sulfidy</a:t>
            </a:r>
            <a:endParaRPr lang="cs-CZ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5616352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chlorid </a:t>
            </a:r>
            <a:r>
              <a:rPr lang="cs-CZ" dirty="0">
                <a:solidFill>
                  <a:schemeClr val="tx1"/>
                </a:solidFill>
              </a:rPr>
              <a:t>stříbrný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chlorid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chlorid </a:t>
            </a:r>
            <a:r>
              <a:rPr lang="cs-CZ" dirty="0">
                <a:solidFill>
                  <a:schemeClr val="tx1"/>
                </a:solidFill>
              </a:rPr>
              <a:t>draselný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fluorid </a:t>
            </a:r>
            <a:r>
              <a:rPr lang="cs-CZ" dirty="0">
                <a:solidFill>
                  <a:schemeClr val="tx1"/>
                </a:solidFill>
              </a:rPr>
              <a:t>vápenatý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chlorid </a:t>
            </a:r>
            <a:r>
              <a:rPr lang="cs-CZ" dirty="0">
                <a:solidFill>
                  <a:schemeClr val="tx1"/>
                </a:solidFill>
              </a:rPr>
              <a:t>železitý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jodid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jodid </a:t>
            </a:r>
            <a:r>
              <a:rPr lang="cs-CZ" dirty="0">
                <a:solidFill>
                  <a:schemeClr val="tx1"/>
                </a:solidFill>
              </a:rPr>
              <a:t>olovnatý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fluorid </a:t>
            </a:r>
            <a:r>
              <a:rPr lang="cs-CZ" dirty="0">
                <a:solidFill>
                  <a:schemeClr val="tx1"/>
                </a:solidFill>
              </a:rPr>
              <a:t>draselný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sulfid </a:t>
            </a:r>
            <a:r>
              <a:rPr lang="cs-CZ" dirty="0">
                <a:solidFill>
                  <a:schemeClr val="tx1"/>
                </a:solidFill>
              </a:rPr>
              <a:t>železnatý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sulfid </a:t>
            </a:r>
            <a:r>
              <a:rPr lang="cs-CZ" dirty="0" err="1">
                <a:solidFill>
                  <a:schemeClr val="tx1"/>
                </a:solidFill>
              </a:rPr>
              <a:t>mědný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sulfid </a:t>
            </a:r>
            <a:r>
              <a:rPr lang="cs-CZ" dirty="0">
                <a:solidFill>
                  <a:schemeClr val="tx1"/>
                </a:solidFill>
              </a:rPr>
              <a:t>zinečnatý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Ionty, bezkyslíkaté kyseliny, hydroxidy</a:t>
            </a:r>
            <a:endParaRPr lang="cs-CZ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kation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chloridový </a:t>
            </a:r>
            <a:r>
              <a:rPr lang="cs-CZ" dirty="0">
                <a:solidFill>
                  <a:schemeClr val="tx1"/>
                </a:solidFill>
              </a:rPr>
              <a:t>anion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kation </a:t>
            </a:r>
            <a:r>
              <a:rPr lang="cs-CZ" dirty="0">
                <a:solidFill>
                  <a:schemeClr val="tx1"/>
                </a:solidFill>
              </a:rPr>
              <a:t>vápenatý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fluorovodík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chlorovodík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bromovodík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jodovodík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sirovodík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hydroxid </a:t>
            </a:r>
            <a:r>
              <a:rPr lang="cs-CZ" dirty="0">
                <a:solidFill>
                  <a:schemeClr val="tx1"/>
                </a:solidFill>
              </a:rPr>
              <a:t>železitý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hydroxid </a:t>
            </a:r>
            <a:r>
              <a:rPr lang="cs-CZ" dirty="0" err="1">
                <a:solidFill>
                  <a:schemeClr val="tx1"/>
                </a:solidFill>
              </a:rPr>
              <a:t>litný</a:t>
            </a:r>
            <a:endParaRPr lang="cs-CZ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tx1"/>
                </a:solidFill>
              </a:rPr>
              <a:t>hydroxid </a:t>
            </a:r>
            <a:r>
              <a:rPr lang="cs-CZ" dirty="0">
                <a:solidFill>
                  <a:schemeClr val="tx1"/>
                </a:solidFill>
              </a:rPr>
              <a:t>amonný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116632"/>
            <a:ext cx="8686800" cy="792088"/>
          </a:xfrm>
        </p:spPr>
        <p:txBody>
          <a:bodyPr/>
          <a:lstStyle/>
          <a:p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47260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sírová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siřičitá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dusičná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fosforečná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uhličitá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jodičná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dusitá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manganistá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</a:t>
            </a:r>
            <a:r>
              <a:rPr lang="cs-CZ" dirty="0">
                <a:solidFill>
                  <a:schemeClr val="tx1"/>
                </a:solidFill>
              </a:rPr>
              <a:t>chlorečná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kyselina chlorná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88640"/>
            <a:ext cx="8686800" cy="720080"/>
          </a:xfrm>
        </p:spPr>
        <p:txBody>
          <a:bodyPr/>
          <a:lstStyle/>
          <a:p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dusičnan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fosforečnan </a:t>
            </a:r>
            <a:r>
              <a:rPr lang="cs-CZ" dirty="0">
                <a:solidFill>
                  <a:schemeClr val="tx1"/>
                </a:solidFill>
              </a:rPr>
              <a:t>vápenatý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uhličitan </a:t>
            </a:r>
            <a:r>
              <a:rPr lang="cs-CZ" dirty="0">
                <a:solidFill>
                  <a:schemeClr val="tx1"/>
                </a:solidFill>
              </a:rPr>
              <a:t>draselný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síran </a:t>
            </a:r>
            <a:r>
              <a:rPr lang="cs-CZ" dirty="0">
                <a:solidFill>
                  <a:schemeClr val="tx1"/>
                </a:solidFill>
              </a:rPr>
              <a:t>měďnatý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uhličitan </a:t>
            </a:r>
            <a:r>
              <a:rPr lang="cs-CZ" dirty="0">
                <a:solidFill>
                  <a:schemeClr val="tx1"/>
                </a:solidFill>
              </a:rPr>
              <a:t>vápenatý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křemičitan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chlornan </a:t>
            </a:r>
            <a:r>
              <a:rPr lang="cs-CZ" dirty="0">
                <a:solidFill>
                  <a:schemeClr val="tx1"/>
                </a:solidFill>
              </a:rPr>
              <a:t>železitý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bromitan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draselný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uhličitan </a:t>
            </a:r>
            <a:r>
              <a:rPr lang="cs-CZ" dirty="0">
                <a:solidFill>
                  <a:schemeClr val="tx1"/>
                </a:solidFill>
              </a:rPr>
              <a:t>sodný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</a:t>
            </a: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distan </a:t>
            </a:r>
            <a:r>
              <a:rPr lang="cs-CZ" dirty="0">
                <a:solidFill>
                  <a:schemeClr val="tx1"/>
                </a:solidFill>
              </a:rPr>
              <a:t>zlatitý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/>
          <a:lstStyle/>
          <a:p>
            <a:r>
              <a:rPr lang="cs-CZ" dirty="0" smtClean="0"/>
              <a:t>Názvosloví organických sloučenin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80728"/>
            <a:ext cx="8229600" cy="547246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sz="2800" dirty="0">
                <a:solidFill>
                  <a:schemeClr val="tx1"/>
                </a:solidFill>
              </a:rPr>
              <a:t>g</a:t>
            </a:r>
            <a:r>
              <a:rPr lang="cs-CZ" sz="2800" dirty="0" smtClean="0">
                <a:solidFill>
                  <a:schemeClr val="tx1"/>
                </a:solidFill>
              </a:rPr>
              <a:t>lukóza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chlormethan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brommethan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ethanol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methanol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glycerol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aceton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formaldehyd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kyselina </a:t>
            </a:r>
            <a:r>
              <a:rPr lang="cs-CZ" sz="2800" dirty="0">
                <a:solidFill>
                  <a:schemeClr val="tx1"/>
                </a:solidFill>
              </a:rPr>
              <a:t>octová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kyselina </a:t>
            </a:r>
            <a:r>
              <a:rPr lang="cs-CZ" sz="2800" dirty="0">
                <a:solidFill>
                  <a:schemeClr val="tx1"/>
                </a:solidFill>
              </a:rPr>
              <a:t>mravenčí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kyselina </a:t>
            </a:r>
            <a:r>
              <a:rPr lang="cs-CZ" sz="2800" dirty="0">
                <a:solidFill>
                  <a:schemeClr val="tx1"/>
                </a:solidFill>
              </a:rPr>
              <a:t>šťavelová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ethylester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kyseliny octové</a:t>
            </a:r>
          </a:p>
          <a:p>
            <a:pPr>
              <a:lnSpc>
                <a:spcPct val="90000"/>
              </a:lnSpc>
            </a:pPr>
            <a:r>
              <a:rPr lang="cs-CZ" sz="2800" dirty="0" err="1" smtClean="0">
                <a:solidFill>
                  <a:schemeClr val="tx1"/>
                </a:solidFill>
              </a:rPr>
              <a:t>ethylester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kyseliny mravenčí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2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SiO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SO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CO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CO, NO, </a:t>
            </a:r>
            <a:r>
              <a:rPr lang="cs-CZ" sz="2400" dirty="0" err="1" smtClean="0">
                <a:solidFill>
                  <a:schemeClr val="tx1"/>
                </a:solidFill>
              </a:rPr>
              <a:t>CaO</a:t>
            </a:r>
            <a:r>
              <a:rPr lang="cs-CZ" sz="2400" dirty="0" smtClean="0">
                <a:solidFill>
                  <a:schemeClr val="tx1"/>
                </a:solidFill>
              </a:rPr>
              <a:t>, Al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Mn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7</a:t>
            </a:r>
            <a:r>
              <a:rPr lang="cs-CZ" sz="2400" dirty="0" smtClean="0">
                <a:solidFill>
                  <a:schemeClr val="tx1"/>
                </a:solidFill>
              </a:rPr>
              <a:t>, Fe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P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5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AgCl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NaCl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KCl</a:t>
            </a:r>
            <a:r>
              <a:rPr lang="cs-CZ" sz="2400" dirty="0" smtClean="0">
                <a:solidFill>
                  <a:schemeClr val="tx1"/>
                </a:solidFill>
              </a:rPr>
              <a:t>, CaF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FeCl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NaI</a:t>
            </a:r>
            <a:r>
              <a:rPr lang="cs-CZ" sz="2400" dirty="0" smtClean="0">
                <a:solidFill>
                  <a:schemeClr val="tx1"/>
                </a:solidFill>
              </a:rPr>
              <a:t>, PbI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KF, </a:t>
            </a:r>
            <a:r>
              <a:rPr lang="cs-CZ" sz="2400" dirty="0" err="1" smtClean="0">
                <a:solidFill>
                  <a:schemeClr val="tx1"/>
                </a:solidFill>
              </a:rPr>
              <a:t>FeS</a:t>
            </a:r>
            <a:r>
              <a:rPr lang="cs-CZ" sz="2400" dirty="0" smtClean="0">
                <a:solidFill>
                  <a:schemeClr val="tx1"/>
                </a:solidFill>
              </a:rPr>
              <a:t>, Cu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S, </a:t>
            </a:r>
            <a:r>
              <a:rPr lang="cs-CZ" sz="2400" dirty="0" err="1" smtClean="0">
                <a:solidFill>
                  <a:schemeClr val="tx1"/>
                </a:solidFill>
              </a:rPr>
              <a:t>ZnS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Na</a:t>
            </a:r>
            <a:r>
              <a:rPr lang="cs-CZ" sz="2400" baseline="30000" dirty="0" smtClean="0">
                <a:solidFill>
                  <a:schemeClr val="tx1"/>
                </a:solidFill>
              </a:rPr>
              <a:t>+</a:t>
            </a:r>
            <a:r>
              <a:rPr lang="cs-CZ" sz="2400" dirty="0" smtClean="0">
                <a:solidFill>
                  <a:schemeClr val="tx1"/>
                </a:solidFill>
              </a:rPr>
              <a:t>, Cl</a:t>
            </a:r>
            <a:r>
              <a:rPr lang="cs-CZ" sz="2400" baseline="30000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chemeClr val="tx1"/>
                </a:solidFill>
              </a:rPr>
              <a:t>, Ca</a:t>
            </a:r>
            <a:r>
              <a:rPr lang="cs-CZ" sz="2400" baseline="30000" dirty="0" smtClean="0">
                <a:solidFill>
                  <a:schemeClr val="tx1"/>
                </a:solidFill>
              </a:rPr>
              <a:t>2+</a:t>
            </a:r>
            <a:r>
              <a:rPr lang="cs-CZ" sz="2400" dirty="0" smtClean="0">
                <a:solidFill>
                  <a:schemeClr val="tx1"/>
                </a:solidFill>
              </a:rPr>
              <a:t>, HF, </a:t>
            </a:r>
            <a:r>
              <a:rPr lang="cs-CZ" sz="2400" dirty="0" err="1" smtClean="0">
                <a:solidFill>
                  <a:schemeClr val="tx1"/>
                </a:solidFill>
              </a:rPr>
              <a:t>HCl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HBr</a:t>
            </a:r>
            <a:r>
              <a:rPr lang="cs-CZ" sz="2400" dirty="0" smtClean="0">
                <a:solidFill>
                  <a:schemeClr val="tx1"/>
                </a:solidFill>
              </a:rPr>
              <a:t>, HI, 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S, </a:t>
            </a:r>
            <a:r>
              <a:rPr lang="cs-CZ" sz="2400" dirty="0" err="1" smtClean="0">
                <a:solidFill>
                  <a:schemeClr val="tx1"/>
                </a:solidFill>
              </a:rPr>
              <a:t>Fe</a:t>
            </a:r>
            <a:r>
              <a:rPr lang="cs-CZ" sz="2400" dirty="0" smtClean="0">
                <a:solidFill>
                  <a:schemeClr val="tx1"/>
                </a:solidFill>
              </a:rPr>
              <a:t>(OH)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LiOH</a:t>
            </a:r>
            <a:r>
              <a:rPr lang="cs-CZ" sz="2400" dirty="0" smtClean="0">
                <a:solidFill>
                  <a:schemeClr val="tx1"/>
                </a:solidFill>
              </a:rPr>
              <a:t>, NH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OH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SO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, 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SO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HNO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PO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, 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CO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HIO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HNO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HMnO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HClO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NaNO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Ca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PO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, K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CO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CaCO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Na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SiO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Fe</a:t>
            </a:r>
            <a:r>
              <a:rPr lang="cs-CZ" sz="2400" dirty="0" smtClean="0">
                <a:solidFill>
                  <a:schemeClr val="tx1"/>
                </a:solidFill>
              </a:rPr>
              <a:t>(</a:t>
            </a:r>
            <a:r>
              <a:rPr lang="cs-CZ" sz="2400" dirty="0" err="1" smtClean="0">
                <a:solidFill>
                  <a:schemeClr val="tx1"/>
                </a:solidFill>
              </a:rPr>
              <a:t>ClO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KBrO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Na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CO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Au(IO</a:t>
            </a:r>
            <a:r>
              <a:rPr lang="cs-CZ" sz="1800" dirty="0" smtClean="0">
                <a:solidFill>
                  <a:schemeClr val="tx1"/>
                </a:solidFill>
              </a:rPr>
              <a:t>4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C</a:t>
            </a:r>
            <a:r>
              <a:rPr lang="cs-CZ" sz="1800" dirty="0" smtClean="0">
                <a:solidFill>
                  <a:schemeClr val="tx1"/>
                </a:solidFill>
              </a:rPr>
              <a:t>6</a:t>
            </a:r>
            <a:r>
              <a:rPr lang="cs-CZ" sz="2400" dirty="0" smtClean="0">
                <a:solidFill>
                  <a:schemeClr val="tx1"/>
                </a:solidFill>
              </a:rPr>
              <a:t>H</a:t>
            </a:r>
            <a:r>
              <a:rPr lang="cs-CZ" sz="1800" dirty="0" smtClean="0">
                <a:solidFill>
                  <a:schemeClr val="tx1"/>
                </a:solidFill>
              </a:rPr>
              <a:t>12</a:t>
            </a:r>
            <a:r>
              <a:rPr lang="cs-CZ" sz="2400" dirty="0" smtClean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6</a:t>
            </a:r>
            <a:r>
              <a:rPr lang="cs-CZ" sz="2400" dirty="0" smtClean="0">
                <a:solidFill>
                  <a:schemeClr val="tx1"/>
                </a:solidFill>
              </a:rPr>
              <a:t>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Cl,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Br,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CH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OH,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OH, CH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OH-CHOH-CH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OH,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COCH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HCHO,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COOH, HCOOH, (COOH)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, 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COOCH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r>
              <a:rPr lang="cs-CZ" sz="2400" dirty="0" smtClean="0">
                <a:solidFill>
                  <a:schemeClr val="tx1"/>
                </a:solidFill>
              </a:rPr>
              <a:t>, HCOOCH</a:t>
            </a:r>
            <a:r>
              <a:rPr lang="cs-CZ" sz="1800" dirty="0" smtClean="0">
                <a:solidFill>
                  <a:schemeClr val="tx1"/>
                </a:solidFill>
              </a:rPr>
              <a:t>2</a:t>
            </a:r>
            <a:r>
              <a:rPr lang="cs-CZ" sz="2400" dirty="0" smtClean="0">
                <a:solidFill>
                  <a:schemeClr val="tx1"/>
                </a:solidFill>
              </a:rPr>
              <a:t>CH</a:t>
            </a:r>
            <a:r>
              <a:rPr lang="cs-CZ" sz="1800" dirty="0" smtClean="0">
                <a:solidFill>
                  <a:schemeClr val="tx1"/>
                </a:solidFill>
              </a:rPr>
              <a:t>3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50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cs-CZ" sz="2400" dirty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dirty="0">
                <a:solidFill>
                  <a:srgbClr val="000000"/>
                </a:solidFill>
              </a:rPr>
              <a:t>Základy praktické chemie pro 8. ročník základní školy</a:t>
            </a:r>
            <a:r>
              <a:rPr lang="cs-CZ" sz="2400" dirty="0">
                <a:solidFill>
                  <a:srgbClr val="000000"/>
                </a:solidFill>
              </a:rPr>
              <a:t>. 2.vyd. Praha: Fortuna, </a:t>
            </a:r>
            <a:r>
              <a:rPr lang="cs-CZ" sz="2400" dirty="0" smtClean="0">
                <a:solidFill>
                  <a:srgbClr val="000000"/>
                </a:solidFill>
              </a:rPr>
              <a:t>2006. </a:t>
            </a:r>
            <a:r>
              <a:rPr lang="cs-CZ" sz="2400" dirty="0">
                <a:solidFill>
                  <a:srgbClr val="000000"/>
                </a:solidFill>
              </a:rPr>
              <a:t>ISBN </a:t>
            </a:r>
            <a:r>
              <a:rPr lang="cs-CZ" sz="2400" dirty="0" smtClean="0">
                <a:solidFill>
                  <a:srgbClr val="000000"/>
                </a:solidFill>
              </a:rPr>
              <a:t>80–7168–879–7</a:t>
            </a:r>
            <a:r>
              <a:rPr lang="cs-CZ" sz="2400" dirty="0">
                <a:solidFill>
                  <a:srgbClr val="000000"/>
                </a:solidFill>
              </a:rPr>
              <a:t>. </a:t>
            </a:r>
            <a:r>
              <a:rPr lang="cs-CZ" sz="2400" dirty="0" smtClean="0">
                <a:solidFill>
                  <a:srgbClr val="000000"/>
                </a:solidFill>
              </a:rPr>
              <a:t>79 s.</a:t>
            </a:r>
            <a:endParaRPr lang="cs-CZ" sz="2400" dirty="0">
              <a:solidFill>
                <a:srgbClr val="000000"/>
              </a:solidFill>
            </a:endParaRPr>
          </a:p>
          <a:p>
            <a:pPr>
              <a:spcBef>
                <a:spcPct val="50000"/>
              </a:spcBef>
            </a:pPr>
            <a:r>
              <a:rPr lang="cs-CZ" sz="2400" dirty="0">
                <a:solidFill>
                  <a:srgbClr val="000000"/>
                </a:solidFill>
              </a:rPr>
              <a:t>BENEŠ, P., PUMPR, V., BANÝR, J. </a:t>
            </a:r>
            <a:r>
              <a:rPr lang="cs-CZ" sz="2400" i="1" dirty="0">
                <a:solidFill>
                  <a:srgbClr val="000000"/>
                </a:solidFill>
              </a:rPr>
              <a:t>Základy chemie – pracovní sešit</a:t>
            </a:r>
            <a:r>
              <a:rPr lang="cs-CZ" sz="2400" dirty="0">
                <a:solidFill>
                  <a:srgbClr val="000000"/>
                </a:solidFill>
              </a:rPr>
              <a:t>. 1.vyd. Praha: Fortuna, 1996. </a:t>
            </a:r>
            <a:r>
              <a:rPr lang="cs-CZ" sz="2400" dirty="0" smtClean="0">
                <a:solidFill>
                  <a:srgbClr val="000000"/>
                </a:solidFill>
              </a:rPr>
              <a:t>ISBN 176-911-96. 40 s.</a:t>
            </a:r>
          </a:p>
          <a:p>
            <a:pPr>
              <a:spcBef>
                <a:spcPct val="50000"/>
              </a:spcBef>
            </a:pPr>
            <a:r>
              <a:rPr lang="cs-CZ" sz="2400" dirty="0">
                <a:solidFill>
                  <a:schemeClr val="tx1"/>
                </a:solidFill>
              </a:rPr>
              <a:t>BENEŠ, P., PUMPR, V., BANÝR, J. </a:t>
            </a:r>
            <a:r>
              <a:rPr lang="cs-CZ" sz="2400" i="1" dirty="0">
                <a:solidFill>
                  <a:schemeClr val="tx1"/>
                </a:solidFill>
              </a:rPr>
              <a:t>Základy praktické chemie pro 9. ročník základní školy</a:t>
            </a:r>
            <a:r>
              <a:rPr lang="cs-CZ" sz="2400" dirty="0">
                <a:solidFill>
                  <a:schemeClr val="tx1"/>
                </a:solidFill>
              </a:rPr>
              <a:t>. 2.vyd. Praha: Fortuna, 2006. ISBN 80–7168–880–0. </a:t>
            </a:r>
            <a:r>
              <a:rPr lang="cs-CZ" sz="2400" dirty="0" smtClean="0">
                <a:solidFill>
                  <a:schemeClr val="tx1"/>
                </a:solidFill>
              </a:rPr>
              <a:t>71 s.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spcBef>
                <a:spcPct val="50000"/>
              </a:spcBef>
            </a:pPr>
            <a:endParaRPr lang="cs-CZ" sz="2400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946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434</Words>
  <Application>Microsoft Office PowerPoint</Application>
  <PresentationFormat>Předvádění na obrazovce (4:3)</PresentationFormat>
  <Paragraphs>105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Opakování názvosloví</vt:lpstr>
      <vt:lpstr>OXidy</vt:lpstr>
      <vt:lpstr>Halogenidy, sulfidy</vt:lpstr>
      <vt:lpstr>Ionty, bezkyslíkaté kyseliny, hydroxidy</vt:lpstr>
      <vt:lpstr>Kyseliny</vt:lpstr>
      <vt:lpstr>Soli</vt:lpstr>
      <vt:lpstr>Názvosloví organických sloučenin</vt:lpstr>
      <vt:lpstr>Řešení:</vt:lpstr>
      <vt:lpstr>Použitá literatura:</vt:lpstr>
    </vt:vector>
  </TitlesOfParts>
  <Company>Třeboň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názvosloví</dc:title>
  <dc:creator>ltuha</dc:creator>
  <cp:lastModifiedBy>install</cp:lastModifiedBy>
  <cp:revision>11</cp:revision>
  <dcterms:created xsi:type="dcterms:W3CDTF">2011-05-23T06:17:33Z</dcterms:created>
  <dcterms:modified xsi:type="dcterms:W3CDTF">2011-10-13T08:21:52Z</dcterms:modified>
</cp:coreProperties>
</file>