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685800" y="0"/>
            <a:ext cx="8001000" cy="7950200"/>
            <a:chOff x="685798" y="0"/>
            <a:chExt cx="8001004" cy="7950200"/>
          </a:xfrm>
        </p:grpSpPr>
        <p:sp>
          <p:nvSpPr>
            <p:cNvPr id="5" name="Pie 7"/>
            <p:cNvSpPr/>
            <p:nvPr/>
          </p:nvSpPr>
          <p:spPr>
            <a:xfrm flipH="1" flipV="1">
              <a:off x="1257298" y="5778500"/>
              <a:ext cx="2171701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6" name="Group 52"/>
            <p:cNvGrpSpPr>
              <a:grpSpLocks/>
            </p:cNvGrpSpPr>
            <p:nvPr/>
          </p:nvGrpSpPr>
          <p:grpSpPr bwMode="auto"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7" name="Freeform 9"/>
              <p:cNvSpPr/>
              <p:nvPr/>
            </p:nvSpPr>
            <p:spPr>
              <a:xfrm>
                <a:off x="685798" y="5880100"/>
                <a:ext cx="1143001" cy="9763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8" name="Oval 10"/>
              <p:cNvSpPr/>
              <p:nvPr/>
            </p:nvSpPr>
            <p:spPr>
              <a:xfrm>
                <a:off x="2590799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9" name="Oval 11"/>
              <p:cNvSpPr/>
              <p:nvPr/>
            </p:nvSpPr>
            <p:spPr>
              <a:xfrm>
                <a:off x="838198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0" name="Oval 12"/>
              <p:cNvSpPr/>
              <p:nvPr/>
            </p:nvSpPr>
            <p:spPr>
              <a:xfrm>
                <a:off x="2362199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1" name="Oval 13"/>
              <p:cNvSpPr/>
              <p:nvPr/>
            </p:nvSpPr>
            <p:spPr>
              <a:xfrm>
                <a:off x="1676398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2" name="Oval 14"/>
              <p:cNvSpPr/>
              <p:nvPr/>
            </p:nvSpPr>
            <p:spPr>
              <a:xfrm>
                <a:off x="1981199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3" name="Oval 15"/>
              <p:cNvSpPr/>
              <p:nvPr/>
            </p:nvSpPr>
            <p:spPr>
              <a:xfrm>
                <a:off x="1943099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4" name="Oval 16"/>
              <p:cNvSpPr/>
              <p:nvPr/>
            </p:nvSpPr>
            <p:spPr>
              <a:xfrm>
                <a:off x="2362199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5" name="Oval 17"/>
              <p:cNvSpPr/>
              <p:nvPr/>
            </p:nvSpPr>
            <p:spPr>
              <a:xfrm>
                <a:off x="3009899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6" name="Oval 18"/>
              <p:cNvSpPr/>
              <p:nvPr/>
            </p:nvSpPr>
            <p:spPr>
              <a:xfrm>
                <a:off x="2971799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7" name="Oval 19"/>
              <p:cNvSpPr/>
              <p:nvPr/>
            </p:nvSpPr>
            <p:spPr>
              <a:xfrm>
                <a:off x="3314699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8" name="Oval 20"/>
              <p:cNvSpPr/>
              <p:nvPr/>
            </p:nvSpPr>
            <p:spPr>
              <a:xfrm>
                <a:off x="3619499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19" name="Oval 21"/>
              <p:cNvSpPr/>
              <p:nvPr/>
            </p:nvSpPr>
            <p:spPr>
              <a:xfrm>
                <a:off x="1384298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0" name="Oval 22"/>
              <p:cNvSpPr/>
              <p:nvPr/>
            </p:nvSpPr>
            <p:spPr>
              <a:xfrm>
                <a:off x="3505199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1" name="Oval 23"/>
              <p:cNvSpPr/>
              <p:nvPr/>
            </p:nvSpPr>
            <p:spPr>
              <a:xfrm>
                <a:off x="1295398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2" name="Oval 24"/>
              <p:cNvSpPr/>
              <p:nvPr/>
            </p:nvSpPr>
            <p:spPr>
              <a:xfrm>
                <a:off x="1447798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3" name="Oval 25"/>
              <p:cNvSpPr/>
              <p:nvPr/>
            </p:nvSpPr>
            <p:spPr>
              <a:xfrm>
                <a:off x="1600198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4" name="Oval 26"/>
              <p:cNvSpPr/>
              <p:nvPr/>
            </p:nvSpPr>
            <p:spPr>
              <a:xfrm>
                <a:off x="3352799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5" name="Freeform 27"/>
              <p:cNvSpPr/>
              <p:nvPr/>
            </p:nvSpPr>
            <p:spPr>
              <a:xfrm flipV="1">
                <a:off x="5486400" y="0"/>
                <a:ext cx="1143001" cy="9763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6" name="Oval 28"/>
              <p:cNvSpPr/>
              <p:nvPr/>
            </p:nvSpPr>
            <p:spPr>
              <a:xfrm flipV="1">
                <a:off x="7391401" y="760413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7" name="Oval 29"/>
              <p:cNvSpPr/>
              <p:nvPr/>
            </p:nvSpPr>
            <p:spPr>
              <a:xfrm flipV="1">
                <a:off x="5638800" y="608013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8" name="Oval 30"/>
              <p:cNvSpPr/>
              <p:nvPr/>
            </p:nvSpPr>
            <p:spPr>
              <a:xfrm flipV="1">
                <a:off x="7162801" y="150813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29" name="Oval 31"/>
              <p:cNvSpPr/>
              <p:nvPr/>
            </p:nvSpPr>
            <p:spPr>
              <a:xfrm flipV="1">
                <a:off x="6477001" y="773113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0" name="Oval 32"/>
              <p:cNvSpPr/>
              <p:nvPr/>
            </p:nvSpPr>
            <p:spPr>
              <a:xfrm flipV="1">
                <a:off x="6781801" y="1166813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1" name="Oval 33"/>
              <p:cNvSpPr/>
              <p:nvPr/>
            </p:nvSpPr>
            <p:spPr>
              <a:xfrm flipV="1">
                <a:off x="6743701" y="862013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2" name="Oval 34"/>
              <p:cNvSpPr/>
              <p:nvPr/>
            </p:nvSpPr>
            <p:spPr>
              <a:xfrm flipV="1">
                <a:off x="7162801" y="1065213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3" name="Oval 35"/>
              <p:cNvSpPr/>
              <p:nvPr/>
            </p:nvSpPr>
            <p:spPr>
              <a:xfrm flipV="1">
                <a:off x="7810502" y="2081213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4" name="Oval 36"/>
              <p:cNvSpPr/>
              <p:nvPr/>
            </p:nvSpPr>
            <p:spPr>
              <a:xfrm flipV="1">
                <a:off x="7772402" y="1776413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5" name="Oval 37"/>
              <p:cNvSpPr/>
              <p:nvPr/>
            </p:nvSpPr>
            <p:spPr>
              <a:xfrm flipV="1">
                <a:off x="8115302" y="1928813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6" name="Oval 38"/>
              <p:cNvSpPr/>
              <p:nvPr/>
            </p:nvSpPr>
            <p:spPr>
              <a:xfrm flipV="1">
                <a:off x="8420102" y="1624013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7" name="Oval 39"/>
              <p:cNvSpPr/>
              <p:nvPr/>
            </p:nvSpPr>
            <p:spPr>
              <a:xfrm flipV="1">
                <a:off x="6184901" y="1243013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8" name="Oval 40"/>
              <p:cNvSpPr/>
              <p:nvPr/>
            </p:nvSpPr>
            <p:spPr>
              <a:xfrm flipV="1">
                <a:off x="8305802" y="1395413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39" name="Oval 41"/>
              <p:cNvSpPr/>
              <p:nvPr/>
            </p:nvSpPr>
            <p:spPr>
              <a:xfrm flipV="1">
                <a:off x="6096001" y="1065213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40" name="Oval 42"/>
              <p:cNvSpPr/>
              <p:nvPr/>
            </p:nvSpPr>
            <p:spPr>
              <a:xfrm flipV="1">
                <a:off x="6248401" y="1217613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41" name="Oval 43"/>
              <p:cNvSpPr/>
              <p:nvPr/>
            </p:nvSpPr>
            <p:spPr>
              <a:xfrm flipV="1">
                <a:off x="6400801" y="1243013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42" name="Oval 44"/>
              <p:cNvSpPr/>
              <p:nvPr/>
            </p:nvSpPr>
            <p:spPr>
              <a:xfrm flipV="1">
                <a:off x="8153402" y="379413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</p:grpSp>
      </p:grpSp>
      <p:sp>
        <p:nvSpPr>
          <p:cNvPr id="43" name="Oval 45"/>
          <p:cNvSpPr/>
          <p:nvPr/>
        </p:nvSpPr>
        <p:spPr>
          <a:xfrm>
            <a:off x="8636000" y="6589713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4" name="Oval 46"/>
          <p:cNvSpPr/>
          <p:nvPr/>
        </p:nvSpPr>
        <p:spPr>
          <a:xfrm>
            <a:off x="8788400" y="658971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5" name="Oval 47"/>
          <p:cNvSpPr/>
          <p:nvPr/>
        </p:nvSpPr>
        <p:spPr>
          <a:xfrm>
            <a:off x="8940800" y="6589713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6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450"/>
            <a:ext cx="2133600" cy="260350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3742581A-EEC3-45CB-B8CA-3574328CEECE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2850"/>
            <a:ext cx="609600" cy="260350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58853B53-6BC4-4AC0-921B-E982EE1B1A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9E1A2-6B21-442E-995E-A453486472B6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D2DA0-0C36-448F-AD47-93D61A8B7E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4592638" y="2133600"/>
            <a:ext cx="3865562" cy="4171950"/>
            <a:chOff x="0" y="0"/>
            <a:chExt cx="1600200" cy="1727200"/>
          </a:xfrm>
        </p:grpSpPr>
        <p:sp>
          <p:nvSpPr>
            <p:cNvPr id="5" name="Oval 7"/>
            <p:cNvSpPr/>
            <p:nvPr/>
          </p:nvSpPr>
          <p:spPr>
            <a:xfrm>
              <a:off x="686082" y="152477"/>
              <a:ext cx="914118" cy="91420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6" name="Oval 8"/>
            <p:cNvSpPr/>
            <p:nvPr/>
          </p:nvSpPr>
          <p:spPr>
            <a:xfrm>
              <a:off x="381157" y="1206674"/>
              <a:ext cx="456730" cy="4567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Oval 9"/>
            <p:cNvSpPr/>
            <p:nvPr/>
          </p:nvSpPr>
          <p:spPr>
            <a:xfrm>
              <a:off x="686082" y="914207"/>
              <a:ext cx="355527" cy="355561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Oval 10"/>
            <p:cNvSpPr/>
            <p:nvPr/>
          </p:nvSpPr>
          <p:spPr>
            <a:xfrm>
              <a:off x="647966" y="1142923"/>
              <a:ext cx="431758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Oval 11"/>
            <p:cNvSpPr/>
            <p:nvPr/>
          </p:nvSpPr>
          <p:spPr>
            <a:xfrm>
              <a:off x="457388" y="0"/>
              <a:ext cx="761656" cy="76173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Oval 15"/>
            <p:cNvSpPr/>
            <p:nvPr/>
          </p:nvSpPr>
          <p:spPr>
            <a:xfrm>
              <a:off x="1028465" y="1524116"/>
              <a:ext cx="203722" cy="203084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6"/>
            <p:cNvSpPr/>
            <p:nvPr/>
          </p:nvSpPr>
          <p:spPr>
            <a:xfrm>
              <a:off x="88717" y="1066684"/>
              <a:ext cx="127490" cy="12684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2" name="Oval 18"/>
            <p:cNvSpPr/>
            <p:nvPr/>
          </p:nvSpPr>
          <p:spPr>
            <a:xfrm>
              <a:off x="0" y="1244793"/>
              <a:ext cx="126833" cy="126846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3" name="Oval 19"/>
            <p:cNvSpPr/>
            <p:nvPr/>
          </p:nvSpPr>
          <p:spPr>
            <a:xfrm>
              <a:off x="152463" y="1092316"/>
              <a:ext cx="126833" cy="126846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4" name="Oval 20"/>
            <p:cNvSpPr/>
            <p:nvPr/>
          </p:nvSpPr>
          <p:spPr>
            <a:xfrm>
              <a:off x="304925" y="1066684"/>
              <a:ext cx="126833" cy="12684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grpSp>
        <p:nvGrpSpPr>
          <p:cNvPr id="15" name="Group 32"/>
          <p:cNvGrpSpPr>
            <a:grpSpLocks/>
          </p:cNvGrpSpPr>
          <p:nvPr/>
        </p:nvGrpSpPr>
        <p:grpSpPr bwMode="auto">
          <a:xfrm>
            <a:off x="609600" y="990600"/>
            <a:ext cx="1179513" cy="1357313"/>
            <a:chOff x="266700" y="914400"/>
            <a:chExt cx="1179761" cy="1356814"/>
          </a:xfrm>
        </p:grpSpPr>
        <p:sp>
          <p:nvSpPr>
            <p:cNvPr id="16" name="Oval 22"/>
            <p:cNvSpPr/>
            <p:nvPr/>
          </p:nvSpPr>
          <p:spPr>
            <a:xfrm>
              <a:off x="555686" y="1380953"/>
              <a:ext cx="890775" cy="890261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7" name="Oval 25"/>
            <p:cNvSpPr/>
            <p:nvPr/>
          </p:nvSpPr>
          <p:spPr>
            <a:xfrm flipV="1">
              <a:off x="304808" y="1219088"/>
              <a:ext cx="355675" cy="35546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8" name="Oval 26"/>
            <p:cNvSpPr/>
            <p:nvPr/>
          </p:nvSpPr>
          <p:spPr>
            <a:xfrm flipV="1">
              <a:off x="266700" y="914400"/>
              <a:ext cx="431891" cy="431641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9" name="Oval 27"/>
            <p:cNvSpPr/>
            <p:nvPr/>
          </p:nvSpPr>
          <p:spPr>
            <a:xfrm flipV="1">
              <a:off x="609672" y="1066744"/>
              <a:ext cx="203243" cy="20312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Ctr="0"/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4DD00-EA18-4C77-85B5-A17C86BB8A68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EB95C-B873-4A44-8B6A-788C8BC8C3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56084-B70B-488B-BC8D-61FE8BFB0B4C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199C5-E4CF-4CBF-8C99-755284070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AAE91-814F-49A6-BC8E-733A3A30A760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C0AC2-1C3B-4E19-9F93-C5E50CF2C6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A76F4-0ADB-4D56-8085-FF316A6D0405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26356-5D6B-4739-85A1-6BF1E5DF1B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F159C-C4FB-46B2-BDE7-21F354F3D1CF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C77B3-A8DF-4CDC-906D-7A2BDC4D3E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695825" y="2133600"/>
            <a:ext cx="4448175" cy="4019550"/>
            <a:chOff x="4695702" y="2133600"/>
            <a:chExt cx="4448298" cy="4018808"/>
          </a:xfrm>
        </p:grpSpPr>
        <p:sp>
          <p:nvSpPr>
            <p:cNvPr id="6" name="Oval 9"/>
            <p:cNvSpPr/>
            <p:nvPr/>
          </p:nvSpPr>
          <p:spPr>
            <a:xfrm>
              <a:off x="4695702" y="5047712"/>
              <a:ext cx="1104931" cy="1104696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Oval 10"/>
            <p:cNvSpPr/>
            <p:nvPr/>
          </p:nvSpPr>
          <p:spPr>
            <a:xfrm>
              <a:off x="7065906" y="4571550"/>
              <a:ext cx="858861" cy="8586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Oval 11"/>
            <p:cNvSpPr/>
            <p:nvPr/>
          </p:nvSpPr>
          <p:spPr>
            <a:xfrm>
              <a:off x="5340245" y="4895340"/>
              <a:ext cx="1043017" cy="104279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Oval 12"/>
            <p:cNvSpPr/>
            <p:nvPr/>
          </p:nvSpPr>
          <p:spPr>
            <a:xfrm>
              <a:off x="6694420" y="3047831"/>
              <a:ext cx="1839963" cy="184116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Oval 13"/>
            <p:cNvSpPr/>
            <p:nvPr/>
          </p:nvSpPr>
          <p:spPr>
            <a:xfrm>
              <a:off x="7916829" y="2133600"/>
              <a:ext cx="858861" cy="8586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4"/>
            <p:cNvSpPr/>
            <p:nvPr/>
          </p:nvSpPr>
          <p:spPr>
            <a:xfrm>
              <a:off x="7824752" y="2685948"/>
              <a:ext cx="1043016" cy="104279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2" name="Oval 15"/>
            <p:cNvSpPr/>
            <p:nvPr/>
          </p:nvSpPr>
          <p:spPr>
            <a:xfrm>
              <a:off x="8653449" y="2870064"/>
              <a:ext cx="490551" cy="4904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3" name="Oval 17"/>
            <p:cNvSpPr/>
            <p:nvPr/>
          </p:nvSpPr>
          <p:spPr>
            <a:xfrm>
              <a:off x="6551541" y="5120723"/>
              <a:ext cx="307984" cy="306331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4" name="Oval 19"/>
            <p:cNvSpPr/>
            <p:nvPr/>
          </p:nvSpPr>
          <p:spPr>
            <a:xfrm>
              <a:off x="6781735" y="5561967"/>
              <a:ext cx="306396" cy="307918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5" name="Oval 20"/>
            <p:cNvSpPr/>
            <p:nvPr/>
          </p:nvSpPr>
          <p:spPr>
            <a:xfrm>
              <a:off x="6705533" y="5181037"/>
              <a:ext cx="306396" cy="307918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6" name="Oval 21"/>
            <p:cNvSpPr/>
            <p:nvPr/>
          </p:nvSpPr>
          <p:spPr>
            <a:xfrm>
              <a:off x="7073843" y="5120723"/>
              <a:ext cx="306396" cy="306331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17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8" name="Oval 25"/>
          <p:cNvSpPr/>
          <p:nvPr/>
        </p:nvSpPr>
        <p:spPr>
          <a:xfrm>
            <a:off x="3319463" y="5148263"/>
            <a:ext cx="185737" cy="18573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9" name="Oval 23"/>
          <p:cNvSpPr/>
          <p:nvPr/>
        </p:nvSpPr>
        <p:spPr>
          <a:xfrm>
            <a:off x="3225800" y="5103813"/>
            <a:ext cx="185738" cy="18573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/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lIns="0" rIns="0"/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44771-5814-44DB-8445-E07C7FE8122B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2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7E001-EFBB-49D6-B116-2C0F7654AD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3775075" y="2133600"/>
            <a:ext cx="5368925" cy="4724400"/>
            <a:chOff x="0" y="0"/>
            <a:chExt cx="2222500" cy="1955800"/>
          </a:xfrm>
        </p:grpSpPr>
        <p:sp>
          <p:nvSpPr>
            <p:cNvPr id="6" name="Oval 7"/>
            <p:cNvSpPr/>
            <p:nvPr/>
          </p:nvSpPr>
          <p:spPr>
            <a:xfrm>
              <a:off x="686070" y="152468"/>
              <a:ext cx="914104" cy="914153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Oval 8"/>
            <p:cNvSpPr/>
            <p:nvPr/>
          </p:nvSpPr>
          <p:spPr>
            <a:xfrm>
              <a:off x="381150" y="1206602"/>
              <a:ext cx="456723" cy="457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Oval 9"/>
            <p:cNvSpPr/>
            <p:nvPr/>
          </p:nvSpPr>
          <p:spPr>
            <a:xfrm>
              <a:off x="686070" y="914153"/>
              <a:ext cx="355521" cy="35554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Oval 10"/>
            <p:cNvSpPr/>
            <p:nvPr/>
          </p:nvSpPr>
          <p:spPr>
            <a:xfrm>
              <a:off x="647955" y="1142855"/>
              <a:ext cx="431751" cy="431774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Oval 11"/>
            <p:cNvSpPr/>
            <p:nvPr/>
          </p:nvSpPr>
          <p:spPr>
            <a:xfrm>
              <a:off x="457380" y="0"/>
              <a:ext cx="761643" cy="761684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2"/>
            <p:cNvSpPr/>
            <p:nvPr/>
          </p:nvSpPr>
          <p:spPr>
            <a:xfrm>
              <a:off x="1714519" y="0"/>
              <a:ext cx="355521" cy="35554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2" name="Oval 13"/>
            <p:cNvSpPr/>
            <p:nvPr/>
          </p:nvSpPr>
          <p:spPr>
            <a:xfrm>
              <a:off x="1676404" y="228702"/>
              <a:ext cx="431751" cy="43177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3" name="Oval 14"/>
            <p:cNvSpPr/>
            <p:nvPr/>
          </p:nvSpPr>
          <p:spPr>
            <a:xfrm>
              <a:off x="2019439" y="304937"/>
              <a:ext cx="203061" cy="20307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4" name="Oval 15"/>
            <p:cNvSpPr/>
            <p:nvPr/>
          </p:nvSpPr>
          <p:spPr>
            <a:xfrm>
              <a:off x="1028449" y="1524026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5" name="Oval 16"/>
            <p:cNvSpPr/>
            <p:nvPr/>
          </p:nvSpPr>
          <p:spPr>
            <a:xfrm>
              <a:off x="88716" y="1066621"/>
              <a:ext cx="127488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6" name="Oval 17"/>
            <p:cNvSpPr/>
            <p:nvPr/>
          </p:nvSpPr>
          <p:spPr>
            <a:xfrm>
              <a:off x="914104" y="1752728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7" name="Oval 18"/>
            <p:cNvSpPr/>
            <p:nvPr/>
          </p:nvSpPr>
          <p:spPr>
            <a:xfrm>
              <a:off x="0" y="1244719"/>
              <a:ext cx="126831" cy="126838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8" name="Oval 19"/>
            <p:cNvSpPr/>
            <p:nvPr/>
          </p:nvSpPr>
          <p:spPr>
            <a:xfrm>
              <a:off x="152460" y="1092251"/>
              <a:ext cx="126831" cy="126838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9" name="Oval 20"/>
            <p:cNvSpPr/>
            <p:nvPr/>
          </p:nvSpPr>
          <p:spPr>
            <a:xfrm>
              <a:off x="304920" y="1066621"/>
              <a:ext cx="126831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FB5E9-7138-49B6-9730-41F7132CBACD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2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FC94D-2A42-469C-A5E7-13538C6D3C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3775075" y="2133600"/>
            <a:ext cx="5368925" cy="4724400"/>
            <a:chOff x="0" y="0"/>
            <a:chExt cx="2222500" cy="1955800"/>
          </a:xfrm>
        </p:grpSpPr>
        <p:sp>
          <p:nvSpPr>
            <p:cNvPr id="7" name="Oval 7"/>
            <p:cNvSpPr/>
            <p:nvPr/>
          </p:nvSpPr>
          <p:spPr>
            <a:xfrm>
              <a:off x="686070" y="152468"/>
              <a:ext cx="914104" cy="914153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Oval 8"/>
            <p:cNvSpPr/>
            <p:nvPr/>
          </p:nvSpPr>
          <p:spPr>
            <a:xfrm>
              <a:off x="381150" y="1206602"/>
              <a:ext cx="456723" cy="457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Oval 9"/>
            <p:cNvSpPr/>
            <p:nvPr/>
          </p:nvSpPr>
          <p:spPr>
            <a:xfrm>
              <a:off x="686070" y="914153"/>
              <a:ext cx="355521" cy="35554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Oval 10"/>
            <p:cNvSpPr/>
            <p:nvPr/>
          </p:nvSpPr>
          <p:spPr>
            <a:xfrm>
              <a:off x="647955" y="1142855"/>
              <a:ext cx="431751" cy="431774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1"/>
            <p:cNvSpPr/>
            <p:nvPr/>
          </p:nvSpPr>
          <p:spPr>
            <a:xfrm>
              <a:off x="457380" y="0"/>
              <a:ext cx="761643" cy="761684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2" name="Oval 12"/>
            <p:cNvSpPr/>
            <p:nvPr/>
          </p:nvSpPr>
          <p:spPr>
            <a:xfrm>
              <a:off x="1714519" y="0"/>
              <a:ext cx="355521" cy="35554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3" name="Oval 13"/>
            <p:cNvSpPr/>
            <p:nvPr/>
          </p:nvSpPr>
          <p:spPr>
            <a:xfrm>
              <a:off x="1676404" y="228702"/>
              <a:ext cx="431751" cy="43177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4" name="Oval 14"/>
            <p:cNvSpPr/>
            <p:nvPr/>
          </p:nvSpPr>
          <p:spPr>
            <a:xfrm>
              <a:off x="2019439" y="304937"/>
              <a:ext cx="203061" cy="20307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5" name="Oval 15"/>
            <p:cNvSpPr/>
            <p:nvPr/>
          </p:nvSpPr>
          <p:spPr>
            <a:xfrm>
              <a:off x="1028449" y="1524026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6" name="Oval 16"/>
            <p:cNvSpPr/>
            <p:nvPr/>
          </p:nvSpPr>
          <p:spPr>
            <a:xfrm>
              <a:off x="88716" y="1066621"/>
              <a:ext cx="127488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7" name="Oval 17"/>
            <p:cNvSpPr/>
            <p:nvPr/>
          </p:nvSpPr>
          <p:spPr>
            <a:xfrm>
              <a:off x="914104" y="1752728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8" name="Oval 18"/>
            <p:cNvSpPr/>
            <p:nvPr/>
          </p:nvSpPr>
          <p:spPr>
            <a:xfrm>
              <a:off x="0" y="1244719"/>
              <a:ext cx="126831" cy="126838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9" name="Oval 19"/>
            <p:cNvSpPr/>
            <p:nvPr/>
          </p:nvSpPr>
          <p:spPr>
            <a:xfrm>
              <a:off x="152460" y="1092251"/>
              <a:ext cx="126831" cy="126838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20" name="Oval 20"/>
            <p:cNvSpPr/>
            <p:nvPr/>
          </p:nvSpPr>
          <p:spPr>
            <a:xfrm>
              <a:off x="304920" y="1066621"/>
              <a:ext cx="126831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1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416A7-FA57-4B9A-A894-8D5A536647BD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22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D226A-2878-4947-BA78-0BA8DD94D4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775075" y="2133600"/>
            <a:ext cx="5368925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6070" y="152468"/>
              <a:ext cx="914104" cy="914153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Oval 8"/>
            <p:cNvSpPr/>
            <p:nvPr/>
          </p:nvSpPr>
          <p:spPr>
            <a:xfrm>
              <a:off x="381150" y="1206602"/>
              <a:ext cx="456723" cy="457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6070" y="914153"/>
              <a:ext cx="355521" cy="35554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647955" y="1142855"/>
              <a:ext cx="431751" cy="431774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2" name="Oval 11"/>
            <p:cNvSpPr/>
            <p:nvPr/>
          </p:nvSpPr>
          <p:spPr>
            <a:xfrm>
              <a:off x="457380" y="0"/>
              <a:ext cx="761643" cy="761684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19" y="0"/>
              <a:ext cx="355521" cy="35554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4" y="228702"/>
              <a:ext cx="431751" cy="431775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2019439" y="304937"/>
              <a:ext cx="203061" cy="20307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449" y="1524026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716" y="1066621"/>
              <a:ext cx="127488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104" y="1752728"/>
              <a:ext cx="203718" cy="20307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719"/>
              <a:ext cx="126831" cy="126838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60" y="1092251"/>
              <a:ext cx="126831" cy="126838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304920" y="1066621"/>
              <a:ext cx="126831" cy="12749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noProof="0"/>
          </a:p>
        </p:txBody>
      </p:sp>
      <p:sp>
        <p:nvSpPr>
          <p:cNvPr id="2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2C22-2ACF-42C3-8407-B57831ED2020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2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1F7DF-E51B-49E5-B2A6-20278915FF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34278-E78D-4EFE-8962-E0090EC282D1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B17E6-77AA-4F77-BF82-6E36275603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8C69B-EDB6-4B24-8B55-D5D7F964C71E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A304E-C40F-4D6C-9FF2-AA532209A0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825"/>
            <a:ext cx="6629400" cy="422433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450"/>
            <a:ext cx="21336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23D71C-05BA-4444-8530-54CA65CFF19E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450"/>
            <a:ext cx="28956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450"/>
            <a:ext cx="21336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D4A846-0FE4-4FEF-9DDB-708D42BC24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738" y="5568950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4413" y="4733925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1" name="Oval 80"/>
          <p:cNvSpPr/>
          <p:nvPr/>
        </p:nvSpPr>
        <p:spPr>
          <a:xfrm rot="6197586" flipV="1">
            <a:off x="8293100" y="495300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3763" y="4976813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538" y="529590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4" name="Oval 83"/>
          <p:cNvSpPr/>
          <p:nvPr/>
        </p:nvSpPr>
        <p:spPr>
          <a:xfrm rot="6197586" flipV="1">
            <a:off x="200025" y="5915025"/>
            <a:ext cx="215900" cy="2159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8225" y="5767388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038" y="60960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7" name="Oval 86"/>
          <p:cNvSpPr/>
          <p:nvPr/>
        </p:nvSpPr>
        <p:spPr>
          <a:xfrm rot="6197586" flipV="1">
            <a:off x="7639050" y="6462713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425" y="438467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8288" y="6403975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100" y="4338638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1" name="Oval 90"/>
          <p:cNvSpPr/>
          <p:nvPr/>
        </p:nvSpPr>
        <p:spPr>
          <a:xfrm rot="6197586" flipV="1">
            <a:off x="8616950" y="445135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2" name="Oval 91"/>
          <p:cNvSpPr/>
          <p:nvPr/>
        </p:nvSpPr>
        <p:spPr>
          <a:xfrm rot="6197586" flipV="1">
            <a:off x="8558213" y="459422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2888" y="624205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63" y="6196013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7" name="Oval 96"/>
          <p:cNvSpPr/>
          <p:nvPr/>
        </p:nvSpPr>
        <p:spPr>
          <a:xfrm rot="6197586" flipV="1">
            <a:off x="254000" y="6308725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8" name="Oval 97"/>
          <p:cNvSpPr/>
          <p:nvPr/>
        </p:nvSpPr>
        <p:spPr>
          <a:xfrm rot="6197586" flipV="1">
            <a:off x="193675" y="6451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7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Impact" pitchFamily="34" charset="0"/>
        </a:defRPr>
      </a:lvl9pPr>
    </p:titleStyle>
    <p:bodyStyle>
      <a:lvl1pPr marL="228600" indent="-228600" algn="l" rtl="0" fontAlgn="base">
        <a:spcBef>
          <a:spcPts val="1800"/>
        </a:spcBef>
        <a:spcAft>
          <a:spcPct val="0"/>
        </a:spcAft>
        <a:buFont typeface="Wingdings" pitchFamily="2" charset="2"/>
        <a:buChar char=""/>
        <a:defRPr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rtl="0" fontAlgn="base">
        <a:spcBef>
          <a:spcPts val="1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rtl="0" fontAlgn="base">
        <a:spcBef>
          <a:spcPts val="1000"/>
        </a:spcBef>
        <a:spcAft>
          <a:spcPct val="0"/>
        </a:spcAft>
        <a:buFont typeface="Wingdings" pitchFamily="2" charset="2"/>
        <a:buChar char=""/>
        <a:defRPr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rtl="0" fontAlgn="base">
        <a:spcBef>
          <a:spcPts val="1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rtl="0" fontAlgn="base">
        <a:spcBef>
          <a:spcPts val="1000"/>
        </a:spcBef>
        <a:spcAft>
          <a:spcPct val="0"/>
        </a:spcAft>
        <a:buFont typeface="Wingdings" pitchFamily="2" charset="2"/>
        <a:buChar char="l"/>
        <a:defRPr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398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182226"/>
              </p:ext>
            </p:extLst>
          </p:nvPr>
        </p:nvGraphicFramePr>
        <p:xfrm>
          <a:off x="1692275" y="2205038"/>
          <a:ext cx="5813425" cy="3651198"/>
        </p:xfrm>
        <a:graphic>
          <a:graphicData uri="http://schemas.openxmlformats.org/drawingml/2006/table">
            <a:tbl>
              <a:tblPr/>
              <a:tblGrid>
                <a:gridCol w="1358900"/>
                <a:gridCol w="4454525"/>
              </a:tblGrid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ZŠ Třeboň, Sokolská 296, 379 01 Třeboň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Mgr. Lucie Tuhá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VY_3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_Inovace_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3074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Redoxní reakce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Redoxní reakce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Chemie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Ročník(y)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9. ročník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k vysvětlení učiva o redoxních reakcích: oxidace, redukce. 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Vysvětlí pojmy oxidace, redukce. Doplňuje oxidační čísla v uvedených reakcích a rozlišuje děj oxidaci a redukci.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Prezentace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u="sng" dirty="0" smtClean="0"/>
              <a:t>REDOXNÍ REAKCE</a:t>
            </a:r>
            <a:endParaRPr lang="cs-CZ" sz="4800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dirty="0" smtClean="0"/>
              <a:t>Oxidace, redukce</a:t>
            </a:r>
            <a:endParaRPr lang="cs-CZ" sz="4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u="sng" dirty="0" smtClean="0">
                <a:solidFill>
                  <a:srgbClr val="FFFF00"/>
                </a:solidFill>
              </a:rPr>
              <a:t>Redoxní reakce</a:t>
            </a:r>
            <a:endParaRPr lang="cs-CZ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01952"/>
            <a:ext cx="7321624" cy="4224528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Jsou </a:t>
            </a:r>
            <a:r>
              <a:rPr lang="cs-CZ" sz="2800" b="1" dirty="0" smtClean="0"/>
              <a:t>chemické děje.</a:t>
            </a:r>
            <a:r>
              <a:rPr lang="cs-CZ" sz="2800" dirty="0" smtClean="0"/>
              <a:t> 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/>
              <a:t>P</a:t>
            </a:r>
            <a:r>
              <a:rPr lang="cs-CZ" sz="2800" dirty="0" smtClean="0"/>
              <a:t>ři kterých dochází </a:t>
            </a:r>
            <a:r>
              <a:rPr lang="cs-CZ" sz="2800" b="1" dirty="0" smtClean="0">
                <a:solidFill>
                  <a:srgbClr val="FFFF00"/>
                </a:solidFill>
              </a:rPr>
              <a:t>ke změnám oxidačních čísel</a:t>
            </a:r>
            <a:r>
              <a:rPr lang="cs-CZ" sz="2800" dirty="0" smtClean="0"/>
              <a:t> atomů prvků.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Pokud při chemickém ději probíhá oxidace a redukce současně =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b="1" u="sng" dirty="0" smtClean="0">
                <a:solidFill>
                  <a:srgbClr val="FFFF00"/>
                </a:solidFill>
              </a:rPr>
              <a:t>Oxidačně- redukční reakce</a:t>
            </a:r>
            <a:endParaRPr lang="cs-CZ" sz="28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OXIDACE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7800" y="1901952"/>
            <a:ext cx="6629400" cy="422452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Děj, při kterém dochází </a:t>
            </a:r>
            <a:r>
              <a:rPr lang="cs-CZ" sz="2400" b="1" dirty="0" smtClean="0">
                <a:solidFill>
                  <a:srgbClr val="FFFF00"/>
                </a:solidFill>
              </a:rPr>
              <a:t>ke zvyšování</a:t>
            </a:r>
            <a:r>
              <a:rPr lang="cs-CZ" sz="2400" dirty="0" smtClean="0"/>
              <a:t> oxidačního čísla.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Oxidační činidlo</a:t>
            </a:r>
            <a:r>
              <a:rPr lang="cs-CZ" sz="2400" dirty="0" smtClean="0"/>
              <a:t> je látka, která jinou látku oxiduje a sama se redukuje.</a:t>
            </a:r>
            <a:endParaRPr lang="cs-CZ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REDUKCE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7800" y="1901952"/>
            <a:ext cx="6629400" cy="422452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Děj, při kterém dochází </a:t>
            </a:r>
            <a:r>
              <a:rPr lang="cs-CZ" sz="2400" b="1" dirty="0" smtClean="0">
                <a:solidFill>
                  <a:srgbClr val="FFFF00"/>
                </a:solidFill>
              </a:rPr>
              <a:t>ke snižování </a:t>
            </a:r>
            <a:r>
              <a:rPr lang="cs-CZ" sz="2400" dirty="0" smtClean="0"/>
              <a:t>oxidačního čísla.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Redukční činidlo </a:t>
            </a:r>
            <a:r>
              <a:rPr lang="cs-CZ" sz="2400" dirty="0" smtClean="0"/>
              <a:t>je látka, která jinou látku redukuje a sama se oxiduje.</a:t>
            </a:r>
            <a:endParaRPr lang="cs-CZ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84784"/>
            <a:ext cx="7537648" cy="496855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S + O</a:t>
            </a:r>
            <a:r>
              <a:rPr lang="cs-CZ" dirty="0" smtClean="0"/>
              <a:t>2</a:t>
            </a:r>
            <a:r>
              <a:rPr lang="cs-CZ" sz="2400" dirty="0" smtClean="0"/>
              <a:t> </a:t>
            </a:r>
            <a:r>
              <a:rPr lang="cs-CZ" sz="2400" dirty="0"/>
              <a:t> </a:t>
            </a:r>
            <a:r>
              <a:rPr lang="cs-CZ" sz="2400" dirty="0" smtClean="0"/>
              <a:t> —›  SO</a:t>
            </a:r>
            <a:r>
              <a:rPr lang="cs-CZ" dirty="0" smtClean="0"/>
              <a:t>2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S</a:t>
            </a:r>
            <a:r>
              <a:rPr lang="cs-CZ" sz="2400" baseline="30000" dirty="0" smtClean="0"/>
              <a:t>0 </a:t>
            </a:r>
            <a:r>
              <a:rPr lang="cs-CZ" sz="2400" dirty="0" smtClean="0"/>
              <a:t> </a:t>
            </a:r>
            <a:r>
              <a:rPr lang="cs-CZ" sz="2400" dirty="0"/>
              <a:t> </a:t>
            </a:r>
            <a:r>
              <a:rPr lang="cs-CZ" sz="2400" dirty="0" smtClean="0"/>
              <a:t>             S</a:t>
            </a:r>
            <a:r>
              <a:rPr lang="cs-CZ" sz="2400" i="1" baseline="30000" dirty="0" smtClean="0"/>
              <a:t>IV</a:t>
            </a:r>
            <a:r>
              <a:rPr lang="cs-CZ" sz="2400" i="1" dirty="0" smtClean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i="1" dirty="0" smtClean="0"/>
              <a:t>oxidační číslo síry se zvětšilo = </a:t>
            </a:r>
            <a:r>
              <a:rPr lang="cs-CZ" sz="2400" b="1" i="1" dirty="0" smtClean="0">
                <a:solidFill>
                  <a:srgbClr val="FFFF00"/>
                </a:solidFill>
              </a:rPr>
              <a:t>oxidace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i="1" dirty="0" smtClean="0"/>
              <a:t>       02 </a:t>
            </a:r>
            <a:r>
              <a:rPr lang="cs-CZ" sz="2400" i="1" baseline="30000" dirty="0" smtClean="0"/>
              <a:t>0</a:t>
            </a:r>
            <a:r>
              <a:rPr lang="cs-CZ" sz="2400" i="1" dirty="0" smtClean="0"/>
              <a:t>  </a:t>
            </a:r>
            <a:r>
              <a:rPr lang="cs-CZ" sz="2400" i="1" dirty="0"/>
              <a:t> </a:t>
            </a:r>
            <a:r>
              <a:rPr lang="cs-CZ" sz="2400" i="1" dirty="0" smtClean="0"/>
              <a:t>      2O</a:t>
            </a:r>
            <a:r>
              <a:rPr lang="cs-CZ" sz="2400" i="1" baseline="30000" dirty="0" smtClean="0"/>
              <a:t>-II </a:t>
            </a:r>
            <a:r>
              <a:rPr lang="cs-CZ" sz="2400" i="1" dirty="0" smtClean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i="1" dirty="0" smtClean="0"/>
              <a:t>oxidační číslo atomů kyslíku se zmenšilo = </a:t>
            </a:r>
            <a:r>
              <a:rPr lang="cs-CZ" sz="2400" b="1" i="1" dirty="0" smtClean="0">
                <a:solidFill>
                  <a:srgbClr val="FFFF00"/>
                </a:solidFill>
              </a:rPr>
              <a:t>redukce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6629400" cy="9361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006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1) 2Cu + O</a:t>
            </a:r>
            <a:r>
              <a:rPr lang="cs-CZ" dirty="0" smtClean="0"/>
              <a:t>2 </a:t>
            </a:r>
            <a:r>
              <a:rPr lang="cs-CZ" sz="2400" dirty="0"/>
              <a:t>—› </a:t>
            </a:r>
            <a:r>
              <a:rPr lang="cs-CZ" sz="2400" dirty="0" smtClean="0"/>
              <a:t>2CuO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2) 2Na + Cl</a:t>
            </a:r>
            <a:r>
              <a:rPr lang="cs-CZ" dirty="0" smtClean="0"/>
              <a:t>2 </a:t>
            </a:r>
            <a:r>
              <a:rPr lang="cs-CZ" sz="2400" dirty="0"/>
              <a:t>—› </a:t>
            </a:r>
            <a:r>
              <a:rPr lang="cs-CZ" sz="2400" dirty="0" smtClean="0"/>
              <a:t>2NaCl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3) 2HgO </a:t>
            </a:r>
            <a:r>
              <a:rPr lang="cs-CZ" sz="2400" dirty="0"/>
              <a:t>—› </a:t>
            </a:r>
            <a:r>
              <a:rPr lang="cs-CZ" sz="2400" dirty="0" smtClean="0"/>
              <a:t>2Hg + 0</a:t>
            </a:r>
            <a:r>
              <a:rPr lang="cs-CZ" dirty="0" smtClean="0"/>
              <a:t>2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4) POZOR! CO</a:t>
            </a:r>
            <a:r>
              <a:rPr lang="cs-CZ" b="1" dirty="0" smtClean="0">
                <a:solidFill>
                  <a:srgbClr val="FFFF00"/>
                </a:solidFill>
              </a:rPr>
              <a:t>2</a:t>
            </a:r>
            <a:r>
              <a:rPr lang="cs-CZ" sz="2400" b="1" dirty="0" smtClean="0">
                <a:solidFill>
                  <a:srgbClr val="FFFF00"/>
                </a:solidFill>
              </a:rPr>
              <a:t> + H</a:t>
            </a:r>
            <a:r>
              <a:rPr lang="cs-CZ" b="1" dirty="0" smtClean="0">
                <a:solidFill>
                  <a:srgbClr val="FFFF00"/>
                </a:solidFill>
              </a:rPr>
              <a:t>2</a:t>
            </a:r>
            <a:r>
              <a:rPr lang="cs-CZ" sz="2400" b="1" dirty="0" smtClean="0">
                <a:solidFill>
                  <a:srgbClr val="FFFF00"/>
                </a:solidFill>
              </a:rPr>
              <a:t>O </a:t>
            </a:r>
            <a:r>
              <a:rPr lang="cs-CZ" sz="2400" dirty="0"/>
              <a:t>—› </a:t>
            </a:r>
            <a:r>
              <a:rPr lang="cs-CZ" sz="2400" b="1" dirty="0" smtClean="0">
                <a:solidFill>
                  <a:srgbClr val="FFFF00"/>
                </a:solidFill>
              </a:rPr>
              <a:t>H</a:t>
            </a:r>
            <a:r>
              <a:rPr lang="cs-CZ" b="1" dirty="0" smtClean="0">
                <a:solidFill>
                  <a:srgbClr val="FFFF00"/>
                </a:solidFill>
              </a:rPr>
              <a:t>2</a:t>
            </a:r>
            <a:r>
              <a:rPr lang="cs-CZ" sz="2400" b="1" dirty="0" smtClean="0">
                <a:solidFill>
                  <a:srgbClr val="FFFF00"/>
                </a:solidFill>
              </a:rPr>
              <a:t>CO</a:t>
            </a:r>
            <a:r>
              <a:rPr lang="cs-CZ" b="1" dirty="0" smtClean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4" name="Obláček 3"/>
          <p:cNvSpPr/>
          <p:nvPr/>
        </p:nvSpPr>
        <p:spPr>
          <a:xfrm>
            <a:off x="6372225" y="2133600"/>
            <a:ext cx="2087563" cy="1187450"/>
          </a:xfrm>
          <a:prstGeom prst="cloudCallout">
            <a:avLst/>
          </a:prstGeom>
          <a:ln>
            <a:solidFill>
              <a:schemeClr val="tx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DÚ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836712"/>
            <a:ext cx="8064896" cy="576064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5) H</a:t>
            </a:r>
            <a:r>
              <a:rPr lang="cs-CZ" dirty="0" smtClean="0"/>
              <a:t>2</a:t>
            </a:r>
            <a:r>
              <a:rPr lang="cs-CZ" sz="2400" dirty="0" smtClean="0"/>
              <a:t>SO</a:t>
            </a:r>
            <a:r>
              <a:rPr lang="cs-CZ" dirty="0" smtClean="0"/>
              <a:t>4</a:t>
            </a:r>
            <a:r>
              <a:rPr lang="cs-CZ" sz="2400" dirty="0" smtClean="0"/>
              <a:t> </a:t>
            </a:r>
            <a:r>
              <a:rPr lang="cs-CZ" sz="2400" dirty="0"/>
              <a:t>+ Mg —› MgSO</a:t>
            </a:r>
            <a:r>
              <a:rPr lang="cs-CZ" dirty="0"/>
              <a:t>4</a:t>
            </a:r>
            <a:r>
              <a:rPr lang="cs-CZ" sz="2400" dirty="0"/>
              <a:t> + </a:t>
            </a:r>
            <a:r>
              <a:rPr lang="cs-CZ" sz="2400" dirty="0" smtClean="0"/>
              <a:t>H</a:t>
            </a:r>
            <a:r>
              <a:rPr lang="cs-CZ" dirty="0" smtClean="0"/>
              <a:t>2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6) H</a:t>
            </a:r>
            <a:r>
              <a:rPr lang="cs-CZ" dirty="0" smtClean="0"/>
              <a:t>2</a:t>
            </a:r>
            <a:r>
              <a:rPr lang="cs-CZ" sz="2400" dirty="0" smtClean="0"/>
              <a:t>SO</a:t>
            </a:r>
            <a:r>
              <a:rPr lang="cs-CZ" dirty="0" smtClean="0"/>
              <a:t>4</a:t>
            </a:r>
            <a:r>
              <a:rPr lang="cs-CZ" sz="2400" dirty="0" smtClean="0"/>
              <a:t> </a:t>
            </a:r>
            <a:r>
              <a:rPr lang="cs-CZ" sz="2400" dirty="0"/>
              <a:t>+ </a:t>
            </a:r>
            <a:r>
              <a:rPr lang="cs-CZ" sz="2400" dirty="0" err="1"/>
              <a:t>Zn</a:t>
            </a:r>
            <a:r>
              <a:rPr lang="cs-CZ" sz="2400" dirty="0"/>
              <a:t> —› ZnSO</a:t>
            </a:r>
            <a:r>
              <a:rPr lang="cs-CZ" dirty="0"/>
              <a:t>4</a:t>
            </a:r>
            <a:r>
              <a:rPr lang="cs-CZ" sz="2400" dirty="0"/>
              <a:t> + </a:t>
            </a:r>
            <a:r>
              <a:rPr lang="cs-CZ" sz="2400" dirty="0" smtClean="0"/>
              <a:t>H</a:t>
            </a:r>
            <a:r>
              <a:rPr lang="cs-CZ" dirty="0" smtClean="0"/>
              <a:t>2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7) H</a:t>
            </a:r>
            <a:r>
              <a:rPr lang="cs-CZ" dirty="0" smtClean="0"/>
              <a:t>2</a:t>
            </a:r>
            <a:r>
              <a:rPr lang="cs-CZ" sz="2400" dirty="0" smtClean="0"/>
              <a:t>SO</a:t>
            </a:r>
            <a:r>
              <a:rPr lang="cs-CZ" dirty="0" smtClean="0"/>
              <a:t>4</a:t>
            </a:r>
            <a:r>
              <a:rPr lang="cs-CZ" sz="2400" dirty="0" smtClean="0"/>
              <a:t> </a:t>
            </a:r>
            <a:r>
              <a:rPr lang="cs-CZ" sz="2400" dirty="0"/>
              <a:t>+ </a:t>
            </a:r>
            <a:r>
              <a:rPr lang="cs-CZ" sz="2400" dirty="0" err="1"/>
              <a:t>Fe</a:t>
            </a:r>
            <a:r>
              <a:rPr lang="cs-CZ" sz="2400" dirty="0"/>
              <a:t> —› FeSO</a:t>
            </a:r>
            <a:r>
              <a:rPr lang="cs-CZ" dirty="0"/>
              <a:t>4</a:t>
            </a:r>
            <a:r>
              <a:rPr lang="cs-CZ" sz="2400" dirty="0"/>
              <a:t> + H</a:t>
            </a:r>
            <a:r>
              <a:rPr lang="cs-CZ" dirty="0"/>
              <a:t>2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116632"/>
            <a:ext cx="6629400" cy="114300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496944" cy="5976664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1) měď – oxidace, kyslík – redukce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2) sodík – oxidace, chlor – redukce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3) rtuť – redukce, kyslík – oxidace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4) není redoxní reakce, oxidační čísla se nemění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5) vodík – redukce, hořčík – oxidace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6) vodík – redukce, zinek – oxidace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7) vodík – redukce, železo - oxidace</a:t>
            </a:r>
            <a:endParaRPr lang="cs-CZ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01952"/>
            <a:ext cx="8496944" cy="4224528"/>
          </a:xfrm>
        </p:spPr>
        <p:txBody>
          <a:bodyPr/>
          <a:lstStyle/>
          <a:p>
            <a:pPr algn="just" fontAlgn="auto">
              <a:spcAft>
                <a:spcPts val="0"/>
              </a:spcAft>
              <a:defRPr/>
            </a:pPr>
            <a:r>
              <a:rPr lang="cs-CZ" sz="2400" dirty="0">
                <a:effectLst/>
              </a:rPr>
              <a:t>BENEŠ, P., PUMPR, V., BANÝR, J. </a:t>
            </a:r>
            <a:r>
              <a:rPr lang="cs-CZ" sz="2400" i="1" dirty="0">
                <a:effectLst/>
              </a:rPr>
              <a:t>Základy praktické chemie pro 9. ročník základní školy</a:t>
            </a:r>
            <a:r>
              <a:rPr lang="cs-CZ" sz="2400" dirty="0">
                <a:effectLst/>
              </a:rPr>
              <a:t>. 2.vyd. Praha: Fortuna, 2006. ISBN 80–7168–880–0. s. </a:t>
            </a:r>
            <a:r>
              <a:rPr lang="cs-CZ" sz="2400" dirty="0" smtClean="0">
                <a:effectLst/>
              </a:rPr>
              <a:t>16</a:t>
            </a:r>
            <a:endParaRPr lang="cs-CZ" sz="2400" dirty="0">
              <a:effectLst/>
            </a:endParaRP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Bubliny</Template>
  <TotalTime>45</TotalTime>
  <Words>346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1</vt:lpstr>
      <vt:lpstr>Prezentace aplikace PowerPoint</vt:lpstr>
      <vt:lpstr>REDOXNÍ REAKCE</vt:lpstr>
      <vt:lpstr>Redoxní reakce</vt:lpstr>
      <vt:lpstr>OXIDACE</vt:lpstr>
      <vt:lpstr>REDUKCE</vt:lpstr>
      <vt:lpstr>Příklad:</vt:lpstr>
      <vt:lpstr>Příklady:</vt:lpstr>
      <vt:lpstr>Prezentace aplikace PowerPoint</vt:lpstr>
      <vt:lpstr>Řešení:</vt:lpstr>
      <vt:lpstr>Použitá 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REDOXNÍ REAKCE</dc:title>
  <dc:creator>ZSTREBON</dc:creator>
  <cp:lastModifiedBy>install</cp:lastModifiedBy>
  <cp:revision>10</cp:revision>
  <dcterms:created xsi:type="dcterms:W3CDTF">2011-09-17T10:27:06Z</dcterms:created>
  <dcterms:modified xsi:type="dcterms:W3CDTF">2011-10-13T08:22:34Z</dcterms:modified>
</cp:coreProperties>
</file>