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410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E63495C-256D-4693-AF9C-87CEAFF607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635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F41F42-E3D4-4119-A930-02082320D3FC}" type="slidenum">
              <a:rPr lang="cs-CZ"/>
              <a:pPr/>
              <a:t>1</a:t>
            </a:fld>
            <a:endParaRPr lang="cs-CZ"/>
          </a:p>
        </p:txBody>
      </p:sp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51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BD1D621E-8534-45D6-A57A-5B18DBABFE85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/>
              <a:t>1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E1451EF-AFEE-474B-802D-B80E2E511D38}" type="slidenum">
              <a:rPr lang="cs-CZ" altLang="en-US"/>
              <a:pPr/>
              <a:t>‹#›</a:t>
            </a:fld>
            <a:endParaRPr lang="cs-CZ" altLang="en-US"/>
          </a:p>
        </p:txBody>
      </p:sp>
      <p:sp>
        <p:nvSpPr>
          <p:cNvPr id="19463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>
              <a:gd name="T0" fmla="*/ 0 w 1000"/>
              <a:gd name="T1" fmla="*/ 1000 h 1000"/>
              <a:gd name="T2" fmla="*/ 0 w 1000"/>
              <a:gd name="T3" fmla="*/ 0 h 1000"/>
              <a:gd name="T4" fmla="*/ 1000 w 1000"/>
              <a:gd name="T5" fmla="*/ 0 h 1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64" name="Line 8"/>
          <p:cNvSpPr>
            <a:spLocks noChangeShapeType="1"/>
          </p:cNvSpPr>
          <p:nvPr/>
        </p:nvSpPr>
        <p:spPr bwMode="auto"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9DB677-A00D-4D59-97C5-AF5BD70FBB04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923560051"/>
      </p:ext>
    </p:extLst>
  </p:cSld>
  <p:clrMapOvr>
    <a:masterClrMapping/>
  </p:clrMapOvr>
  <p:transition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F993D3-2A9B-434C-A88E-D721BB3715E8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557947652"/>
      </p:ext>
    </p:extLst>
  </p:cSld>
  <p:clrMapOvr>
    <a:masterClrMapping/>
  </p:clrMapOvr>
  <p:transition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FD13F3-7766-4366-B805-5D223CCBACB3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296084474"/>
      </p:ext>
    </p:extLst>
  </p:cSld>
  <p:clrMapOvr>
    <a:masterClrMapping/>
  </p:clrMapOvr>
  <p:transition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003A5E-BDD6-4FBA-B431-8D83F117430C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705843464"/>
      </p:ext>
    </p:extLst>
  </p:cSld>
  <p:clrMapOvr>
    <a:masterClrMapping/>
  </p:clrMapOvr>
  <p:transition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BE2EF7-53A2-495B-828F-5C1F8C1A8DC5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519748410"/>
      </p:ext>
    </p:extLst>
  </p:cSld>
  <p:clrMapOvr>
    <a:masterClrMapping/>
  </p:clrMapOvr>
  <p:transition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62AF38-CD98-4F5F-A16A-140909C17DBF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592220296"/>
      </p:ext>
    </p:extLst>
  </p:cSld>
  <p:clrMapOvr>
    <a:masterClrMapping/>
  </p:clrMapOvr>
  <p:transition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1A88B8-CCE4-442D-8961-270706A5DFA2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013930981"/>
      </p:ext>
    </p:extLst>
  </p:cSld>
  <p:clrMapOvr>
    <a:masterClrMapping/>
  </p:clrMapOvr>
  <p:transition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6283F6-F2BA-4B18-9527-FB6A507FB661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952699235"/>
      </p:ext>
    </p:extLst>
  </p:cSld>
  <p:clrMapOvr>
    <a:masterClrMapping/>
  </p:clrMapOvr>
  <p:transition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0768DF-A66F-44B1-B1C8-E34ABEE3CA7F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509327047"/>
      </p:ext>
    </p:extLst>
  </p:cSld>
  <p:clrMapOvr>
    <a:masterClrMapping/>
  </p:clrMapOvr>
  <p:transition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E71E53-30E8-43AF-B137-DEADEC038E13}" type="slidenum">
              <a:rPr lang="cs-CZ" altLang="en-US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851996994"/>
      </p:ext>
    </p:extLst>
  </p:cSld>
  <p:clrMapOvr>
    <a:masterClrMapping/>
  </p:clrMapOvr>
  <p:transition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endParaRPr lang="cs-CZ" altLang="en-US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endParaRPr lang="cs-CZ" altLang="en-US"/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fld id="{1E367177-7D97-4FBC-A227-475D83DD638F}" type="slidenum">
              <a:rPr lang="cs-CZ" altLang="en-US"/>
              <a:pPr/>
              <a:t>‹#›</a:t>
            </a:fld>
            <a:endParaRPr lang="cs-CZ" altLang="en-US"/>
          </a:p>
        </p:txBody>
      </p:sp>
      <p:sp>
        <p:nvSpPr>
          <p:cNvPr id="18439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>
              <a:gd name="T0" fmla="*/ 0 w 1000"/>
              <a:gd name="T1" fmla="*/ 1000 h 1000"/>
              <a:gd name="T2" fmla="*/ 0 w 1000"/>
              <a:gd name="T3" fmla="*/ 0 h 1000"/>
              <a:gd name="T4" fmla="*/ 1000 w 1000"/>
              <a:gd name="T5" fmla="*/ 0 h 1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440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>
    <p:cover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fontAlgn="base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  <a:cs typeface="+mn-cs"/>
        </a:defRPr>
      </a:lvl2pPr>
      <a:lvl3pPr marL="1022350" indent="-350838" algn="l" rtl="0" fontAlgn="base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  <a:cs typeface="+mn-cs"/>
        </a:defRPr>
      </a:lvl3pPr>
      <a:lvl4pPr marL="1339850" indent="-31591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  <a:cs typeface="+mn-cs"/>
        </a:defRPr>
      </a:lvl4pPr>
      <a:lvl5pPr marL="16811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8325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ovéPole 2"/>
          <p:cNvSpPr txBox="1">
            <a:spLocks noChangeArrowheads="1"/>
          </p:cNvSpPr>
          <p:nvPr/>
        </p:nvSpPr>
        <p:spPr bwMode="auto">
          <a:xfrm>
            <a:off x="4060826" y="2420144"/>
            <a:ext cx="23828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3077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3078" name="TextovéPole 5"/>
          <p:cNvSpPr txBox="1">
            <a:spLocks noChangeArrowheads="1"/>
          </p:cNvSpPr>
          <p:nvPr/>
        </p:nvSpPr>
        <p:spPr bwMode="auto">
          <a:xfrm>
            <a:off x="2627313" y="22050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2916238" y="1341438"/>
            <a:ext cx="28082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4788024" y="1628774"/>
            <a:ext cx="36718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3.2.1.3.R14_Opakování kružnice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2627313" y="2060575"/>
            <a:ext cx="3816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8.ročník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000"/>
              <a:t>Prezentace slouží k zopakování tématu v rámci souhrnného opakování. Je možné ji použít jako přípravu na čtvrtletní písemnou práci.</a:t>
            </a:r>
          </a:p>
          <a:p>
            <a:pPr>
              <a:lnSpc>
                <a:spcPct val="90000"/>
              </a:lnSpc>
            </a:pPr>
            <a:r>
              <a:rPr lang="cs-CZ" sz="2000"/>
              <a:t>Žáci spolupracují, aktivně řeší zadané úlohy, vybírají z nabízených možností, zdůvodńují své rozhodnutí.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Definice kružnice, kruhu.</a:t>
            </a:r>
          </a:p>
        </p:txBody>
      </p:sp>
      <p:pic>
        <p:nvPicPr>
          <p:cNvPr id="6150" name="Picture 6" descr="geogebra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125538"/>
            <a:ext cx="5048250" cy="4724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5219700" y="1700213"/>
            <a:ext cx="3744913" cy="374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Definujte kružnici.</a:t>
            </a:r>
          </a:p>
          <a:p>
            <a:pPr>
              <a:spcBef>
                <a:spcPct val="50000"/>
              </a:spcBef>
            </a:pPr>
            <a:r>
              <a:rPr lang="cs-CZ" sz="3200" b="1"/>
              <a:t>Pojmenujte úsečku AD.</a:t>
            </a:r>
          </a:p>
          <a:p>
            <a:pPr>
              <a:spcBef>
                <a:spcPct val="50000"/>
              </a:spcBef>
            </a:pPr>
            <a:r>
              <a:rPr lang="cs-CZ" sz="3200" b="1"/>
              <a:t>Pojmenujte úsečku CD.</a:t>
            </a:r>
          </a:p>
          <a:p>
            <a:pPr>
              <a:spcBef>
                <a:spcPct val="50000"/>
              </a:spcBef>
            </a:pPr>
            <a:endParaRPr lang="cs-CZ" sz="3200" b="1"/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4572000" y="5229225"/>
            <a:ext cx="4211638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Definujte kruh. Jak se liší od kružnice?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Kružnice a přímka.</a:t>
            </a:r>
          </a:p>
        </p:txBody>
      </p:sp>
      <p:pic>
        <p:nvPicPr>
          <p:cNvPr id="8198" name="Picture 6" descr="geogebra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1171575"/>
            <a:ext cx="5976938" cy="51800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3708400" y="4724400"/>
            <a:ext cx="5762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2555875" y="5084763"/>
            <a:ext cx="2873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c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5219700" y="3068638"/>
            <a:ext cx="3603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</a:t>
            </a:r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5435600" y="4652963"/>
            <a:ext cx="2873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b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6516688" y="1412875"/>
            <a:ext cx="2303462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Pojmenujte přímky a,b,c vzhledem ke kružnici k.</a:t>
            </a:r>
          </a:p>
        </p:txBody>
      </p:sp>
      <p:sp>
        <p:nvSpPr>
          <p:cNvPr id="8204" name="Text Box 12"/>
          <p:cNvSpPr txBox="1">
            <a:spLocks noChangeArrowheads="1"/>
          </p:cNvSpPr>
          <p:nvPr/>
        </p:nvSpPr>
        <p:spPr bwMode="auto">
          <a:xfrm>
            <a:off x="6300788" y="5157788"/>
            <a:ext cx="2519362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Jak nazýváme úsečku BD?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Tečna kružnice.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r>
              <a:rPr lang="cs-CZ"/>
              <a:t>Sestrojte tečnu t ke kružnici k(S, r=3 cm) v bodě A.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10246" name="Picture 6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2565400"/>
            <a:ext cx="5037138" cy="409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2916238" y="5445125"/>
            <a:ext cx="2873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t</a:t>
            </a:r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3995738" y="2276475"/>
            <a:ext cx="298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k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/>
      <p:bldP spid="102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Thaletova věta.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Formulujte Thaletovu větu. Čeho se týká? K jakým konstrukcím ji můžeme využít?</a:t>
            </a:r>
          </a:p>
          <a:p>
            <a:endParaRPr lang="cs-CZ"/>
          </a:p>
        </p:txBody>
      </p:sp>
      <p:pic>
        <p:nvPicPr>
          <p:cNvPr id="12292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2708275"/>
            <a:ext cx="5329237" cy="412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Úloha.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600"/>
              <a:t>Je dána kružnice k(S, r =3 cm) a bod A, jehož vzdálenost od S je 7 cm. Sestrojte tečny z bodu A ke kružnici k.</a:t>
            </a:r>
          </a:p>
          <a:p>
            <a:endParaRPr lang="cs-CZ" sz="2600"/>
          </a:p>
        </p:txBody>
      </p:sp>
      <p:pic>
        <p:nvPicPr>
          <p:cNvPr id="13316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2924175"/>
            <a:ext cx="5689600" cy="424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1258888" y="4437063"/>
            <a:ext cx="2889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4932363" y="3789363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t</a:t>
            </a:r>
            <a:r>
              <a:rPr lang="cs-CZ" baseline="-25000"/>
              <a:t>1</a:t>
            </a: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4859338" y="5661025"/>
            <a:ext cx="5048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t</a:t>
            </a:r>
            <a:r>
              <a:rPr lang="cs-CZ" baseline="-25000"/>
              <a:t>2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3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Dvě kružnice.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600"/>
              <a:t>Popište vzájemnou polohu kružnic k, l na následujících obrázcích. Co musí platit o jejich poloměrech a o délce úsečky AB?</a:t>
            </a:r>
          </a:p>
          <a:p>
            <a:endParaRPr lang="cs-CZ" sz="2600"/>
          </a:p>
        </p:txBody>
      </p:sp>
      <p:pic>
        <p:nvPicPr>
          <p:cNvPr id="15364" name="Picture 4" descr="geogebr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429000"/>
            <a:ext cx="4284662" cy="233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8459788" y="5229225"/>
            <a:ext cx="4333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</a:t>
            </a:r>
          </a:p>
        </p:txBody>
      </p:sp>
      <p:sp>
        <p:nvSpPr>
          <p:cNvPr id="15367" name="Text Box 7"/>
          <p:cNvSpPr txBox="1">
            <a:spLocks noChangeArrowheads="1"/>
          </p:cNvSpPr>
          <p:nvPr/>
        </p:nvSpPr>
        <p:spPr bwMode="auto">
          <a:xfrm>
            <a:off x="5364163" y="5445125"/>
            <a:ext cx="2873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l</a:t>
            </a:r>
          </a:p>
        </p:txBody>
      </p:sp>
      <p:pic>
        <p:nvPicPr>
          <p:cNvPr id="15368" name="Picture 8" descr="geogeb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3068638"/>
            <a:ext cx="4167187" cy="321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9" name="Text Box 9"/>
          <p:cNvSpPr txBox="1">
            <a:spLocks noChangeArrowheads="1"/>
          </p:cNvSpPr>
          <p:nvPr/>
        </p:nvSpPr>
        <p:spPr bwMode="auto">
          <a:xfrm>
            <a:off x="1476375" y="5589588"/>
            <a:ext cx="574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l</a:t>
            </a:r>
          </a:p>
        </p:txBody>
      </p: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3348038" y="5229225"/>
            <a:ext cx="2873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k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Výpočty, vzorce.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>
            <p:ph type="body" idx="1"/>
          </p:nvPr>
        </p:nvSpPr>
        <p:spPr>
          <a:xfrm>
            <a:off x="900113" y="2781300"/>
            <a:ext cx="3106737" cy="1758950"/>
          </a:xfrm>
          <a:solidFill>
            <a:schemeClr val="accent1"/>
          </a:solidFill>
          <a:ln w="25400" algn="ctr">
            <a:solidFill>
              <a:schemeClr val="accent2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/>
            <a:lvl2pPr marL="742950" indent="-398463"/>
            <a:lvl3pPr marL="1143000" indent="-471488"/>
            <a:lvl4pPr marL="1600200" indent="-576263"/>
            <a:lvl5pPr marL="2057400" indent="-715963"/>
            <a:lvl6pPr marL="2514600" indent="-715963"/>
            <a:lvl7pPr marL="2971800" indent="-715963"/>
            <a:lvl8pPr marL="3429000" indent="-715963"/>
            <a:lvl9pPr marL="3886200" indent="-715963"/>
          </a:lstStyle>
          <a:p>
            <a:r>
              <a:rPr lang="cs-CZ"/>
              <a:t>o= 2</a:t>
            </a:r>
            <a:r>
              <a:rPr lang="el-GR"/>
              <a:t>π</a:t>
            </a:r>
            <a:r>
              <a:rPr lang="cs-CZ"/>
              <a:t>r</a:t>
            </a:r>
          </a:p>
          <a:p>
            <a:r>
              <a:rPr lang="cs-CZ"/>
              <a:t>o=</a:t>
            </a:r>
            <a:r>
              <a:rPr lang="el-GR"/>
              <a:t>π</a:t>
            </a:r>
            <a:r>
              <a:rPr lang="cs-CZ"/>
              <a:t>d</a:t>
            </a:r>
          </a:p>
        </p:txBody>
      </p:sp>
      <p:sp>
        <p:nvSpPr>
          <p:cNvPr id="2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2040" y="2636912"/>
            <a:ext cx="3744416" cy="584775"/>
          </a:xfrm>
          <a:prstGeom prst="rect">
            <a:avLst/>
          </a:prstGeom>
          <a:blipFill rotWithShape="1">
            <a:blip r:embed="rId2"/>
            <a:stretch>
              <a:fillRect l="-3722" t="-12121" b="-3030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1258888" y="1700213"/>
            <a:ext cx="19446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Obvod?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5508625" y="1773238"/>
            <a:ext cx="28082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Obsah?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2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Úloha: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Vypočti obvod a obsah kruhu o poloměru r= 10 cm.</a:t>
            </a:r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3563938" y="2565400"/>
            <a:ext cx="22034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3200"/>
              <a:t>o= 31,4 cm</a:t>
            </a: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1692275" y="4292600"/>
            <a:ext cx="24479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o= 62,8 cm</a:t>
            </a: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1187450" y="5589588"/>
            <a:ext cx="244951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o= 314 cm </a:t>
            </a: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2555875" y="3357563"/>
            <a:ext cx="28797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S= 52,8 cm</a:t>
            </a:r>
            <a:r>
              <a:rPr lang="cs-CZ" sz="3200" baseline="30000"/>
              <a:t>2</a:t>
            </a: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4356100" y="4652963"/>
            <a:ext cx="41036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S= 314 cm</a:t>
            </a:r>
            <a:r>
              <a:rPr lang="cs-CZ" sz="3200" baseline="30000"/>
              <a:t>2</a:t>
            </a: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6156325" y="3284538"/>
            <a:ext cx="23764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S= 78 cm</a:t>
            </a:r>
            <a:r>
              <a:rPr lang="cs-CZ" sz="3200" baseline="30000"/>
              <a:t>2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6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6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6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0" grpId="0"/>
    </p:bldLst>
  </p:timing>
</p:sld>
</file>

<file path=ppt/theme/theme1.xml><?xml version="1.0" encoding="utf-8"?>
<a:theme xmlns:a="http://schemas.openxmlformats.org/drawingml/2006/main" name="Hrany">
  <a:themeElements>
    <a:clrScheme name="Hrany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Hrany">
      <a:majorFont>
        <a:latin typeface="Garamond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Hrany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64</TotalTime>
  <Words>272</Words>
  <Application>Microsoft Office PowerPoint</Application>
  <PresentationFormat>Předvádění na obrazovce (4:3)</PresentationFormat>
  <Paragraphs>57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Garamond</vt:lpstr>
      <vt:lpstr>Times New Roman</vt:lpstr>
      <vt:lpstr>Wingdings</vt:lpstr>
      <vt:lpstr>Calibri</vt:lpstr>
      <vt:lpstr>Hrany</vt:lpstr>
      <vt:lpstr>Prezentace aplikace PowerPoint</vt:lpstr>
      <vt:lpstr>Anotace:</vt:lpstr>
      <vt:lpstr>Definice kružnice, kruhu.</vt:lpstr>
      <vt:lpstr>Kružnice a přímka.</vt:lpstr>
      <vt:lpstr>Tečna kružnice.</vt:lpstr>
      <vt:lpstr>Thaletova věta.</vt:lpstr>
      <vt:lpstr>Úloha.</vt:lpstr>
      <vt:lpstr>Dvě kružnice.</vt:lpstr>
      <vt:lpstr>Výpočty, vzorce.</vt:lpstr>
      <vt:lpstr>Úloha: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</dc:creator>
  <cp:lastModifiedBy>ivana</cp:lastModifiedBy>
  <cp:revision>3</cp:revision>
  <dcterms:created xsi:type="dcterms:W3CDTF">2011-12-30T12:43:53Z</dcterms:created>
  <dcterms:modified xsi:type="dcterms:W3CDTF">2012-02-03T15:52:15Z</dcterms:modified>
</cp:coreProperties>
</file>