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9" autoAdjust="0"/>
    <p:restoredTop sz="94679" autoAdjust="0"/>
  </p:normalViewPr>
  <p:slideViewPr>
    <p:cSldViewPr>
      <p:cViewPr varScale="1">
        <p:scale>
          <a:sx n="75" d="100"/>
          <a:sy n="75" d="100"/>
        </p:scale>
        <p:origin x="-100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2624" custLinFactNeighborY="-2454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2" cy="25477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3" cy="201269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407634"/>
          <a:ext cx="6498543" cy="20126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6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3" cy="147767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792083"/>
          <a:ext cx="6498543" cy="14776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endParaRPr lang="cs-CZ" sz="2000" kern="1200" dirty="0"/>
        </a:p>
      </dsp:txBody>
      <dsp:txXfrm>
        <a:off x="1273856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3" cy="9426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2" y="1224137"/>
          <a:ext cx="6498543" cy="9426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2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530474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6" y="1530474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410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9F2161E-79E7-4FDF-A178-3D9F88A0F71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68874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42EA9C-0434-4DB5-815F-15C60CD88956}" type="slidenum">
              <a:rPr lang="cs-CZ"/>
              <a:pPr/>
              <a:t>1</a:t>
            </a:fld>
            <a:endParaRPr lang="cs-CZ"/>
          </a:p>
        </p:txBody>
      </p:sp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512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3F89DBC7-2C3E-445A-A7C8-1398FE2D3FE2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/>
              <a:t>1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B4278D-A105-4B39-B26B-9F38505C048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142185"/>
      </p:ext>
    </p:extLst>
  </p:cSld>
  <p:clrMapOvr>
    <a:masterClrMapping/>
  </p:clrMapOvr>
  <p:transition>
    <p:cover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D5537E-AED9-4222-84D9-9FC8D526BD7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859"/>
      </p:ext>
    </p:extLst>
  </p:cSld>
  <p:clrMapOvr>
    <a:masterClrMapping/>
  </p:clrMapOvr>
  <p:transition>
    <p:cover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F8BE6-8A5B-4435-ABB6-A27ECD8A4F2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805809"/>
      </p:ext>
    </p:extLst>
  </p:cSld>
  <p:clrMapOvr>
    <a:masterClrMapping/>
  </p:clrMapOvr>
  <p:transition>
    <p:cover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E76511-D573-4890-B989-5FF9204D6E9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545024"/>
      </p:ext>
    </p:extLst>
  </p:cSld>
  <p:clrMapOvr>
    <a:masterClrMapping/>
  </p:clrMapOvr>
  <p:transition>
    <p:cover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ED8487-09DA-4688-A667-339BD6FAB86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237219"/>
      </p:ext>
    </p:extLst>
  </p:cSld>
  <p:clrMapOvr>
    <a:masterClrMapping/>
  </p:clrMapOvr>
  <p:transition>
    <p:cover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2A13EA-E33D-4B59-B314-3F9DF198D91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721351"/>
      </p:ext>
    </p:extLst>
  </p:cSld>
  <p:clrMapOvr>
    <a:masterClrMapping/>
  </p:clrMapOvr>
  <p:transition>
    <p:cover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97A1EC-E95E-4C7F-865D-B4924B1FAD2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803950"/>
      </p:ext>
    </p:extLst>
  </p:cSld>
  <p:clrMapOvr>
    <a:masterClrMapping/>
  </p:clrMapOvr>
  <p:transition>
    <p:cover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359021-2F38-4456-B247-47F20141F29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573592"/>
      </p:ext>
    </p:extLst>
  </p:cSld>
  <p:clrMapOvr>
    <a:masterClrMapping/>
  </p:clrMapOvr>
  <p:transition>
    <p:cover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A7A959-9CC2-4072-97C8-9D7114A7C6A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85180"/>
      </p:ext>
    </p:extLst>
  </p:cSld>
  <p:clrMapOvr>
    <a:masterClrMapping/>
  </p:clrMapOvr>
  <p:transition>
    <p:cover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143142-BEBB-4EC5-B19B-43995A74D8A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092738"/>
      </p:ext>
    </p:extLst>
  </p:cSld>
  <p:clrMapOvr>
    <a:masterClrMapping/>
  </p:clrMapOvr>
  <p:transition>
    <p:cover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8ECC90-8E17-4667-91CF-93E35C08B8D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635503"/>
      </p:ext>
    </p:extLst>
  </p:cSld>
  <p:clrMapOvr>
    <a:masterClrMapping/>
  </p:clrMapOvr>
  <p:transition>
    <p:cover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A8F6696-3C0D-4BA9-A463-545EC2CD47D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over dir="u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06082163"/>
              </p:ext>
            </p:extLst>
          </p:nvPr>
        </p:nvGraphicFramePr>
        <p:xfrm>
          <a:off x="526852" y="903958"/>
          <a:ext cx="7772400" cy="2547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ovéPole 2"/>
          <p:cNvSpPr txBox="1">
            <a:spLocks noChangeArrowheads="1"/>
          </p:cNvSpPr>
          <p:nvPr/>
        </p:nvSpPr>
        <p:spPr bwMode="auto">
          <a:xfrm>
            <a:off x="4215730" y="2482925"/>
            <a:ext cx="24050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3077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3078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2916238" y="1341438"/>
            <a:ext cx="46085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RNDr.Ivana Řehková</a:t>
            </a:r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4932040" y="1708150"/>
            <a:ext cx="36718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3.2.1.3.R15_Čtvrtletní práce 2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2627313" y="2133600"/>
            <a:ext cx="33845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Matematika 8.ročník</a:t>
            </a: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Anotace: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algn="l">
              <a:lnSpc>
                <a:spcPct val="80000"/>
              </a:lnSpc>
            </a:pPr>
            <a:r>
              <a:rPr lang="cs-CZ" sz="1400"/>
              <a:t>Cílem prezentace je společná oprava čtvrtletní písemné práce.Žáci by si měli uvědomit své chyby a opravit je.</a:t>
            </a:r>
          </a:p>
          <a:p>
            <a:pPr algn="l">
              <a:lnSpc>
                <a:spcPct val="80000"/>
              </a:lnSpc>
            </a:pPr>
            <a:r>
              <a:rPr lang="cs-CZ" sz="1400"/>
              <a:t>Učitel oznámí týden předem žákům témata čp.</a:t>
            </a:r>
          </a:p>
          <a:p>
            <a:pPr algn="l">
              <a:lnSpc>
                <a:spcPct val="80000"/>
              </a:lnSpc>
            </a:pPr>
            <a:r>
              <a:rPr lang="cs-CZ" sz="1400"/>
              <a:t>V ohlášeném termínu žáci vypracují čp. Úlohy řeší samostatně v časovém limitu 45 minut. Mají k dispozici tabulky a kalkulačky. Každý žák dostane předtištěné zadání- variantu A/B</a:t>
            </a:r>
          </a:p>
          <a:p>
            <a:pPr algn="l">
              <a:lnSpc>
                <a:spcPct val="80000"/>
              </a:lnSpc>
            </a:pPr>
            <a:r>
              <a:rPr lang="cs-CZ" sz="1400"/>
              <a:t>V další hodině učitel přinese opravené práce a žáci postupně kontrolují své postupy s výsledky na tabuli. Řešení úloh je odlišeno modrou barvou.Chybné příklady opravují do školního sešitu.</a:t>
            </a: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Oprava 2. čtvrtletní práce.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4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1. úloha</a:t>
            </a:r>
          </a:p>
        </p:txBody>
      </p:sp>
      <p:sp>
        <p:nvSpPr>
          <p:cNvPr id="9225" name="Rectangle 9"/>
          <p:cNvSpPr>
            <a:spLocks noGrp="1" noChangeArrowheads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/>
          <a:p>
            <a:r>
              <a:rPr lang="cs-CZ"/>
              <a:t>1A/ Vypočtěte obvod a obsah kruhu s průměrem 32 cm.</a:t>
            </a:r>
          </a:p>
          <a:p>
            <a:endParaRPr lang="cs-CZ"/>
          </a:p>
          <a:p>
            <a:r>
              <a:rPr lang="cs-CZ">
                <a:solidFill>
                  <a:schemeClr val="accent2"/>
                </a:solidFill>
              </a:rPr>
              <a:t>Řešení: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d= 32cm      r=16cm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o= π.d         S=πr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o= π.32       S=π.256</a:t>
            </a:r>
          </a:p>
          <a:p>
            <a:pPr>
              <a:buFontTx/>
              <a:buNone/>
            </a:pPr>
            <a:r>
              <a:rPr lang="cs-CZ" sz="2400">
                <a:solidFill>
                  <a:srgbClr val="FF0000"/>
                </a:solidFill>
              </a:rPr>
              <a:t>o=100,5cm</a:t>
            </a:r>
            <a:r>
              <a:rPr lang="cs-CZ" sz="2400" baseline="30000">
                <a:solidFill>
                  <a:srgbClr val="FF0000"/>
                </a:solidFill>
              </a:rPr>
              <a:t>2     </a:t>
            </a:r>
            <a:r>
              <a:rPr lang="cs-CZ" sz="2400">
                <a:solidFill>
                  <a:srgbClr val="FF0000"/>
                </a:solidFill>
              </a:rPr>
              <a:t>S=803,8cm</a:t>
            </a:r>
            <a:r>
              <a:rPr lang="cs-CZ" sz="2400" baseline="30000">
                <a:solidFill>
                  <a:srgbClr val="FF0000"/>
                </a:solidFill>
              </a:rPr>
              <a:t>2</a:t>
            </a:r>
          </a:p>
          <a:p>
            <a:pPr>
              <a:buFontTx/>
              <a:buNone/>
            </a:pPr>
            <a:endParaRPr lang="cs-CZ" baseline="30000">
              <a:solidFill>
                <a:schemeClr val="accent2"/>
              </a:solidFill>
            </a:endParaRPr>
          </a:p>
          <a:p>
            <a:pPr>
              <a:buFontTx/>
              <a:buNone/>
            </a:pPr>
            <a:endParaRPr lang="cs-CZ" baseline="30000">
              <a:solidFill>
                <a:schemeClr val="accent2"/>
              </a:solidFill>
            </a:endParaRPr>
          </a:p>
          <a:p>
            <a:pPr>
              <a:buFontTx/>
              <a:buNone/>
            </a:pPr>
            <a:endParaRPr lang="cs-CZ" baseline="30000">
              <a:solidFill>
                <a:schemeClr val="accent2"/>
              </a:solidFill>
            </a:endParaRPr>
          </a:p>
          <a:p>
            <a:pPr>
              <a:buFontTx/>
              <a:buNone/>
            </a:pPr>
            <a:endParaRPr lang="cs-CZ"/>
          </a:p>
        </p:txBody>
      </p:sp>
      <p:sp>
        <p:nvSpPr>
          <p:cNvPr id="9226" name="Rectangle 10"/>
          <p:cNvSpPr>
            <a:spLocks noGrp="1" noChangeArrowheads="1"/>
          </p:cNvSpPr>
          <p:nvPr>
            <p:ph sz="half" idx="2"/>
          </p:nvPr>
        </p:nvSpPr>
        <p:spPr>
          <a:xfrm>
            <a:off x="4643438" y="1628775"/>
            <a:ext cx="4038600" cy="4525963"/>
          </a:xfrm>
        </p:spPr>
        <p:txBody>
          <a:bodyPr/>
          <a:lstStyle/>
          <a:p>
            <a:r>
              <a:rPr lang="cs-CZ"/>
              <a:t>1B/ Vypočtěte obvod a obsah kruhu s průměrem 24 cm.</a:t>
            </a:r>
          </a:p>
          <a:p>
            <a:endParaRPr lang="cs-CZ"/>
          </a:p>
          <a:p>
            <a:r>
              <a:rPr lang="cs-CZ">
                <a:solidFill>
                  <a:schemeClr val="accent2"/>
                </a:solidFill>
              </a:rPr>
              <a:t>Řešení: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d= 24 cm     r= 12 cm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o= π.d         S=πr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o= π.24       S=π.144</a:t>
            </a:r>
          </a:p>
          <a:p>
            <a:pPr>
              <a:buFontTx/>
              <a:buNone/>
            </a:pPr>
            <a:r>
              <a:rPr lang="cs-CZ" sz="2400">
                <a:solidFill>
                  <a:srgbClr val="FF0000"/>
                </a:solidFill>
              </a:rPr>
              <a:t>o=75,36cm     S=452cm</a:t>
            </a:r>
            <a:r>
              <a:rPr lang="cs-CZ" sz="2400" baseline="30000">
                <a:solidFill>
                  <a:srgbClr val="FF0000"/>
                </a:solidFill>
              </a:rPr>
              <a:t>2</a:t>
            </a: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2.úloha</a:t>
            </a:r>
          </a:p>
        </p:txBody>
      </p:sp>
      <p:sp>
        <p:nvSpPr>
          <p:cNvPr id="12297" name="Rectangle 9"/>
          <p:cNvSpPr>
            <a:spLocks noGrp="1" noChangeArrowheads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/>
          <a:p>
            <a:r>
              <a:rPr lang="cs-CZ"/>
              <a:t>2A/ Upravte mocniny</a:t>
            </a:r>
          </a:p>
          <a:p>
            <a:pPr>
              <a:buFontTx/>
              <a:buNone/>
            </a:pPr>
            <a:r>
              <a:rPr lang="cs-CZ"/>
              <a:t>5c</a:t>
            </a:r>
            <a:r>
              <a:rPr lang="cs-CZ" baseline="30000"/>
              <a:t>5</a:t>
            </a:r>
            <a:r>
              <a:rPr lang="cs-CZ"/>
              <a:t>+ 9c+ c</a:t>
            </a:r>
            <a:r>
              <a:rPr lang="cs-CZ" baseline="30000"/>
              <a:t>5</a:t>
            </a:r>
            <a:r>
              <a:rPr lang="cs-CZ"/>
              <a:t>-4c=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6c</a:t>
            </a:r>
            <a:r>
              <a:rPr lang="cs-CZ" baseline="30000">
                <a:solidFill>
                  <a:schemeClr val="accent2"/>
                </a:solidFill>
              </a:rPr>
              <a:t>5</a:t>
            </a:r>
            <a:r>
              <a:rPr lang="cs-CZ">
                <a:solidFill>
                  <a:schemeClr val="accent2"/>
                </a:solidFill>
              </a:rPr>
              <a:t>+ 5c</a:t>
            </a:r>
          </a:p>
          <a:p>
            <a:pPr>
              <a:buFontTx/>
              <a:buNone/>
            </a:pPr>
            <a:r>
              <a:rPr lang="cs-CZ"/>
              <a:t>2xy</a:t>
            </a:r>
            <a:r>
              <a:rPr lang="cs-CZ" baseline="30000"/>
              <a:t>3</a:t>
            </a:r>
            <a:r>
              <a:rPr lang="cs-CZ"/>
              <a:t>.5x</a:t>
            </a:r>
            <a:r>
              <a:rPr lang="cs-CZ" baseline="30000"/>
              <a:t>2</a:t>
            </a:r>
            <a:r>
              <a:rPr lang="cs-CZ"/>
              <a:t>y</a:t>
            </a:r>
            <a:r>
              <a:rPr lang="cs-CZ" baseline="30000"/>
              <a:t>4</a:t>
            </a:r>
            <a:r>
              <a:rPr lang="cs-CZ"/>
              <a:t>=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10x</a:t>
            </a:r>
            <a:r>
              <a:rPr lang="cs-CZ" baseline="30000">
                <a:solidFill>
                  <a:schemeClr val="accent2"/>
                </a:solidFill>
              </a:rPr>
              <a:t>3</a:t>
            </a:r>
            <a:r>
              <a:rPr lang="cs-CZ">
                <a:solidFill>
                  <a:schemeClr val="accent2"/>
                </a:solidFill>
              </a:rPr>
              <a:t>y</a:t>
            </a:r>
            <a:r>
              <a:rPr lang="cs-CZ" baseline="30000">
                <a:solidFill>
                  <a:schemeClr val="accent2"/>
                </a:solidFill>
              </a:rPr>
              <a:t>7</a:t>
            </a:r>
          </a:p>
          <a:p>
            <a:pPr>
              <a:buFontTx/>
              <a:buNone/>
            </a:pPr>
            <a:r>
              <a:rPr lang="cs-CZ"/>
              <a:t>(5rs</a:t>
            </a:r>
            <a:r>
              <a:rPr lang="cs-CZ" baseline="30000"/>
              <a:t>3</a:t>
            </a:r>
            <a:r>
              <a:rPr lang="cs-CZ"/>
              <a:t>)</a:t>
            </a:r>
            <a:r>
              <a:rPr lang="cs-CZ" baseline="30000"/>
              <a:t>2</a:t>
            </a:r>
            <a:r>
              <a:rPr lang="cs-CZ"/>
              <a:t>=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25r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  <a:r>
              <a:rPr lang="cs-CZ">
                <a:solidFill>
                  <a:schemeClr val="accent2"/>
                </a:solidFill>
              </a:rPr>
              <a:t>s</a:t>
            </a:r>
            <a:r>
              <a:rPr lang="cs-CZ" baseline="30000">
                <a:solidFill>
                  <a:schemeClr val="accent2"/>
                </a:solidFill>
              </a:rPr>
              <a:t>6</a:t>
            </a:r>
          </a:p>
          <a:p>
            <a:pPr>
              <a:buFontTx/>
              <a:buNone/>
            </a:pPr>
            <a:r>
              <a:rPr lang="cs-CZ"/>
              <a:t>40x</a:t>
            </a:r>
            <a:r>
              <a:rPr lang="cs-CZ" baseline="30000"/>
              <a:t>2</a:t>
            </a:r>
            <a:r>
              <a:rPr lang="cs-CZ"/>
              <a:t>y</a:t>
            </a:r>
            <a:r>
              <a:rPr lang="cs-CZ" baseline="30000"/>
              <a:t>5</a:t>
            </a:r>
            <a:r>
              <a:rPr lang="cs-CZ"/>
              <a:t>:5x</a:t>
            </a:r>
            <a:r>
              <a:rPr lang="cs-CZ" baseline="30000"/>
              <a:t>2</a:t>
            </a:r>
            <a:r>
              <a:rPr lang="cs-CZ"/>
              <a:t>y</a:t>
            </a:r>
            <a:r>
              <a:rPr lang="cs-CZ" baseline="30000"/>
              <a:t>2</a:t>
            </a:r>
            <a:r>
              <a:rPr lang="cs-CZ"/>
              <a:t>=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8y</a:t>
            </a:r>
            <a:r>
              <a:rPr lang="cs-CZ" baseline="30000">
                <a:solidFill>
                  <a:schemeClr val="accent2"/>
                </a:solidFill>
              </a:rPr>
              <a:t>3</a:t>
            </a:r>
          </a:p>
          <a:p>
            <a:pPr>
              <a:buFontTx/>
              <a:buNone/>
            </a:pPr>
            <a:endParaRPr lang="cs-CZ">
              <a:solidFill>
                <a:schemeClr val="accent2"/>
              </a:solidFill>
            </a:endParaRPr>
          </a:p>
        </p:txBody>
      </p:sp>
      <p:sp>
        <p:nvSpPr>
          <p:cNvPr id="12298" name="Rectangle 10"/>
          <p:cNvSpPr>
            <a:spLocks noGrp="1" noChangeArrowheads="1"/>
          </p:cNvSpPr>
          <p:nvPr>
            <p:ph sz="half" idx="2"/>
          </p:nvPr>
        </p:nvSpPr>
        <p:spPr>
          <a:xfrm>
            <a:off x="4643438" y="1628775"/>
            <a:ext cx="4038600" cy="4525963"/>
          </a:xfrm>
        </p:spPr>
        <p:txBody>
          <a:bodyPr/>
          <a:lstStyle/>
          <a:p>
            <a:r>
              <a:rPr lang="cs-CZ"/>
              <a:t>2B/ Upravte mocniny</a:t>
            </a:r>
          </a:p>
          <a:p>
            <a:pPr>
              <a:buFontTx/>
              <a:buNone/>
            </a:pPr>
            <a:r>
              <a:rPr lang="cs-CZ"/>
              <a:t>3x</a:t>
            </a:r>
            <a:r>
              <a:rPr lang="cs-CZ" baseline="30000"/>
              <a:t>3</a:t>
            </a:r>
            <a:r>
              <a:rPr lang="cs-CZ"/>
              <a:t>+ 7x- 2x</a:t>
            </a:r>
            <a:r>
              <a:rPr lang="cs-CZ" baseline="30000"/>
              <a:t>3 </a:t>
            </a:r>
            <a:r>
              <a:rPr lang="cs-CZ"/>
              <a:t>+</a:t>
            </a:r>
            <a:r>
              <a:rPr lang="cs-CZ" baseline="30000"/>
              <a:t> </a:t>
            </a:r>
            <a:r>
              <a:rPr lang="cs-CZ"/>
              <a:t>x=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x</a:t>
            </a:r>
            <a:r>
              <a:rPr lang="cs-CZ" baseline="30000">
                <a:solidFill>
                  <a:schemeClr val="accent2"/>
                </a:solidFill>
              </a:rPr>
              <a:t>3</a:t>
            </a:r>
            <a:r>
              <a:rPr lang="cs-CZ">
                <a:solidFill>
                  <a:schemeClr val="accent2"/>
                </a:solidFill>
              </a:rPr>
              <a:t>+ 8x</a:t>
            </a:r>
          </a:p>
          <a:p>
            <a:pPr>
              <a:buFontTx/>
              <a:buNone/>
            </a:pPr>
            <a:r>
              <a:rPr lang="cs-CZ"/>
              <a:t>4a</a:t>
            </a:r>
            <a:r>
              <a:rPr lang="cs-CZ" baseline="30000"/>
              <a:t>2</a:t>
            </a:r>
            <a:r>
              <a:rPr lang="cs-CZ"/>
              <a:t>b.2a</a:t>
            </a:r>
            <a:r>
              <a:rPr lang="cs-CZ" baseline="30000"/>
              <a:t>3</a:t>
            </a:r>
            <a:r>
              <a:rPr lang="cs-CZ"/>
              <a:t>b</a:t>
            </a:r>
            <a:r>
              <a:rPr lang="cs-CZ" baseline="30000"/>
              <a:t>4</a:t>
            </a:r>
            <a:r>
              <a:rPr lang="cs-CZ"/>
              <a:t>=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8a</a:t>
            </a:r>
            <a:r>
              <a:rPr lang="cs-CZ" baseline="30000">
                <a:solidFill>
                  <a:schemeClr val="accent2"/>
                </a:solidFill>
              </a:rPr>
              <a:t>5</a:t>
            </a:r>
            <a:r>
              <a:rPr lang="cs-CZ">
                <a:solidFill>
                  <a:schemeClr val="accent2"/>
                </a:solidFill>
              </a:rPr>
              <a:t>b</a:t>
            </a:r>
            <a:r>
              <a:rPr lang="cs-CZ" baseline="30000">
                <a:solidFill>
                  <a:schemeClr val="accent2"/>
                </a:solidFill>
              </a:rPr>
              <a:t>5</a:t>
            </a:r>
          </a:p>
          <a:p>
            <a:pPr>
              <a:buFontTx/>
              <a:buNone/>
            </a:pPr>
            <a:r>
              <a:rPr lang="cs-CZ"/>
              <a:t>(2x</a:t>
            </a:r>
            <a:r>
              <a:rPr lang="cs-CZ" baseline="30000"/>
              <a:t>2</a:t>
            </a:r>
            <a:r>
              <a:rPr lang="cs-CZ"/>
              <a:t>y)</a:t>
            </a:r>
            <a:r>
              <a:rPr lang="cs-CZ" baseline="30000"/>
              <a:t>3</a:t>
            </a:r>
            <a:r>
              <a:rPr lang="cs-CZ"/>
              <a:t>=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8x</a:t>
            </a:r>
            <a:r>
              <a:rPr lang="cs-CZ" baseline="30000">
                <a:solidFill>
                  <a:schemeClr val="accent2"/>
                </a:solidFill>
              </a:rPr>
              <a:t>6</a:t>
            </a:r>
            <a:r>
              <a:rPr lang="cs-CZ">
                <a:solidFill>
                  <a:schemeClr val="accent2"/>
                </a:solidFill>
              </a:rPr>
              <a:t>y</a:t>
            </a:r>
            <a:r>
              <a:rPr lang="cs-CZ" baseline="30000">
                <a:solidFill>
                  <a:schemeClr val="accent2"/>
                </a:solidFill>
              </a:rPr>
              <a:t>3</a:t>
            </a:r>
          </a:p>
          <a:p>
            <a:pPr>
              <a:buFontTx/>
              <a:buNone/>
            </a:pPr>
            <a:r>
              <a:rPr lang="cs-CZ"/>
              <a:t>25a</a:t>
            </a:r>
            <a:r>
              <a:rPr lang="cs-CZ" baseline="30000"/>
              <a:t>3</a:t>
            </a:r>
            <a:r>
              <a:rPr lang="cs-CZ"/>
              <a:t>b:5ab=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5a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</a:p>
          <a:p>
            <a:pPr>
              <a:buFontTx/>
              <a:buNone/>
            </a:pPr>
            <a:endParaRPr lang="cs-CZ">
              <a:solidFill>
                <a:schemeClr val="accent2"/>
              </a:solidFill>
            </a:endParaRPr>
          </a:p>
          <a:p>
            <a:pPr>
              <a:buFontTx/>
              <a:buNone/>
            </a:pPr>
            <a:endParaRPr lang="cs-CZ"/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úloha 3A</a:t>
            </a:r>
          </a:p>
        </p:txBody>
      </p:sp>
      <p:sp>
        <p:nvSpPr>
          <p:cNvPr id="15365" name="Rectangle 5"/>
          <p:cNvSpPr>
            <a:spLocks noGrp="1" noChangeArrowheads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sz="2400"/>
              <a:t>Narýsujte kružnici k(S, r=2,8cm) a bod A tak,aby</a:t>
            </a:r>
          </a:p>
          <a:p>
            <a:pPr>
              <a:buFontTx/>
              <a:buNone/>
            </a:pPr>
            <a:r>
              <a:rPr lang="cs-CZ" sz="2400"/>
              <a:t>|SA|=6cm.Sestrojte tečny kružnice k procházející</a:t>
            </a:r>
          </a:p>
          <a:p>
            <a:pPr>
              <a:buFontTx/>
              <a:buNone/>
            </a:pPr>
            <a:r>
              <a:rPr lang="cs-CZ" sz="2400"/>
              <a:t> bodem A.Body dotyku označte T</a:t>
            </a:r>
            <a:r>
              <a:rPr lang="cs-CZ" sz="2400" baseline="-25000"/>
              <a:t>1</a:t>
            </a:r>
            <a:r>
              <a:rPr lang="cs-CZ" sz="2400"/>
              <a:t>,T</a:t>
            </a:r>
            <a:r>
              <a:rPr lang="cs-CZ" sz="2400" baseline="-25000"/>
              <a:t>2</a:t>
            </a:r>
            <a:r>
              <a:rPr lang="cs-CZ" sz="2400"/>
              <a:t>.</a:t>
            </a:r>
          </a:p>
          <a:p>
            <a:pPr>
              <a:buFontTx/>
              <a:buNone/>
            </a:pPr>
            <a:r>
              <a:rPr lang="cs-CZ" sz="2400"/>
              <a:t>Rozbor,postup*,konstrukce</a:t>
            </a:r>
            <a:r>
              <a:rPr lang="cs-CZ"/>
              <a:t>.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Řešení:</a:t>
            </a:r>
          </a:p>
          <a:p>
            <a:pPr>
              <a:buFontTx/>
              <a:buNone/>
            </a:pPr>
            <a:endParaRPr lang="cs-CZ" sz="2400">
              <a:solidFill>
                <a:schemeClr val="accent2"/>
              </a:solidFill>
            </a:endParaRPr>
          </a:p>
        </p:txBody>
      </p:sp>
      <p:pic>
        <p:nvPicPr>
          <p:cNvPr id="15366" name="Picture 6" descr="geogebr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3573463"/>
            <a:ext cx="5184775" cy="3781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úloha 3B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sz="2400"/>
              <a:t>Narýsujte kružnici k(S, r=3,2 cm) a bod A tak,aby</a:t>
            </a:r>
          </a:p>
          <a:p>
            <a:pPr>
              <a:buFontTx/>
              <a:buNone/>
            </a:pPr>
            <a:r>
              <a:rPr lang="cs-CZ" sz="2400"/>
              <a:t>|SA|=7cm.Sestrojte tečny kružnice k procházející</a:t>
            </a:r>
          </a:p>
          <a:p>
            <a:pPr>
              <a:buFontTx/>
              <a:buNone/>
            </a:pPr>
            <a:r>
              <a:rPr lang="cs-CZ" sz="2400"/>
              <a:t> bodem A.Body dotyku označte T</a:t>
            </a:r>
            <a:r>
              <a:rPr lang="cs-CZ" sz="2400" baseline="-25000"/>
              <a:t>1</a:t>
            </a:r>
            <a:r>
              <a:rPr lang="cs-CZ" sz="2400"/>
              <a:t>,T</a:t>
            </a:r>
            <a:r>
              <a:rPr lang="cs-CZ" sz="2400" baseline="-25000"/>
              <a:t>2</a:t>
            </a:r>
            <a:r>
              <a:rPr lang="cs-CZ" sz="2400"/>
              <a:t>.</a:t>
            </a:r>
          </a:p>
          <a:p>
            <a:pPr>
              <a:buFontTx/>
              <a:buNone/>
            </a:pPr>
            <a:r>
              <a:rPr lang="cs-CZ" sz="2400"/>
              <a:t>Rozbor,postup*,konstrukce</a:t>
            </a:r>
            <a:r>
              <a:rPr lang="cs-CZ"/>
              <a:t>.</a:t>
            </a:r>
          </a:p>
          <a:p>
            <a:pPr>
              <a:buFontTx/>
              <a:buNone/>
            </a:pPr>
            <a:r>
              <a:rPr lang="cs-CZ" sz="2400">
                <a:solidFill>
                  <a:schemeClr val="accent2"/>
                </a:solidFill>
              </a:rPr>
              <a:t>Řešení:</a:t>
            </a:r>
          </a:p>
          <a:p>
            <a:pPr>
              <a:buFontTx/>
              <a:buNone/>
            </a:pPr>
            <a:endParaRPr lang="cs-CZ" sz="2400">
              <a:solidFill>
                <a:schemeClr val="accent2"/>
              </a:solidFill>
            </a:endParaRPr>
          </a:p>
        </p:txBody>
      </p:sp>
      <p:pic>
        <p:nvPicPr>
          <p:cNvPr id="17412" name="Picture 4" descr="geogebr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3573463"/>
            <a:ext cx="5184775" cy="3781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Úloha 4A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Je dána kružnice k(S,r=3cm).Narýsujte tětivu AB o délce 3cm.</a:t>
            </a:r>
          </a:p>
          <a:p>
            <a:r>
              <a:rPr lang="cs-CZ">
                <a:solidFill>
                  <a:schemeClr val="accent2"/>
                </a:solidFill>
              </a:rPr>
              <a:t>Řešení:</a:t>
            </a:r>
          </a:p>
          <a:p>
            <a:endParaRPr lang="cs-CZ">
              <a:solidFill>
                <a:schemeClr val="accent2"/>
              </a:solidFill>
            </a:endParaRPr>
          </a:p>
        </p:txBody>
      </p:sp>
      <p:pic>
        <p:nvPicPr>
          <p:cNvPr id="18438" name="Picture 6" descr="geoge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2852738"/>
            <a:ext cx="4225925" cy="419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Úloha 4B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/>
              <a:t>Je dána kružnice k(S,r=4cm) a přímka a, která nemá s kružnicí žádný společný bod.narýsujte tečnu b, která je s přímkou a rovnoběžná.</a:t>
            </a:r>
          </a:p>
          <a:p>
            <a:r>
              <a:rPr lang="cs-CZ" sz="2800">
                <a:solidFill>
                  <a:schemeClr val="accent2"/>
                </a:solidFill>
              </a:rPr>
              <a:t>Řešení:</a:t>
            </a:r>
          </a:p>
          <a:p>
            <a:endParaRPr lang="cs-CZ" sz="2800">
              <a:solidFill>
                <a:schemeClr val="accent2"/>
              </a:solidFill>
            </a:endParaRPr>
          </a:p>
        </p:txBody>
      </p:sp>
      <p:pic>
        <p:nvPicPr>
          <p:cNvPr id="19460" name="Picture 4" descr="geoge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3335338"/>
            <a:ext cx="4321175" cy="3167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5.úloha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cs-CZ"/>
              <a:t>5A/ Vypočtěte poloměr kruhu , který má obvod 40cm.</a:t>
            </a:r>
          </a:p>
          <a:p>
            <a:r>
              <a:rPr lang="cs-CZ">
                <a:solidFill>
                  <a:schemeClr val="accent2"/>
                </a:solidFill>
              </a:rPr>
              <a:t>Řešení: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o=40cm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o= 2π.r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r=o:2π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r=40: 2π</a:t>
            </a:r>
          </a:p>
          <a:p>
            <a:pPr>
              <a:buFontTx/>
              <a:buNone/>
            </a:pPr>
            <a:r>
              <a:rPr lang="cs-CZ">
                <a:solidFill>
                  <a:srgbClr val="FF0000"/>
                </a:solidFill>
              </a:rPr>
              <a:t>r=6,37 cm</a:t>
            </a:r>
          </a:p>
          <a:p>
            <a:endParaRPr lang="cs-CZ">
              <a:solidFill>
                <a:srgbClr val="FF0000"/>
              </a:solidFill>
            </a:endParaRPr>
          </a:p>
        </p:txBody>
      </p:sp>
      <p:sp>
        <p:nvSpPr>
          <p:cNvPr id="2048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43438" y="1628775"/>
            <a:ext cx="4038600" cy="4525963"/>
          </a:xfrm>
        </p:spPr>
        <p:txBody>
          <a:bodyPr/>
          <a:lstStyle/>
          <a:p>
            <a:r>
              <a:rPr lang="cs-CZ"/>
              <a:t>5B/ Vypočtěte poloměr kruhu , který má obvod 60cm.</a:t>
            </a:r>
          </a:p>
          <a:p>
            <a:r>
              <a:rPr lang="cs-CZ">
                <a:solidFill>
                  <a:schemeClr val="accent2"/>
                </a:solidFill>
              </a:rPr>
              <a:t>Řešení: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o=60cm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o= 2π.r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r=o:2π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r=60: 2π</a:t>
            </a:r>
          </a:p>
          <a:p>
            <a:pPr>
              <a:buFontTx/>
              <a:buNone/>
            </a:pPr>
            <a:r>
              <a:rPr lang="cs-CZ">
                <a:solidFill>
                  <a:srgbClr val="FF0000"/>
                </a:solidFill>
              </a:rPr>
              <a:t>r=9,6cm</a:t>
            </a:r>
          </a:p>
          <a:p>
            <a:endParaRPr lang="cs-CZ"/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Úloha 6A*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/>
              <a:t>Vypočtěte obsah mezikruží ohraničeného soustřednými kružnicemi k</a:t>
            </a:r>
            <a:r>
              <a:rPr lang="cs-CZ" sz="2800" baseline="-25000"/>
              <a:t>1</a:t>
            </a:r>
            <a:r>
              <a:rPr lang="cs-CZ" sz="2800"/>
              <a:t>(S,r</a:t>
            </a:r>
            <a:r>
              <a:rPr lang="cs-CZ" sz="2800" baseline="-25000"/>
              <a:t>1</a:t>
            </a:r>
            <a:r>
              <a:rPr lang="cs-CZ" sz="2800"/>
              <a:t>), k</a:t>
            </a:r>
            <a:r>
              <a:rPr lang="cs-CZ" sz="2800" baseline="-25000"/>
              <a:t>2</a:t>
            </a:r>
            <a:r>
              <a:rPr lang="cs-CZ" sz="2800"/>
              <a:t>(S,r</a:t>
            </a:r>
            <a:r>
              <a:rPr lang="cs-CZ" sz="2800" baseline="-25000"/>
              <a:t>2</a:t>
            </a:r>
            <a:r>
              <a:rPr lang="cs-CZ" sz="2800"/>
              <a:t>),  jestliže platí: r</a:t>
            </a:r>
            <a:r>
              <a:rPr lang="cs-CZ" sz="2800" baseline="-25000"/>
              <a:t>2</a:t>
            </a:r>
            <a:r>
              <a:rPr lang="cs-CZ" sz="2800"/>
              <a:t>= 8cm,r</a:t>
            </a:r>
            <a:r>
              <a:rPr lang="cs-CZ" sz="2800" baseline="-25000"/>
              <a:t>1</a:t>
            </a:r>
            <a:r>
              <a:rPr lang="cs-CZ" sz="2800"/>
              <a:t>=10cm.</a:t>
            </a:r>
          </a:p>
          <a:p>
            <a:r>
              <a:rPr lang="cs-CZ" sz="2800">
                <a:solidFill>
                  <a:schemeClr val="accent2"/>
                </a:solidFill>
              </a:rPr>
              <a:t>Řešení:</a:t>
            </a:r>
          </a:p>
          <a:p>
            <a:endParaRPr lang="cs-CZ" sz="2800">
              <a:solidFill>
                <a:schemeClr val="accent2"/>
              </a:solidFill>
            </a:endParaRPr>
          </a:p>
        </p:txBody>
      </p:sp>
      <p:pic>
        <p:nvPicPr>
          <p:cNvPr id="22532" name="Picture 4" descr="geoge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3392488"/>
            <a:ext cx="3959225" cy="327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33" name="Text Box 5"/>
          <p:cNvSpPr txBox="1">
            <a:spLocks noChangeArrowheads="1"/>
          </p:cNvSpPr>
          <p:nvPr/>
        </p:nvSpPr>
        <p:spPr bwMode="auto">
          <a:xfrm>
            <a:off x="2916238" y="4652963"/>
            <a:ext cx="2873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8</a:t>
            </a:r>
          </a:p>
        </p:txBody>
      </p:sp>
      <p:sp>
        <p:nvSpPr>
          <p:cNvPr id="22534" name="Text Box 6"/>
          <p:cNvSpPr txBox="1">
            <a:spLocks noChangeArrowheads="1"/>
          </p:cNvSpPr>
          <p:nvPr/>
        </p:nvSpPr>
        <p:spPr bwMode="auto">
          <a:xfrm>
            <a:off x="3276600" y="5445125"/>
            <a:ext cx="57467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10</a:t>
            </a:r>
          </a:p>
        </p:txBody>
      </p:sp>
      <p:sp>
        <p:nvSpPr>
          <p:cNvPr id="22535" name="Text Box 7"/>
          <p:cNvSpPr txBox="1">
            <a:spLocks noChangeArrowheads="1"/>
          </p:cNvSpPr>
          <p:nvPr/>
        </p:nvSpPr>
        <p:spPr bwMode="auto">
          <a:xfrm>
            <a:off x="5219700" y="3114675"/>
            <a:ext cx="3455988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S</a:t>
            </a:r>
            <a:r>
              <a:rPr lang="cs-CZ" sz="2400" baseline="-25000">
                <a:solidFill>
                  <a:schemeClr val="accent2"/>
                </a:solidFill>
              </a:rPr>
              <a:t>1</a:t>
            </a:r>
            <a:r>
              <a:rPr lang="cs-CZ" sz="2400">
                <a:solidFill>
                  <a:schemeClr val="accent2"/>
                </a:solidFill>
              </a:rPr>
              <a:t>= π. 10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S</a:t>
            </a:r>
            <a:r>
              <a:rPr lang="cs-CZ" sz="2400" baseline="-25000">
                <a:solidFill>
                  <a:schemeClr val="accent2"/>
                </a:solidFill>
              </a:rPr>
              <a:t>1</a:t>
            </a:r>
            <a:r>
              <a:rPr lang="cs-CZ" sz="2400">
                <a:solidFill>
                  <a:schemeClr val="accent2"/>
                </a:solidFill>
              </a:rPr>
              <a:t>= 314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S</a:t>
            </a:r>
            <a:r>
              <a:rPr lang="cs-CZ" sz="2400" baseline="-25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=π.8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S</a:t>
            </a:r>
            <a:r>
              <a:rPr lang="cs-CZ" sz="2400" baseline="-25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= 200,96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S= S</a:t>
            </a:r>
            <a:r>
              <a:rPr lang="cs-CZ" sz="2400" baseline="-25000">
                <a:solidFill>
                  <a:schemeClr val="accent2"/>
                </a:solidFill>
              </a:rPr>
              <a:t>1</a:t>
            </a:r>
            <a:r>
              <a:rPr lang="cs-CZ" sz="2400">
                <a:solidFill>
                  <a:schemeClr val="accent2"/>
                </a:solidFill>
              </a:rPr>
              <a:t>- S</a:t>
            </a:r>
            <a:r>
              <a:rPr lang="cs-CZ" sz="2400" baseline="-25000">
                <a:solidFill>
                  <a:schemeClr val="accent2"/>
                </a:solidFill>
              </a:rPr>
              <a:t>2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S= 314- 201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rgbClr val="FF0000"/>
                </a:solidFill>
              </a:rPr>
              <a:t>S=113 cm</a:t>
            </a:r>
            <a:r>
              <a:rPr lang="cs-CZ" sz="2400" baseline="30000">
                <a:solidFill>
                  <a:srgbClr val="FF0000"/>
                </a:solidFill>
              </a:rPr>
              <a:t>2</a:t>
            </a: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Úloha 6B*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/>
              <a:t>Vypočtěte obsah mezikruží ohraničeného soustřednými kružnicemi k</a:t>
            </a:r>
            <a:r>
              <a:rPr lang="cs-CZ" sz="2800" baseline="-25000"/>
              <a:t>1</a:t>
            </a:r>
            <a:r>
              <a:rPr lang="cs-CZ" sz="2800"/>
              <a:t>(S,r</a:t>
            </a:r>
            <a:r>
              <a:rPr lang="cs-CZ" sz="2800" baseline="-25000"/>
              <a:t>1</a:t>
            </a:r>
            <a:r>
              <a:rPr lang="cs-CZ" sz="2800"/>
              <a:t>), k</a:t>
            </a:r>
            <a:r>
              <a:rPr lang="cs-CZ" sz="2800" baseline="-25000"/>
              <a:t>2</a:t>
            </a:r>
            <a:r>
              <a:rPr lang="cs-CZ" sz="2800"/>
              <a:t>(S,r</a:t>
            </a:r>
            <a:r>
              <a:rPr lang="cs-CZ" sz="2800" baseline="-25000"/>
              <a:t>2</a:t>
            </a:r>
            <a:r>
              <a:rPr lang="cs-CZ" sz="2800"/>
              <a:t>),  jestliže platí: r</a:t>
            </a:r>
            <a:r>
              <a:rPr lang="cs-CZ" sz="2800" baseline="-25000"/>
              <a:t>2</a:t>
            </a:r>
            <a:r>
              <a:rPr lang="cs-CZ" sz="2800"/>
              <a:t>= 10cm,r</a:t>
            </a:r>
            <a:r>
              <a:rPr lang="cs-CZ" sz="2800" baseline="-25000"/>
              <a:t>1</a:t>
            </a:r>
            <a:r>
              <a:rPr lang="cs-CZ" sz="2800"/>
              <a:t>=12cm.</a:t>
            </a:r>
          </a:p>
          <a:p>
            <a:r>
              <a:rPr lang="cs-CZ" sz="2800">
                <a:solidFill>
                  <a:schemeClr val="accent2"/>
                </a:solidFill>
              </a:rPr>
              <a:t>Řešení:</a:t>
            </a:r>
          </a:p>
          <a:p>
            <a:endParaRPr lang="cs-CZ" sz="2800">
              <a:solidFill>
                <a:schemeClr val="accent2"/>
              </a:solidFill>
            </a:endParaRPr>
          </a:p>
        </p:txBody>
      </p:sp>
      <p:pic>
        <p:nvPicPr>
          <p:cNvPr id="23556" name="Picture 4" descr="geoge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3392488"/>
            <a:ext cx="3959225" cy="327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2916238" y="4652963"/>
            <a:ext cx="6477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10</a:t>
            </a:r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3276600" y="5445125"/>
            <a:ext cx="57467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12</a:t>
            </a: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5148263" y="3114675"/>
            <a:ext cx="3455987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S</a:t>
            </a:r>
            <a:r>
              <a:rPr lang="cs-CZ" sz="2400" baseline="-25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= π. 10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S</a:t>
            </a:r>
            <a:r>
              <a:rPr lang="cs-CZ" sz="2400" baseline="-25000">
                <a:solidFill>
                  <a:schemeClr val="accent2"/>
                </a:solidFill>
              </a:rPr>
              <a:t>2</a:t>
            </a:r>
            <a:r>
              <a:rPr lang="cs-CZ" sz="2400">
                <a:solidFill>
                  <a:schemeClr val="accent2"/>
                </a:solidFill>
              </a:rPr>
              <a:t>= 314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S</a:t>
            </a:r>
            <a:r>
              <a:rPr lang="cs-CZ" sz="2400" baseline="-25000">
                <a:solidFill>
                  <a:schemeClr val="accent2"/>
                </a:solidFill>
              </a:rPr>
              <a:t>1</a:t>
            </a:r>
            <a:r>
              <a:rPr lang="cs-CZ" sz="2400">
                <a:solidFill>
                  <a:schemeClr val="accent2"/>
                </a:solidFill>
              </a:rPr>
              <a:t>=π.12</a:t>
            </a:r>
            <a:r>
              <a:rPr lang="cs-CZ" sz="2400" baseline="30000">
                <a:solidFill>
                  <a:schemeClr val="accent2"/>
                </a:solidFill>
              </a:rPr>
              <a:t>2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S</a:t>
            </a:r>
            <a:r>
              <a:rPr lang="cs-CZ" sz="2400" baseline="-25000">
                <a:solidFill>
                  <a:schemeClr val="accent2"/>
                </a:solidFill>
              </a:rPr>
              <a:t>1</a:t>
            </a:r>
            <a:r>
              <a:rPr lang="cs-CZ" sz="2400">
                <a:solidFill>
                  <a:schemeClr val="accent2"/>
                </a:solidFill>
              </a:rPr>
              <a:t>= 452,16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S= S</a:t>
            </a:r>
            <a:r>
              <a:rPr lang="cs-CZ" sz="2400" baseline="-25000">
                <a:solidFill>
                  <a:schemeClr val="accent2"/>
                </a:solidFill>
              </a:rPr>
              <a:t>1</a:t>
            </a:r>
            <a:r>
              <a:rPr lang="cs-CZ" sz="2400">
                <a:solidFill>
                  <a:schemeClr val="accent2"/>
                </a:solidFill>
              </a:rPr>
              <a:t>- S</a:t>
            </a:r>
            <a:r>
              <a:rPr lang="cs-CZ" sz="2400" baseline="-25000">
                <a:solidFill>
                  <a:schemeClr val="accent2"/>
                </a:solidFill>
              </a:rPr>
              <a:t>2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S= 452- 314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rgbClr val="FF0000"/>
                </a:solidFill>
              </a:rPr>
              <a:t>S=138 cm</a:t>
            </a:r>
            <a:r>
              <a:rPr lang="cs-CZ" sz="2400" baseline="30000">
                <a:solidFill>
                  <a:srgbClr val="FF0000"/>
                </a:solidFill>
              </a:rPr>
              <a:t>2</a:t>
            </a: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7.úloha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cs-CZ"/>
              <a:t>7A/ Vypočtěte poloměr kruhu , který má obsah 54cm</a:t>
            </a:r>
            <a:r>
              <a:rPr lang="cs-CZ" baseline="30000"/>
              <a:t>2</a:t>
            </a:r>
            <a:r>
              <a:rPr lang="cs-CZ"/>
              <a:t>.</a:t>
            </a:r>
          </a:p>
          <a:p>
            <a:r>
              <a:rPr lang="cs-CZ">
                <a:solidFill>
                  <a:schemeClr val="accent2"/>
                </a:solidFill>
              </a:rPr>
              <a:t>Řešení: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S=54cm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S= π.r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r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  <a:r>
              <a:rPr lang="cs-CZ">
                <a:solidFill>
                  <a:schemeClr val="accent2"/>
                </a:solidFill>
              </a:rPr>
              <a:t>=S:π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r= </a:t>
            </a:r>
            <a:r>
              <a:rPr lang="cs-CZ"/>
              <a:t>√</a:t>
            </a:r>
            <a:r>
              <a:rPr lang="cs-CZ">
                <a:solidFill>
                  <a:schemeClr val="accent2"/>
                </a:solidFill>
              </a:rPr>
              <a:t>54:π</a:t>
            </a:r>
          </a:p>
          <a:p>
            <a:pPr>
              <a:buFontTx/>
              <a:buNone/>
            </a:pPr>
            <a:r>
              <a:rPr lang="cs-CZ">
                <a:solidFill>
                  <a:srgbClr val="FF0000"/>
                </a:solidFill>
              </a:rPr>
              <a:t>r=4,1 cm</a:t>
            </a:r>
          </a:p>
          <a:p>
            <a:pPr>
              <a:buFontTx/>
              <a:buNone/>
            </a:pPr>
            <a:endParaRPr lang="cs-CZ">
              <a:solidFill>
                <a:srgbClr val="FF0000"/>
              </a:solidFill>
            </a:endParaRPr>
          </a:p>
          <a:p>
            <a:pPr>
              <a:buFontTx/>
              <a:buNone/>
            </a:pPr>
            <a:endParaRPr lang="cs-CZ">
              <a:solidFill>
                <a:srgbClr val="FF0000"/>
              </a:solidFill>
            </a:endParaRPr>
          </a:p>
        </p:txBody>
      </p:sp>
      <p:sp>
        <p:nvSpPr>
          <p:cNvPr id="24580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43438" y="1628775"/>
            <a:ext cx="4038600" cy="4525963"/>
          </a:xfrm>
        </p:spPr>
        <p:txBody>
          <a:bodyPr/>
          <a:lstStyle/>
          <a:p>
            <a:r>
              <a:rPr lang="cs-CZ"/>
              <a:t>7B/ Vypočtěte poloměr kruhu , který má obsah 45cm</a:t>
            </a:r>
            <a:r>
              <a:rPr lang="cs-CZ" baseline="30000"/>
              <a:t>2</a:t>
            </a:r>
            <a:r>
              <a:rPr lang="cs-CZ"/>
              <a:t>.</a:t>
            </a:r>
          </a:p>
          <a:p>
            <a:r>
              <a:rPr lang="cs-CZ">
                <a:solidFill>
                  <a:schemeClr val="accent2"/>
                </a:solidFill>
              </a:rPr>
              <a:t>Řešení: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S=45cm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S= π.r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r</a:t>
            </a:r>
            <a:r>
              <a:rPr lang="cs-CZ" baseline="30000">
                <a:solidFill>
                  <a:schemeClr val="accent2"/>
                </a:solidFill>
              </a:rPr>
              <a:t>2</a:t>
            </a:r>
            <a:r>
              <a:rPr lang="cs-CZ">
                <a:solidFill>
                  <a:schemeClr val="accent2"/>
                </a:solidFill>
              </a:rPr>
              <a:t>=S:π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r= </a:t>
            </a:r>
            <a:r>
              <a:rPr lang="cs-CZ"/>
              <a:t>√</a:t>
            </a:r>
            <a:r>
              <a:rPr lang="cs-CZ">
                <a:solidFill>
                  <a:schemeClr val="accent2"/>
                </a:solidFill>
              </a:rPr>
              <a:t>45:π</a:t>
            </a:r>
          </a:p>
          <a:p>
            <a:pPr>
              <a:buFontTx/>
              <a:buNone/>
            </a:pPr>
            <a:r>
              <a:rPr lang="cs-CZ">
                <a:solidFill>
                  <a:srgbClr val="FF0000"/>
                </a:solidFill>
              </a:rPr>
              <a:t>r=3,8 cm</a:t>
            </a:r>
          </a:p>
          <a:p>
            <a:pPr>
              <a:buFontTx/>
              <a:buNone/>
            </a:pPr>
            <a:endParaRPr lang="cs-CZ">
              <a:solidFill>
                <a:srgbClr val="FF0000"/>
              </a:solidFill>
            </a:endParaRPr>
          </a:p>
          <a:p>
            <a:pPr>
              <a:buFontTx/>
              <a:buNone/>
            </a:pPr>
            <a:endParaRPr lang="cs-CZ">
              <a:solidFill>
                <a:srgbClr val="FF0000"/>
              </a:solidFill>
            </a:endParaRPr>
          </a:p>
          <a:p>
            <a:pPr>
              <a:buFontTx/>
              <a:buNone/>
            </a:pPr>
            <a:endParaRPr lang="cs-CZ"/>
          </a:p>
        </p:txBody>
      </p:sp>
      <p:sp>
        <p:nvSpPr>
          <p:cNvPr id="24581" name="Line 5"/>
          <p:cNvSpPr>
            <a:spLocks noChangeShapeType="1"/>
          </p:cNvSpPr>
          <p:nvPr/>
        </p:nvSpPr>
        <p:spPr bwMode="auto">
          <a:xfrm>
            <a:off x="1187450" y="5084763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4586" name="Line 10"/>
          <p:cNvSpPr>
            <a:spLocks noChangeShapeType="1"/>
          </p:cNvSpPr>
          <p:nvPr/>
        </p:nvSpPr>
        <p:spPr bwMode="auto">
          <a:xfrm>
            <a:off x="5364163" y="5084763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4587" name="Line 11"/>
          <p:cNvSpPr>
            <a:spLocks noChangeShapeType="1"/>
          </p:cNvSpPr>
          <p:nvPr/>
        </p:nvSpPr>
        <p:spPr bwMode="auto">
          <a:xfrm>
            <a:off x="5364163" y="5084763"/>
            <a:ext cx="863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507</Words>
  <Application>Microsoft Office PowerPoint</Application>
  <PresentationFormat>Předvádění na obrazovce (4:3)</PresentationFormat>
  <Paragraphs>126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Calibri</vt:lpstr>
      <vt:lpstr>Výchozí návrh</vt:lpstr>
      <vt:lpstr>Prezentace aplikace PowerPoint</vt:lpstr>
      <vt:lpstr>Anotace:</vt:lpstr>
      <vt:lpstr>Oprava 2. čtvrtletní práce.</vt:lpstr>
      <vt:lpstr>1. úloha</vt:lpstr>
      <vt:lpstr>2.úloha</vt:lpstr>
      <vt:lpstr>úloha 3A</vt:lpstr>
      <vt:lpstr>úloha 3B</vt:lpstr>
      <vt:lpstr>Úloha 4A</vt:lpstr>
      <vt:lpstr>Úloha 4B</vt:lpstr>
      <vt:lpstr>5.úloha</vt:lpstr>
      <vt:lpstr>Úloha 6A*</vt:lpstr>
      <vt:lpstr>Úloha 6B*</vt:lpstr>
      <vt:lpstr>7.úloha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</dc:creator>
  <cp:lastModifiedBy>ivana</cp:lastModifiedBy>
  <cp:revision>4</cp:revision>
  <dcterms:created xsi:type="dcterms:W3CDTF">2011-12-31T16:18:09Z</dcterms:created>
  <dcterms:modified xsi:type="dcterms:W3CDTF">2012-02-03T15:53:29Z</dcterms:modified>
</cp:coreProperties>
</file>