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6"/>
  </p:notesMasterIdLst>
  <p:sldIdLst>
    <p:sldId id="258" r:id="rId3"/>
    <p:sldId id="26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5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02B00CD-265C-43FA-8CAC-DB0AC74E386F}">
          <p14:sldIdLst>
            <p14:sldId id="258"/>
            <p14:sldId id="268"/>
            <p14:sldId id="257"/>
            <p14:sldId id="259"/>
          </p14:sldIdLst>
        </p14:section>
        <p14:section name="Oddíl bez názvu" id="{19E51680-3484-4FB8-87CE-A81F1773A224}">
          <p14:sldIdLst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5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NÁZEV:VY_32_INOVACE_3.2.1.3.R16_Matematické pohádky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TEMA:Matematika</a:t>
          </a:r>
          <a:r>
            <a:rPr lang="cs-CZ" sz="2000" dirty="0" smtClean="0"/>
            <a:t>  8.ročník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7FB496-6291-4C64-969C-03E0C9CBE0D0}" type="presOf" srcId="{D8197B8C-B260-4A16-BDF4-0947B075E274}" destId="{5A5FFA88-C948-4069-8E93-59FA12366E83}" srcOrd="1" destOrd="0" presId="urn:microsoft.com/office/officeart/2005/8/layout/target3"/>
    <dgm:cxn modelId="{260EA2BE-3A03-48D9-836C-3387429D5E7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01DA49-C678-404D-BF15-BA792E8BA6FB}" type="presOf" srcId="{B651F6E3-6281-48DB-9319-2AEAFDAE7572}" destId="{619D679B-A015-4ECF-8348-D1034C574F40}" srcOrd="0" destOrd="0" presId="urn:microsoft.com/office/officeart/2005/8/layout/target3"/>
    <dgm:cxn modelId="{6689ED14-EE6C-48E6-B7CA-E7EBBD9304D3}" type="presOf" srcId="{D8197B8C-B260-4A16-BDF4-0947B075E274}" destId="{25B08C86-7E15-44DC-BE7F-FFB55DD49D12}" srcOrd="0" destOrd="0" presId="urn:microsoft.com/office/officeart/2005/8/layout/target3"/>
    <dgm:cxn modelId="{B58AA828-A6E2-4E8F-BA40-BAEE56AC7B1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774114-07CA-4137-80B0-513E2122BD59}" type="presOf" srcId="{D1D4F407-5343-4D3F-B5B9-D407B03CAEB4}" destId="{D005CE8C-CC26-4C3E-AC11-E15060ECD759}" srcOrd="0" destOrd="0" presId="urn:microsoft.com/office/officeart/2005/8/layout/target3"/>
    <dgm:cxn modelId="{16FCC02C-A5ED-4370-9E53-3AE361C5DBD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863CA3-23ED-47D9-89E4-564D08F63FB0}" type="presOf" srcId="{D1D4F407-5343-4D3F-B5B9-D407B03CAEB4}" destId="{AED2198E-93D5-4001-81B4-73124B309672}" srcOrd="1" destOrd="0" presId="urn:microsoft.com/office/officeart/2005/8/layout/target3"/>
    <dgm:cxn modelId="{1D27869B-D0EA-4457-A48E-637D980484FA}" type="presOf" srcId="{4C35D32F-0EAB-4CD7-82EE-45574DC2A586}" destId="{890E4F0B-2866-4A3F-A3C7-2A14B1797930}" srcOrd="1" destOrd="0" presId="urn:microsoft.com/office/officeart/2005/8/layout/target3"/>
    <dgm:cxn modelId="{9DE3EDF9-A5A5-49F8-AE6C-3F0E007C9FA2}" type="presOf" srcId="{4C35D32F-0EAB-4CD7-82EE-45574DC2A586}" destId="{8BEBB6EC-1DAA-4CAC-8A25-BC0FCBD5DBD5}" srcOrd="0" destOrd="0" presId="urn:microsoft.com/office/officeart/2005/8/layout/target3"/>
    <dgm:cxn modelId="{FDAC3B20-FE62-406E-8CE6-11E01A14F7C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D4C135-E6E9-4834-AAEE-2DAD8AC44F58}" type="presParOf" srcId="{333A1088-737F-45CB-B68E-254E46348037}" destId="{F5ABB229-8D3B-4694-996A-96F23CF14429}" srcOrd="0" destOrd="0" presId="urn:microsoft.com/office/officeart/2005/8/layout/target3"/>
    <dgm:cxn modelId="{6794F63F-B197-4D59-BA83-E3A5853CFCD3}" type="presParOf" srcId="{333A1088-737F-45CB-B68E-254E46348037}" destId="{F41139FD-01EE-4571-8B17-4FB00FC51163}" srcOrd="1" destOrd="0" presId="urn:microsoft.com/office/officeart/2005/8/layout/target3"/>
    <dgm:cxn modelId="{E3529655-27F3-4A2D-B093-A7FDD28E6502}" type="presParOf" srcId="{333A1088-737F-45CB-B68E-254E46348037}" destId="{D005CE8C-CC26-4C3E-AC11-E15060ECD759}" srcOrd="2" destOrd="0" presId="urn:microsoft.com/office/officeart/2005/8/layout/target3"/>
    <dgm:cxn modelId="{E67AD740-3E8E-41AE-8A2B-422E9D94D081}" type="presParOf" srcId="{333A1088-737F-45CB-B68E-254E46348037}" destId="{2C702D82-9B77-49B7-9568-BB8EB47C3372}" srcOrd="3" destOrd="0" presId="urn:microsoft.com/office/officeart/2005/8/layout/target3"/>
    <dgm:cxn modelId="{7F3C63D4-090A-417D-A561-A5BE5BA3D7F0}" type="presParOf" srcId="{333A1088-737F-45CB-B68E-254E46348037}" destId="{A52A0455-90FF-4808-ABD0-F02540D31D5A}" srcOrd="4" destOrd="0" presId="urn:microsoft.com/office/officeart/2005/8/layout/target3"/>
    <dgm:cxn modelId="{0DB0E93A-17F0-47A5-88D0-372469CDB690}" type="presParOf" srcId="{333A1088-737F-45CB-B68E-254E46348037}" destId="{6140AFEC-043D-4C43-A2F9-D0F5331DF3A3}" srcOrd="5" destOrd="0" presId="urn:microsoft.com/office/officeart/2005/8/layout/target3"/>
    <dgm:cxn modelId="{701FD14D-B9D6-40C1-9E04-52047C639863}" type="presParOf" srcId="{333A1088-737F-45CB-B68E-254E46348037}" destId="{9358AC05-5D7D-4327-9F80-1AD486AEA664}" srcOrd="6" destOrd="0" presId="urn:microsoft.com/office/officeart/2005/8/layout/target3"/>
    <dgm:cxn modelId="{83D94272-75B2-46CD-88BB-3DC12D26AB2C}" type="presParOf" srcId="{333A1088-737F-45CB-B68E-254E46348037}" destId="{313FC574-E1CD-4FB4-B054-0B805CE0447D}" srcOrd="7" destOrd="0" presId="urn:microsoft.com/office/officeart/2005/8/layout/target3"/>
    <dgm:cxn modelId="{D55690E4-38E6-4D8A-87DB-9B9AF4DC54BA}" type="presParOf" srcId="{333A1088-737F-45CB-B68E-254E46348037}" destId="{619D679B-A015-4ECF-8348-D1034C574F40}" srcOrd="8" destOrd="0" presId="urn:microsoft.com/office/officeart/2005/8/layout/target3"/>
    <dgm:cxn modelId="{358A844D-8934-4A2D-A922-F6781EB7371F}" type="presParOf" srcId="{333A1088-737F-45CB-B68E-254E46348037}" destId="{322283A8-4A27-4CDA-BAE3-F381106A9174}" srcOrd="9" destOrd="0" presId="urn:microsoft.com/office/officeart/2005/8/layout/target3"/>
    <dgm:cxn modelId="{9D2D1EC5-28EA-4586-B954-FD628966251A}" type="presParOf" srcId="{333A1088-737F-45CB-B68E-254E46348037}" destId="{FFC9F71D-1B4F-4AD9-A4A6-86ADEFC8AF5C}" srcOrd="10" destOrd="0" presId="urn:microsoft.com/office/officeart/2005/8/layout/target3"/>
    <dgm:cxn modelId="{853BDE3E-21F5-4E79-80C5-793B5B68E1E4}" type="presParOf" srcId="{333A1088-737F-45CB-B68E-254E46348037}" destId="{25B08C86-7E15-44DC-BE7F-FFB55DD49D12}" srcOrd="11" destOrd="0" presId="urn:microsoft.com/office/officeart/2005/8/layout/target3"/>
    <dgm:cxn modelId="{415AB5BE-B1E0-4DF8-B050-767A6713A434}" type="presParOf" srcId="{333A1088-737F-45CB-B68E-254E46348037}" destId="{76644BE8-9D7C-4C09-B250-3D10AF48CBB7}" srcOrd="12" destOrd="0" presId="urn:microsoft.com/office/officeart/2005/8/layout/target3"/>
    <dgm:cxn modelId="{E6E1B51F-A34F-42EC-BB64-5E6B6B258964}" type="presParOf" srcId="{333A1088-737F-45CB-B68E-254E46348037}" destId="{EE85B701-7295-41C0-BA7A-34D3756A2AE6}" srcOrd="13" destOrd="0" presId="urn:microsoft.com/office/officeart/2005/8/layout/target3"/>
    <dgm:cxn modelId="{849BF74E-D597-4F6E-A013-90DE2E317D21}" type="presParOf" srcId="{333A1088-737F-45CB-B68E-254E46348037}" destId="{8BEBB6EC-1DAA-4CAC-8A25-BC0FCBD5DBD5}" srcOrd="14" destOrd="0" presId="urn:microsoft.com/office/officeart/2005/8/layout/target3"/>
    <dgm:cxn modelId="{32C334B8-6BDB-418C-8EBD-9847C6AB82F2}" type="presParOf" srcId="{333A1088-737F-45CB-B68E-254E46348037}" destId="{AED2198E-93D5-4001-81B4-73124B309672}" srcOrd="15" destOrd="0" presId="urn:microsoft.com/office/officeart/2005/8/layout/target3"/>
    <dgm:cxn modelId="{EE5D8E6F-70AF-4504-8B79-ECF316E6DF80}" type="presParOf" srcId="{333A1088-737F-45CB-B68E-254E46348037}" destId="{2BE915AB-18AA-4053-B92C-3BFC9ED204BB}" srcOrd="16" destOrd="0" presId="urn:microsoft.com/office/officeart/2005/8/layout/target3"/>
    <dgm:cxn modelId="{D80757B7-56C8-4242-969F-6A482A21BFED}" type="presParOf" srcId="{333A1088-737F-45CB-B68E-254E46348037}" destId="{6BB5E863-4638-4E1D-BFDE-399D028AC4ED}" srcOrd="17" destOrd="0" presId="urn:microsoft.com/office/officeart/2005/8/layout/target3"/>
    <dgm:cxn modelId="{A919A7E0-713E-4F40-B1CF-41F795424508}" type="presParOf" srcId="{333A1088-737F-45CB-B68E-254E46348037}" destId="{5A5FFA88-C948-4069-8E93-59FA12366E83}" srcOrd="18" destOrd="0" presId="urn:microsoft.com/office/officeart/2005/8/layout/target3"/>
    <dgm:cxn modelId="{C688A5AD-2F96-4C2C-BE0C-446C381F955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NÁZEV:VY_32_INOVACE_3.2.1.3.R16_Matematické pohádky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TEMA:Matematika</a:t>
          </a:r>
          <a:r>
            <a:rPr lang="cs-CZ" sz="2000" kern="1200" dirty="0" smtClean="0"/>
            <a:t>  8.ročník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43C54-8233-4E4C-B6D4-1DB9655D18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6B16A7-3B3F-4BD0-ADD2-3CF0362CBC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706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270893"/>
      </p:ext>
    </p:extLst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983850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871279"/>
      </p:ext>
    </p:extLst>
  </p:cSld>
  <p:clrMapOvr>
    <a:masterClrMapping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937966"/>
      </p:ext>
    </p:extLst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936831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70522"/>
      </p:ext>
    </p:extLst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66454"/>
      </p:ext>
    </p:extLst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047594"/>
      </p:ext>
    </p:extLst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111467"/>
      </p:ext>
    </p:extLst>
  </p:cSld>
  <p:clrMapOvr>
    <a:masterClrMapping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421748"/>
      </p:ext>
    </p:extLst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946313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66275D7-B965-41EF-9ED3-D3B1E64456C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148DDD3-019C-4A5F-88CD-0E9664E6DF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ll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081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85677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4573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Prezentaci je možné využít pro zpestření hodiny v rámci opakování. Pohádka obsahuje matematické pojmy, které žáci objasní.</a:t>
            </a:r>
          </a:p>
          <a:p>
            <a:r>
              <a:rPr lang="cs-CZ" dirty="0" smtClean="0"/>
              <a:t>Během příběhu řeší 2 úkoly. Jejich </a:t>
            </a:r>
            <a:r>
              <a:rPr lang="cs-CZ" dirty="0" err="1" smtClean="0"/>
              <a:t>řešní</a:t>
            </a:r>
            <a:r>
              <a:rPr lang="cs-CZ" dirty="0" smtClean="0"/>
              <a:t> následuje bezprostředně po položení otázky, ale řešení se objeví na tabuli až po kliknutí. Je možné vyhlásit soutěž pro nejrychlejší úspěšné řešitele a správnost řešení pak společně kontrolovat.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889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Matematické pohádky.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>
                <a:solidFill>
                  <a:srgbClr val="C00000"/>
                </a:solidFill>
              </a:rPr>
              <a:t>Pozorně přečtěte následující text:</a:t>
            </a:r>
          </a:p>
          <a:p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17031"/>
            <a:ext cx="2880320" cy="2382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00396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Ludolfovo království.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solidFill>
                  <a:schemeClr val="tx1"/>
                </a:solidFill>
              </a:rPr>
              <a:t>Bylo- nebylo. Za modrými vodami, pod pohořím Nízké </a:t>
            </a:r>
            <a:r>
              <a:rPr lang="cs-CZ" sz="3200" u="sng" dirty="0">
                <a:solidFill>
                  <a:schemeClr val="tx1"/>
                </a:solidFill>
              </a:rPr>
              <a:t>exponenty</a:t>
            </a:r>
            <a:r>
              <a:rPr lang="cs-CZ" sz="3200" dirty="0">
                <a:solidFill>
                  <a:schemeClr val="tx1"/>
                </a:solidFill>
              </a:rPr>
              <a:t> s nejvyšší horou </a:t>
            </a:r>
            <a:r>
              <a:rPr lang="cs-CZ" sz="3200" u="sng" dirty="0">
                <a:solidFill>
                  <a:schemeClr val="tx1"/>
                </a:solidFill>
              </a:rPr>
              <a:t>Tangentou</a:t>
            </a:r>
            <a:r>
              <a:rPr lang="cs-CZ" sz="3200" dirty="0">
                <a:solidFill>
                  <a:schemeClr val="tx1"/>
                </a:solidFill>
              </a:rPr>
              <a:t> se uprostřed hlubokých lesů rozkládalo </a:t>
            </a:r>
            <a:r>
              <a:rPr lang="cs-CZ" sz="3200" u="sng" dirty="0">
                <a:solidFill>
                  <a:schemeClr val="tx1"/>
                </a:solidFill>
              </a:rPr>
              <a:t>Ludolfovo</a:t>
            </a:r>
            <a:r>
              <a:rPr lang="cs-CZ" sz="3200" dirty="0">
                <a:solidFill>
                  <a:schemeClr val="tx1"/>
                </a:solidFill>
              </a:rPr>
              <a:t> království . Moudře a spravedlivě v něm vládl král </a:t>
            </a:r>
            <a:r>
              <a:rPr lang="cs-CZ" sz="3200" u="sng" dirty="0">
                <a:solidFill>
                  <a:schemeClr val="tx1"/>
                </a:solidFill>
              </a:rPr>
              <a:t>Ludolf</a:t>
            </a:r>
            <a:r>
              <a:rPr lang="cs-CZ" sz="3200" dirty="0">
                <a:solidFill>
                  <a:schemeClr val="tx1"/>
                </a:solidFill>
              </a:rPr>
              <a:t>, kterému všichni říkali král </a:t>
            </a:r>
            <a:r>
              <a:rPr lang="cs-CZ" sz="3200" u="sng" dirty="0">
                <a:solidFill>
                  <a:schemeClr val="tx1"/>
                </a:solidFill>
              </a:rPr>
              <a:t>Pí</a:t>
            </a:r>
            <a:r>
              <a:rPr lang="cs-CZ" sz="3200" dirty="0">
                <a:solidFill>
                  <a:schemeClr val="tx1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88814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08912" cy="5433467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 Ludolfově království žili nejen lidé a zvířátka, ale také pohádkové bytosti- víly, </a:t>
            </a:r>
            <a:r>
              <a:rPr lang="cs-CZ" sz="2800" dirty="0" err="1" smtClean="0">
                <a:solidFill>
                  <a:schemeClr val="tx1"/>
                </a:solidFill>
              </a:rPr>
              <a:t>skřítkové,čarodějnice</a:t>
            </a:r>
            <a:r>
              <a:rPr lang="cs-CZ" sz="2800" dirty="0" smtClean="0">
                <a:solidFill>
                  <a:schemeClr val="tx1"/>
                </a:solidFill>
              </a:rPr>
              <a:t> a kouzelníci, </a:t>
            </a:r>
            <a:r>
              <a:rPr lang="cs-CZ" sz="2800" dirty="0">
                <a:solidFill>
                  <a:schemeClr val="tx1"/>
                </a:solidFill>
              </a:rPr>
              <a:t>obři, trpaslíci, hastrmani a draci. A kolik bylo všech dohromady? </a:t>
            </a:r>
            <a:r>
              <a:rPr lang="cs-CZ" sz="2800" b="1" dirty="0">
                <a:solidFill>
                  <a:schemeClr val="tx1"/>
                </a:solidFill>
              </a:rPr>
              <a:t>Kdybychom jejich celkový počet vynásobili devíti,  dostali bychom číslo, ve kterém by byly jen samé jedničky a zároveň by to bylo nejmenší číslo této </a:t>
            </a:r>
            <a:r>
              <a:rPr lang="cs-CZ" sz="2800" b="1" dirty="0" smtClean="0">
                <a:solidFill>
                  <a:schemeClr val="tx1"/>
                </a:solidFill>
              </a:rPr>
              <a:t>vlastnosti.</a:t>
            </a:r>
          </a:p>
          <a:p>
            <a:r>
              <a:rPr lang="cs-CZ" sz="2800" i="1" dirty="0" smtClean="0">
                <a:solidFill>
                  <a:srgbClr val="C00000"/>
                </a:solidFill>
              </a:rPr>
              <a:t>Zkuste vypočítat, kolik v Ludolfově království žilo všech pohádkových </a:t>
            </a:r>
            <a:r>
              <a:rPr lang="cs-CZ" sz="2800" i="1" dirty="0">
                <a:solidFill>
                  <a:srgbClr val="C00000"/>
                </a:solidFill>
              </a:rPr>
              <a:t>a nepohádkových bytostí dohromady</a:t>
            </a:r>
            <a:r>
              <a:rPr lang="cs-CZ" sz="2800" i="1" dirty="0" smtClean="0">
                <a:solidFill>
                  <a:srgbClr val="C00000"/>
                </a:solidFill>
              </a:rPr>
              <a:t>.      </a:t>
            </a:r>
            <a:endParaRPr lang="cs-CZ" sz="28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 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70655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Nápověda: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Kdy je číslo dělitelné  9?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Když jeho </a:t>
            </a:r>
            <a:r>
              <a:rPr lang="cs-CZ" dirty="0" err="1" smtClean="0">
                <a:solidFill>
                  <a:schemeClr val="tx1"/>
                </a:solidFill>
              </a:rPr>
              <a:t>ciferný</a:t>
            </a:r>
            <a:r>
              <a:rPr lang="cs-CZ" dirty="0" smtClean="0">
                <a:solidFill>
                  <a:schemeClr val="tx1"/>
                </a:solidFill>
              </a:rPr>
              <a:t> součet je dělitelný 9.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Čísla, ve kterých jsou samé jedničky jsou: 11, 111, 1111</a:t>
            </a:r>
            <a:r>
              <a:rPr lang="cs-CZ" dirty="0" smtClean="0">
                <a:solidFill>
                  <a:schemeClr val="tx1"/>
                </a:solidFill>
              </a:rPr>
              <a:t>,…    </a:t>
            </a:r>
            <a:r>
              <a:rPr lang="cs-CZ" dirty="0">
                <a:solidFill>
                  <a:schemeClr val="tx1"/>
                </a:solidFill>
              </a:rPr>
              <a:t>Číslo, které hledáme musí být dělitelné devíti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>
                <a:solidFill>
                  <a:schemeClr val="tx1"/>
                </a:solidFill>
              </a:rPr>
              <a:t>A to je možné až u čísla složeného z 9 jedniček.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111</a:t>
            </a:r>
            <a:r>
              <a:rPr lang="cs-CZ" dirty="0">
                <a:solidFill>
                  <a:schemeClr val="tx1"/>
                </a:solidFill>
              </a:rPr>
              <a:t> 111 111 : 9 = 12 345 679  </a:t>
            </a:r>
          </a:p>
          <a:p>
            <a:r>
              <a:rPr lang="cs-CZ" dirty="0">
                <a:solidFill>
                  <a:srgbClr val="C00000"/>
                </a:solidFill>
              </a:rPr>
              <a:t>V Ludolfově království žilo celkem 12 345 679 pohádkových a nepohádkových </a:t>
            </a:r>
          </a:p>
        </p:txBody>
      </p:sp>
    </p:spTree>
    <p:extLst>
      <p:ext uri="{BB962C8B-B14F-4D97-AF65-F5344CB8AC3E}">
        <p14:creationId xmlns:p14="http://schemas.microsoft.com/office/powerpoint/2010/main" val="28263173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Pohádka pokračuje: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Byl konec prázdnin a celé království hořelo nedočkavostí. Do prázdného domku u lesa se každou chvíli měli nastěhovat noví nájemníci. Jací asi budou? To zajímalo všechny obyvatele království. Král Ludolf prozradil jen to, že přijdou z daleka.</a:t>
            </a:r>
          </a:p>
        </p:txBody>
      </p:sp>
    </p:spTree>
    <p:extLst>
      <p:ext uri="{BB962C8B-B14F-4D97-AF65-F5344CB8AC3E}">
        <p14:creationId xmlns:p14="http://schemas.microsoft.com/office/powerpoint/2010/main" val="38537306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solidFill>
                  <a:schemeClr val="tx1"/>
                </a:solidFill>
              </a:rPr>
              <a:t>Nikdo ale netušil, že noví obyvatelé jeli </a:t>
            </a:r>
            <a:r>
              <a:rPr lang="cs-CZ" sz="3200" b="1" dirty="0">
                <a:solidFill>
                  <a:schemeClr val="tx1"/>
                </a:solidFill>
              </a:rPr>
              <a:t>3/8 cesty autem, 55% cesty vlakem a zbytek cesty museli jít pěšky rychlostí   4,5 km/ h. cesta pěšky jim trvala 5 hodin a 20 minut</a:t>
            </a:r>
            <a:r>
              <a:rPr lang="cs-CZ" sz="3200" dirty="0">
                <a:solidFill>
                  <a:schemeClr val="tx1"/>
                </a:solidFill>
              </a:rPr>
              <a:t>.</a:t>
            </a:r>
          </a:p>
          <a:p>
            <a:r>
              <a:rPr lang="cs-CZ" sz="3200" dirty="0">
                <a:solidFill>
                  <a:schemeClr val="tx1"/>
                </a:solidFill>
              </a:rPr>
              <a:t> </a:t>
            </a:r>
            <a:r>
              <a:rPr lang="cs-CZ" sz="3200" i="1" dirty="0" smtClean="0">
                <a:solidFill>
                  <a:srgbClr val="C00000"/>
                </a:solidFill>
              </a:rPr>
              <a:t>Jak </a:t>
            </a:r>
            <a:r>
              <a:rPr lang="cs-CZ" sz="3200" i="1" dirty="0">
                <a:solidFill>
                  <a:srgbClr val="C00000"/>
                </a:solidFill>
              </a:rPr>
              <a:t>dlouhou cestu museli zvládnout noví obyvatelé Ludolfova království?</a:t>
            </a:r>
            <a:endParaRPr lang="cs-CZ" sz="320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540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tx1"/>
                </a:solidFill>
              </a:rPr>
              <a:t>Můžeme počítat s procenty nebo se zlomky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  Řešení v procentech: celá cesta je 100</a:t>
            </a:r>
            <a:r>
              <a:rPr lang="cs-CZ" sz="2800" dirty="0" smtClean="0">
                <a:solidFill>
                  <a:schemeClr val="tx1"/>
                </a:solidFill>
              </a:rPr>
              <a:t>%.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dirty="0"/>
              <a:t>    </a:t>
            </a:r>
            <a:r>
              <a:rPr lang="cs-CZ" sz="2800" dirty="0">
                <a:solidFill>
                  <a:schemeClr val="tx1"/>
                </a:solidFill>
              </a:rPr>
              <a:t>3/8 cesty je 3:8 = 0, 375, to je 37,5%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   55%  + 37,5% = 92,5%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   Zbývá 100% - 92,5% = 7,5% </a:t>
            </a:r>
            <a:r>
              <a:rPr lang="cs-CZ" sz="2800" dirty="0" smtClean="0">
                <a:solidFill>
                  <a:schemeClr val="tx1"/>
                </a:solidFill>
              </a:rPr>
              <a:t>cesty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6742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tx1"/>
                </a:solidFill>
              </a:rPr>
              <a:t>Z fyziky známe vzorec pro výpočet </a:t>
            </a:r>
            <a:r>
              <a:rPr lang="cs-CZ" sz="2800" dirty="0" smtClean="0">
                <a:solidFill>
                  <a:schemeClr val="tx1"/>
                </a:solidFill>
              </a:rPr>
              <a:t>dráhy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s= </a:t>
            </a:r>
            <a:r>
              <a:rPr lang="cs-CZ" sz="2800" dirty="0" smtClean="0">
                <a:solidFill>
                  <a:schemeClr val="tx1"/>
                </a:solidFill>
              </a:rPr>
              <a:t>v.t</a:t>
            </a:r>
          </a:p>
          <a:p>
            <a:r>
              <a:rPr lang="cs-CZ" sz="2800" dirty="0"/>
              <a:t>Rychlost v= 4,5 km/h</a:t>
            </a:r>
          </a:p>
          <a:p>
            <a:r>
              <a:rPr lang="cs-CZ" sz="2800" dirty="0"/>
              <a:t>Čas t= 5h 20 min. = 5 h a 1/3 </a:t>
            </a:r>
            <a:r>
              <a:rPr lang="cs-CZ" sz="2800" dirty="0" smtClean="0"/>
              <a:t>h</a:t>
            </a:r>
          </a:p>
          <a:p>
            <a:r>
              <a:rPr lang="cs-CZ" sz="2800" dirty="0"/>
              <a:t>Dosadíme: s= 4,5 . 16/3</a:t>
            </a:r>
          </a:p>
          <a:p>
            <a:r>
              <a:rPr lang="cs-CZ" sz="2800" dirty="0"/>
              <a:t>                   s= 24 </a:t>
            </a:r>
          </a:p>
          <a:p>
            <a:r>
              <a:rPr lang="cs-CZ" sz="2800" dirty="0">
                <a:solidFill>
                  <a:schemeClr val="tx1"/>
                </a:solidFill>
              </a:rPr>
              <a:t>Pěšky šli tedy 24 km a to je 7,5% celkové cesty.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8134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tx1"/>
                </a:solidFill>
              </a:rPr>
              <a:t>Vzpomeneme si na procenta: č= 24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                       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           p</a:t>
            </a:r>
            <a:r>
              <a:rPr lang="cs-CZ" sz="2800" dirty="0">
                <a:solidFill>
                  <a:schemeClr val="tx1"/>
                </a:solidFill>
              </a:rPr>
              <a:t>= 7,5%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                      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             </a:t>
            </a:r>
            <a:r>
              <a:rPr lang="cs-CZ" sz="2800" dirty="0">
                <a:solidFill>
                  <a:schemeClr val="tx1"/>
                </a:solidFill>
              </a:rPr>
              <a:t>z= ?</a:t>
            </a:r>
          </a:p>
          <a:p>
            <a:r>
              <a:rPr lang="cs-CZ" sz="2800" dirty="0">
                <a:solidFill>
                  <a:schemeClr val="tx1"/>
                </a:solidFill>
              </a:rPr>
              <a:t>z= 24: 7,5 . 100</a:t>
            </a:r>
          </a:p>
          <a:p>
            <a:r>
              <a:rPr lang="cs-CZ" sz="2800" dirty="0">
                <a:solidFill>
                  <a:schemeClr val="tx1"/>
                </a:solidFill>
              </a:rPr>
              <a:t>z= 320</a:t>
            </a:r>
          </a:p>
          <a:p>
            <a:r>
              <a:rPr lang="cs-CZ" sz="2800" dirty="0">
                <a:solidFill>
                  <a:srgbClr val="C00000"/>
                </a:solidFill>
              </a:rPr>
              <a:t>Noví obyvatelé Ludolfova království museli urazit cestu dlouhou 320 km.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8815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Zazvonil zvonec a pohádky je konec.</a:t>
            </a:r>
            <a:endParaRPr lang="cs-CZ" dirty="0"/>
          </a:p>
        </p:txBody>
      </p:sp>
      <p:pic>
        <p:nvPicPr>
          <p:cNvPr id="2050" name="Picture 2" descr="C:\Users\ivana\AppData\Local\Microsoft\Windows\Temporary Internet Files\Content.IE5\BPJFRPEV\MC900354029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029" y="2724708"/>
            <a:ext cx="2451131" cy="2760266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741935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HOZOVÁ, Libuše . </a:t>
            </a:r>
            <a:r>
              <a:rPr lang="cs-CZ" i="1" dirty="0" smtClean="0"/>
              <a:t>Matematické pohádky-111 pohádek</a:t>
            </a:r>
            <a:r>
              <a:rPr lang="cs-CZ" dirty="0" smtClean="0"/>
              <a:t> [kniha]. Praha: sdružení podnikatelů HAV- RNDr. Karel Hoza, 2006 [cit. 4.1.2012]. ISBN 80-903625-3-2</a:t>
            </a:r>
            <a:r>
              <a:rPr lang="cs-CZ" smtClean="0"/>
              <a:t>. </a:t>
            </a:r>
          </a:p>
          <a:p>
            <a:endParaRPr lang="cs-CZ" dirty="0" smtClean="0"/>
          </a:p>
          <a:p>
            <a:r>
              <a:rPr lang="cs-CZ" b="1" dirty="0">
                <a:solidFill>
                  <a:prstClr val="black"/>
                </a:solidFill>
                <a:latin typeface="Arial" charset="0"/>
              </a:rPr>
              <a:t>- </a:t>
            </a:r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http://office.microsoft.com</a:t>
            </a:r>
            <a:endParaRPr lang="cs-CZ" b="1" dirty="0">
              <a:solidFill>
                <a:prstClr val="black"/>
              </a:solidFill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8449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60</TotalTime>
  <Words>326</Words>
  <Application>Microsoft Office PowerPoint</Application>
  <PresentationFormat>Předvádění na obrazovce (4:3)</PresentationFormat>
  <Paragraphs>61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Exekutivní</vt:lpstr>
      <vt:lpstr>Motiv systému Office</vt:lpstr>
      <vt:lpstr>Prezentace aplikace PowerPoint</vt:lpstr>
      <vt:lpstr>Anotace:</vt:lpstr>
      <vt:lpstr>Matematické pohádky.</vt:lpstr>
      <vt:lpstr>Ludolfovo království.</vt:lpstr>
      <vt:lpstr>Prezentace aplikace PowerPoint</vt:lpstr>
      <vt:lpstr>Řešení:</vt:lpstr>
      <vt:lpstr>Pohádka pokračuje:</vt:lpstr>
      <vt:lpstr>Prezentace aplikace PowerPoint</vt:lpstr>
      <vt:lpstr>Řešení:</vt:lpstr>
      <vt:lpstr>Prezentace aplikace PowerPoint</vt:lpstr>
      <vt:lpstr>Prezentace aplikace PowerPoint</vt:lpstr>
      <vt:lpstr>Zazvonil zvonec a pohádky je konec.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Citace:</dc:title>
  <dc:creator>ivana</dc:creator>
  <cp:lastModifiedBy>ivana</cp:lastModifiedBy>
  <cp:revision>8</cp:revision>
  <dcterms:created xsi:type="dcterms:W3CDTF">2012-01-04T17:46:28Z</dcterms:created>
  <dcterms:modified xsi:type="dcterms:W3CDTF">2012-02-29T19:00:44Z</dcterms:modified>
</cp:coreProperties>
</file>