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7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855208-99E1-4B20-AFAF-775D0D41B76F}" type="presOf" srcId="{B651F6E3-6281-48DB-9319-2AEAFDAE7572}" destId="{619D679B-A015-4ECF-8348-D1034C574F40}" srcOrd="0" destOrd="0" presId="urn:microsoft.com/office/officeart/2005/8/layout/target3"/>
    <dgm:cxn modelId="{D8FC5041-702A-44BC-ACB1-D3A0D5D3ACA6}" type="presOf" srcId="{D1B46980-6531-4606-95E6-44980827E919}" destId="{6140AFEC-043D-4C43-A2F9-D0F5331DF3A3}" srcOrd="0" destOrd="0" presId="urn:microsoft.com/office/officeart/2005/8/layout/target3"/>
    <dgm:cxn modelId="{C3C68EC3-4D41-42AB-92C6-532101D52648}" type="presOf" srcId="{757F3AB3-0718-4624-B441-E567A8F0AB56}" destId="{333A1088-737F-45CB-B68E-254E46348037}" srcOrd="0" destOrd="0" presId="urn:microsoft.com/office/officeart/2005/8/layout/target3"/>
    <dgm:cxn modelId="{80C594EB-46EF-4220-8BD2-3BB585CA8AC7}" type="presOf" srcId="{D8197B8C-B260-4A16-BDF4-0947B075E274}" destId="{5A5FFA88-C948-4069-8E93-59FA12366E83}" srcOrd="1" destOrd="0" presId="urn:microsoft.com/office/officeart/2005/8/layout/target3"/>
    <dgm:cxn modelId="{48FB8E4C-6D3C-4253-B707-A78029BE2B3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CFA821-87A6-4FA0-B689-DCA8087A9D36}" type="presOf" srcId="{D1D4F407-5343-4D3F-B5B9-D407B03CAEB4}" destId="{AED2198E-93D5-4001-81B4-73124B309672}" srcOrd="1" destOrd="0" presId="urn:microsoft.com/office/officeart/2005/8/layout/target3"/>
    <dgm:cxn modelId="{A14984A0-4A9D-4441-BA14-D2C086E1140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0F8535D-5329-4BDE-AF13-47A5917E8ABF}" type="presOf" srcId="{D8197B8C-B260-4A16-BDF4-0947B075E274}" destId="{25B08C86-7E15-44DC-BE7F-FFB55DD49D12}" srcOrd="0" destOrd="0" presId="urn:microsoft.com/office/officeart/2005/8/layout/target3"/>
    <dgm:cxn modelId="{5602E9E7-A8F2-43ED-B10D-2862AA8ED25A}" type="presOf" srcId="{D1B46980-6531-4606-95E6-44980827E919}" destId="{2BE915AB-18AA-4053-B92C-3BFC9ED204BB}" srcOrd="1" destOrd="0" presId="urn:microsoft.com/office/officeart/2005/8/layout/target3"/>
    <dgm:cxn modelId="{1D1C6D47-D34C-42BF-ACC7-F0DB962AF4D8}" type="presOf" srcId="{4C35D32F-0EAB-4CD7-82EE-45574DC2A586}" destId="{8BEBB6EC-1DAA-4CAC-8A25-BC0FCBD5DBD5}" srcOrd="0" destOrd="0" presId="urn:microsoft.com/office/officeart/2005/8/layout/target3"/>
    <dgm:cxn modelId="{6D8770F7-5CA8-42D6-AE1C-0171652A379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C12BE4-E5D2-4AD6-8290-50936F0D41A0}" type="presParOf" srcId="{333A1088-737F-45CB-B68E-254E46348037}" destId="{F5ABB229-8D3B-4694-996A-96F23CF14429}" srcOrd="0" destOrd="0" presId="urn:microsoft.com/office/officeart/2005/8/layout/target3"/>
    <dgm:cxn modelId="{190DA47F-7276-4705-BAFC-F9C96C635654}" type="presParOf" srcId="{333A1088-737F-45CB-B68E-254E46348037}" destId="{F41139FD-01EE-4571-8B17-4FB00FC51163}" srcOrd="1" destOrd="0" presId="urn:microsoft.com/office/officeart/2005/8/layout/target3"/>
    <dgm:cxn modelId="{C4DFA188-74BF-4E2A-97C2-F8AB502C8A3E}" type="presParOf" srcId="{333A1088-737F-45CB-B68E-254E46348037}" destId="{D005CE8C-CC26-4C3E-AC11-E15060ECD759}" srcOrd="2" destOrd="0" presId="urn:microsoft.com/office/officeart/2005/8/layout/target3"/>
    <dgm:cxn modelId="{EE8DFD1A-A6AD-4AD7-ADA9-BACFA9E18906}" type="presParOf" srcId="{333A1088-737F-45CB-B68E-254E46348037}" destId="{2C702D82-9B77-49B7-9568-BB8EB47C3372}" srcOrd="3" destOrd="0" presId="urn:microsoft.com/office/officeart/2005/8/layout/target3"/>
    <dgm:cxn modelId="{B7F13F7C-BBED-46AD-8D2B-A8291F91D920}" type="presParOf" srcId="{333A1088-737F-45CB-B68E-254E46348037}" destId="{A52A0455-90FF-4808-ABD0-F02540D31D5A}" srcOrd="4" destOrd="0" presId="urn:microsoft.com/office/officeart/2005/8/layout/target3"/>
    <dgm:cxn modelId="{D61A190D-F8FF-4CFC-ADCB-CA2DF2DD7289}" type="presParOf" srcId="{333A1088-737F-45CB-B68E-254E46348037}" destId="{6140AFEC-043D-4C43-A2F9-D0F5331DF3A3}" srcOrd="5" destOrd="0" presId="urn:microsoft.com/office/officeart/2005/8/layout/target3"/>
    <dgm:cxn modelId="{09B84FB8-144D-4E94-9938-8E0E21AEB28B}" type="presParOf" srcId="{333A1088-737F-45CB-B68E-254E46348037}" destId="{9358AC05-5D7D-4327-9F80-1AD486AEA664}" srcOrd="6" destOrd="0" presId="urn:microsoft.com/office/officeart/2005/8/layout/target3"/>
    <dgm:cxn modelId="{87C7D7FC-FB28-4FA6-90D2-BB8091E4C105}" type="presParOf" srcId="{333A1088-737F-45CB-B68E-254E46348037}" destId="{313FC574-E1CD-4FB4-B054-0B805CE0447D}" srcOrd="7" destOrd="0" presId="urn:microsoft.com/office/officeart/2005/8/layout/target3"/>
    <dgm:cxn modelId="{625696DF-63CF-4AE8-AC98-48426A85F8F8}" type="presParOf" srcId="{333A1088-737F-45CB-B68E-254E46348037}" destId="{619D679B-A015-4ECF-8348-D1034C574F40}" srcOrd="8" destOrd="0" presId="urn:microsoft.com/office/officeart/2005/8/layout/target3"/>
    <dgm:cxn modelId="{926346CA-3234-449D-B8D1-D152B2CD6C98}" type="presParOf" srcId="{333A1088-737F-45CB-B68E-254E46348037}" destId="{322283A8-4A27-4CDA-BAE3-F381106A9174}" srcOrd="9" destOrd="0" presId="urn:microsoft.com/office/officeart/2005/8/layout/target3"/>
    <dgm:cxn modelId="{67BEF791-8296-4BE5-988E-A54378F96DE8}" type="presParOf" srcId="{333A1088-737F-45CB-B68E-254E46348037}" destId="{FFC9F71D-1B4F-4AD9-A4A6-86ADEFC8AF5C}" srcOrd="10" destOrd="0" presId="urn:microsoft.com/office/officeart/2005/8/layout/target3"/>
    <dgm:cxn modelId="{3B64B7E8-5F60-4698-8D59-E0C7598E5406}" type="presParOf" srcId="{333A1088-737F-45CB-B68E-254E46348037}" destId="{25B08C86-7E15-44DC-BE7F-FFB55DD49D12}" srcOrd="11" destOrd="0" presId="urn:microsoft.com/office/officeart/2005/8/layout/target3"/>
    <dgm:cxn modelId="{9782ECA1-78FC-4739-8591-4E69C5CF1084}" type="presParOf" srcId="{333A1088-737F-45CB-B68E-254E46348037}" destId="{76644BE8-9D7C-4C09-B250-3D10AF48CBB7}" srcOrd="12" destOrd="0" presId="urn:microsoft.com/office/officeart/2005/8/layout/target3"/>
    <dgm:cxn modelId="{344B82AB-A2BF-4641-8FD9-AEF74B378650}" type="presParOf" srcId="{333A1088-737F-45CB-B68E-254E46348037}" destId="{EE85B701-7295-41C0-BA7A-34D3756A2AE6}" srcOrd="13" destOrd="0" presId="urn:microsoft.com/office/officeart/2005/8/layout/target3"/>
    <dgm:cxn modelId="{13D2FFE2-8C32-45F4-B943-A62F837C9899}" type="presParOf" srcId="{333A1088-737F-45CB-B68E-254E46348037}" destId="{8BEBB6EC-1DAA-4CAC-8A25-BC0FCBD5DBD5}" srcOrd="14" destOrd="0" presId="urn:microsoft.com/office/officeart/2005/8/layout/target3"/>
    <dgm:cxn modelId="{C297D05C-FEB4-4FDE-A8D4-7632810F516A}" type="presParOf" srcId="{333A1088-737F-45CB-B68E-254E46348037}" destId="{AED2198E-93D5-4001-81B4-73124B309672}" srcOrd="15" destOrd="0" presId="urn:microsoft.com/office/officeart/2005/8/layout/target3"/>
    <dgm:cxn modelId="{AE8682D4-3204-4AA7-8000-CE745AC06292}" type="presParOf" srcId="{333A1088-737F-45CB-B68E-254E46348037}" destId="{2BE915AB-18AA-4053-B92C-3BFC9ED204BB}" srcOrd="16" destOrd="0" presId="urn:microsoft.com/office/officeart/2005/8/layout/target3"/>
    <dgm:cxn modelId="{9DCBC82C-AA81-4334-9DDB-1103C1345F69}" type="presParOf" srcId="{333A1088-737F-45CB-B68E-254E46348037}" destId="{6BB5E863-4638-4E1D-BFDE-399D028AC4ED}" srcOrd="17" destOrd="0" presId="urn:microsoft.com/office/officeart/2005/8/layout/target3"/>
    <dgm:cxn modelId="{C2DADE99-8F4E-4FA2-9D95-7FB85F5F5288}" type="presParOf" srcId="{333A1088-737F-45CB-B68E-254E46348037}" destId="{5A5FFA88-C948-4069-8E93-59FA12366E83}" srcOrd="18" destOrd="0" presId="urn:microsoft.com/office/officeart/2005/8/layout/target3"/>
    <dgm:cxn modelId="{BE20F319-8877-40F7-A535-0445C7922F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5D4065-6F1E-4E12-B15C-CF49D2BBCCB7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F60CEE-14F2-4975-A092-DD36FE4D17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4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DA40BD5-B995-43F2-A388-17D7613C3B6F}" type="slidenum">
              <a:rPr lang="cs-CZ"/>
              <a:pPr/>
              <a:t>1</a:t>
            </a:fld>
            <a:endParaRPr lang="cs-CZ"/>
          </a:p>
        </p:txBody>
      </p:sp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434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2AEA53D3-3362-44A0-B1DC-1B09AB42E45B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/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1D22693-30F5-4BD5-B2E1-32B61695002A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587E074-3048-4D4C-9699-076D7E078E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8325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291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2"/>
          <p:cNvSpPr txBox="1">
            <a:spLocks noChangeArrowheads="1"/>
          </p:cNvSpPr>
          <p:nvPr/>
        </p:nvSpPr>
        <p:spPr bwMode="auto">
          <a:xfrm>
            <a:off x="4211960" y="2420938"/>
            <a:ext cx="23828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2293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28082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4932040" y="1644012"/>
            <a:ext cx="36718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3.2.1.3.R18_Povrch válce</a:t>
            </a:r>
            <a:endParaRPr lang="cs-CZ" dirty="0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2627313" y="2060575"/>
            <a:ext cx="3816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  <p:extLst>
      <p:ext uri="{BB962C8B-B14F-4D97-AF65-F5344CB8AC3E}">
        <p14:creationId xmlns:p14="http://schemas.microsoft.com/office/powerpoint/2010/main" val="35052500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k odvození vzorce pro výpočet povrchu válce. Žáci se seznámí se sítí válce, zopakují si základní pojmy o válci a odvodí vzorec. Na jednoduchém příkladu se naučí vzorec použít.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7488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Načrtněte válec a vyznačte:</a:t>
            </a:r>
          </a:p>
          <a:p>
            <a:r>
              <a:rPr lang="cs-CZ" dirty="0" smtClean="0"/>
              <a:t> poloměr podstavy r</a:t>
            </a:r>
          </a:p>
          <a:p>
            <a:r>
              <a:rPr lang="cs-CZ" dirty="0" smtClean="0"/>
              <a:t>Výška válce v</a:t>
            </a:r>
          </a:p>
          <a:p>
            <a:endParaRPr lang="cs-CZ" dirty="0"/>
          </a:p>
          <a:p>
            <a:r>
              <a:rPr lang="cs-CZ" dirty="0" smtClean="0"/>
              <a:t>Zopakujte si:</a:t>
            </a:r>
          </a:p>
          <a:p>
            <a:pPr marL="0" indent="0">
              <a:buNone/>
            </a:pPr>
            <a:r>
              <a:rPr lang="cs-CZ" dirty="0" smtClean="0"/>
              <a:t>Jaký tvar má podstava?</a:t>
            </a:r>
          </a:p>
          <a:p>
            <a:pPr marL="0" indent="0">
              <a:buNone/>
            </a:pPr>
            <a:r>
              <a:rPr lang="cs-CZ" dirty="0" smtClean="0"/>
              <a:t>Jaký tvar má plášť?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válce.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436096" y="5085184"/>
            <a:ext cx="2520280" cy="50405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364088" y="3284984"/>
            <a:ext cx="2520280" cy="50405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2"/>
            <a:endCxn id="5" idx="2"/>
          </p:cNvCxnSpPr>
          <p:nvPr/>
        </p:nvCxnSpPr>
        <p:spPr>
          <a:xfrm flipH="1" flipV="1">
            <a:off x="5364088" y="3537012"/>
            <a:ext cx="72008" cy="18002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6"/>
            <a:endCxn id="5" idx="6"/>
          </p:cNvCxnSpPr>
          <p:nvPr/>
        </p:nvCxnSpPr>
        <p:spPr>
          <a:xfrm flipH="1" flipV="1">
            <a:off x="7884368" y="3537012"/>
            <a:ext cx="72008" cy="18002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4" idx="5"/>
          </p:cNvCxnSpPr>
          <p:nvPr/>
        </p:nvCxnSpPr>
        <p:spPr>
          <a:xfrm>
            <a:off x="6696236" y="5337212"/>
            <a:ext cx="891054" cy="17821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02027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956376" y="42210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3748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Představíme si, že bychom chtěli válec složit z dílů vystřižených z papíru. Jaké díly budeme potřebovat?</a:t>
            </a:r>
          </a:p>
          <a:p>
            <a:r>
              <a:rPr lang="cs-CZ" dirty="0" smtClean="0"/>
              <a:t>2 kruhy o poloměru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r>
              <a:rPr lang="cs-CZ" dirty="0" smtClean="0"/>
              <a:t>Obdélník vysoký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a široký…?...</a:t>
            </a:r>
          </a:p>
          <a:p>
            <a:pPr marL="0" indent="0">
              <a:buNone/>
            </a:pPr>
            <a:r>
              <a:rPr lang="cs-CZ" dirty="0" smtClean="0"/>
              <a:t>….široký tak, aby šel „namotat“ na podstavu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 válce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4144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 válce: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62085" y="3145614"/>
            <a:ext cx="5544616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15816" y="2060848"/>
            <a:ext cx="1152128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31577"/>
            <a:ext cx="1296144" cy="1189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236296" y="3717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43651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r>
              <a:rPr lang="el-GR" dirty="0" smtClean="0"/>
              <a:t>π</a:t>
            </a:r>
            <a:r>
              <a:rPr lang="cs-CZ" dirty="0" smtClean="0"/>
              <a:t>r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563888" y="5226265"/>
            <a:ext cx="576064" cy="14695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726404" y="497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5099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válce se bude skládat z obsahu 2 kruhů a z obsahu obdélníku.</a:t>
            </a:r>
          </a:p>
          <a:p>
            <a:endParaRPr lang="cs-CZ" dirty="0"/>
          </a:p>
          <a:p>
            <a:r>
              <a:rPr lang="cs-CZ" dirty="0" smtClean="0"/>
              <a:t>    </a:t>
            </a:r>
            <a:r>
              <a:rPr lang="cs-CZ" sz="4000" dirty="0" smtClean="0">
                <a:solidFill>
                  <a:srgbClr val="FF0000"/>
                </a:solidFill>
              </a:rPr>
              <a:t>S=2</a:t>
            </a:r>
            <a:r>
              <a:rPr lang="el-GR" sz="4000" dirty="0" smtClean="0">
                <a:solidFill>
                  <a:srgbClr val="FF0000"/>
                </a:solidFill>
              </a:rPr>
              <a:t>π</a:t>
            </a:r>
            <a:r>
              <a:rPr lang="cs-CZ" sz="4000" dirty="0" smtClean="0">
                <a:solidFill>
                  <a:srgbClr val="FF0000"/>
                </a:solidFill>
              </a:rPr>
              <a:t>r</a:t>
            </a:r>
            <a:r>
              <a:rPr lang="cs-CZ" sz="4000" baseline="30000" dirty="0" smtClean="0">
                <a:solidFill>
                  <a:srgbClr val="FF0000"/>
                </a:solidFill>
              </a:rPr>
              <a:t>2</a:t>
            </a:r>
            <a:r>
              <a:rPr lang="cs-CZ" sz="4000" dirty="0" smtClean="0">
                <a:solidFill>
                  <a:srgbClr val="FF0000"/>
                </a:solidFill>
              </a:rPr>
              <a:t> + 2</a:t>
            </a:r>
            <a:r>
              <a:rPr lang="el-GR" sz="4000" dirty="0" smtClean="0">
                <a:solidFill>
                  <a:srgbClr val="FF0000"/>
                </a:solidFill>
              </a:rPr>
              <a:t>π</a:t>
            </a:r>
            <a:r>
              <a:rPr lang="cs-CZ" sz="4000" dirty="0" err="1" smtClean="0">
                <a:solidFill>
                  <a:srgbClr val="FF0000"/>
                </a:solidFill>
              </a:rPr>
              <a:t>rv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S= 2</a:t>
            </a:r>
            <a:r>
              <a:rPr lang="el-GR" sz="4000" dirty="0" smtClean="0">
                <a:solidFill>
                  <a:srgbClr val="FF0000"/>
                </a:solidFill>
              </a:rPr>
              <a:t>π</a:t>
            </a:r>
            <a:r>
              <a:rPr lang="cs-CZ" sz="4000" dirty="0" smtClean="0">
                <a:solidFill>
                  <a:srgbClr val="FF0000"/>
                </a:solidFill>
              </a:rPr>
              <a:t>r(</a:t>
            </a:r>
            <a:r>
              <a:rPr lang="cs-CZ" sz="4000" dirty="0" err="1" smtClean="0">
                <a:solidFill>
                  <a:srgbClr val="FF0000"/>
                </a:solidFill>
              </a:rPr>
              <a:t>r+v</a:t>
            </a:r>
            <a:r>
              <a:rPr lang="cs-CZ" sz="40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válce: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1692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Vypočtěte povrch válce o poloměru podstavy r=5cm a o výšce v=10cm</a:t>
            </a:r>
          </a:p>
          <a:p>
            <a:r>
              <a:rPr lang="cs-CZ" dirty="0" smtClean="0"/>
              <a:t>Zapíšeme: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r=5cm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v=10cm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 S= ? cm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S= 2</a:t>
            </a:r>
            <a:r>
              <a:rPr lang="el-GR" dirty="0" smtClean="0"/>
              <a:t>π</a:t>
            </a:r>
            <a:r>
              <a:rPr lang="cs-CZ" dirty="0" smtClean="0"/>
              <a:t>r( </a:t>
            </a:r>
            <a:r>
              <a:rPr lang="cs-CZ" dirty="0" err="1" smtClean="0"/>
              <a:t>r+v</a:t>
            </a:r>
            <a:r>
              <a:rPr lang="cs-CZ" dirty="0" smtClean="0"/>
              <a:t>)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S=471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S= 2.3,14.5.(5+10)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S= 471</a:t>
            </a:r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2185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Vypočtěte povrch válce s poloměrem podstavy 8cm a výškou 2,5 cm.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FF0000"/>
                </a:solidFill>
              </a:rPr>
              <a:t>S=527,52cm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pPr marL="109728" indent="0">
              <a:buNone/>
            </a:pPr>
            <a:r>
              <a:rPr lang="cs-CZ" dirty="0" smtClean="0"/>
              <a:t>Vypočtěte povrch válce s poloměrem podstavy 3 dm a výškou 5m.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FF0000"/>
                </a:solidFill>
              </a:rPr>
              <a:t>S= 998,52 dm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pPr marL="109728" indent="0">
              <a:buNone/>
            </a:pPr>
            <a:r>
              <a:rPr lang="cs-CZ" dirty="0" smtClean="0"/>
              <a:t>Vypočtěte povrch válce s průměrem podstavy 16 m a výškou 2m.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FF0000"/>
                </a:solidFill>
              </a:rPr>
              <a:t>S=502,4m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endParaRPr lang="cs-CZ" baseline="300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příklady: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32669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63</TotalTime>
  <Words>278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Anotace:</vt:lpstr>
      <vt:lpstr>Povrch válce.</vt:lpstr>
      <vt:lpstr>Síť válce</vt:lpstr>
      <vt:lpstr>Síť válce:</vt:lpstr>
      <vt:lpstr>Povrch válce:</vt:lpstr>
      <vt:lpstr>Příklad:</vt:lpstr>
      <vt:lpstr>Další příklady: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Řehková Ivana</dc:creator>
  <cp:lastModifiedBy>Řehková Ivana</cp:lastModifiedBy>
  <cp:revision>6</cp:revision>
  <dcterms:created xsi:type="dcterms:W3CDTF">2012-01-09T08:00:10Z</dcterms:created>
  <dcterms:modified xsi:type="dcterms:W3CDTF">2012-01-12T08:18:28Z</dcterms:modified>
</cp:coreProperties>
</file>