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NÁZEV:VY_32_INOVACE_3.2.1.3.R19_Objem válce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8.ročník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97475B-9702-4935-8306-F075A756AB5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9D3C8F-EE3F-4339-AEA3-D287D60FC57C}" type="presOf" srcId="{D1D4F407-5343-4D3F-B5B9-D407B03CAEB4}" destId="{D005CE8C-CC26-4C3E-AC11-E15060ECD759}" srcOrd="0" destOrd="0" presId="urn:microsoft.com/office/officeart/2005/8/layout/target3"/>
    <dgm:cxn modelId="{9427A503-A8B7-4A1A-81A9-5EEA6A9D24C7}" type="presOf" srcId="{D1B46980-6531-4606-95E6-44980827E919}" destId="{2BE915AB-18AA-4053-B92C-3BFC9ED204BB}" srcOrd="1" destOrd="0" presId="urn:microsoft.com/office/officeart/2005/8/layout/target3"/>
    <dgm:cxn modelId="{E5428A0A-271E-4C8E-ACE7-69CFFCDAD6A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C2CE56-07F8-4585-9DED-351FEA36DFB5}" type="presOf" srcId="{757F3AB3-0718-4624-B441-E567A8F0AB56}" destId="{333A1088-737F-45CB-B68E-254E46348037}" srcOrd="0" destOrd="0" presId="urn:microsoft.com/office/officeart/2005/8/layout/target3"/>
    <dgm:cxn modelId="{8AF95846-9EF9-4D20-AA92-6B1E1EFE526D}" type="presOf" srcId="{D8197B8C-B260-4A16-BDF4-0947B075E274}" destId="{25B08C86-7E15-44DC-BE7F-FFB55DD49D12}" srcOrd="0" destOrd="0" presId="urn:microsoft.com/office/officeart/2005/8/layout/target3"/>
    <dgm:cxn modelId="{B17C9CC8-8485-41DF-9562-8BC506DCCB9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60E1105-B2DC-46BF-830F-39893D6FE69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6615026-12D9-43F8-855F-FA62442F6583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3DC569-01A3-4176-8941-1214B7B4270C}" type="presOf" srcId="{D8197B8C-B260-4A16-BDF4-0947B075E274}" destId="{5A5FFA88-C948-4069-8E93-59FA12366E83}" srcOrd="1" destOrd="0" presId="urn:microsoft.com/office/officeart/2005/8/layout/target3"/>
    <dgm:cxn modelId="{57A772C2-2F86-4015-B957-C220FBC88A6A}" type="presOf" srcId="{D1B46980-6531-4606-95E6-44980827E919}" destId="{6140AFEC-043D-4C43-A2F9-D0F5331DF3A3}" srcOrd="0" destOrd="0" presId="urn:microsoft.com/office/officeart/2005/8/layout/target3"/>
    <dgm:cxn modelId="{54AD8493-57A1-4820-9FD5-7F9EED90CD57}" type="presParOf" srcId="{333A1088-737F-45CB-B68E-254E46348037}" destId="{F5ABB229-8D3B-4694-996A-96F23CF14429}" srcOrd="0" destOrd="0" presId="urn:microsoft.com/office/officeart/2005/8/layout/target3"/>
    <dgm:cxn modelId="{69D4DB11-089F-484D-855F-D282E09CA1E9}" type="presParOf" srcId="{333A1088-737F-45CB-B68E-254E46348037}" destId="{F41139FD-01EE-4571-8B17-4FB00FC51163}" srcOrd="1" destOrd="0" presId="urn:microsoft.com/office/officeart/2005/8/layout/target3"/>
    <dgm:cxn modelId="{ED4CB519-4460-496B-A8A0-0D30FE895F90}" type="presParOf" srcId="{333A1088-737F-45CB-B68E-254E46348037}" destId="{D005CE8C-CC26-4C3E-AC11-E15060ECD759}" srcOrd="2" destOrd="0" presId="urn:microsoft.com/office/officeart/2005/8/layout/target3"/>
    <dgm:cxn modelId="{F7257308-D9E7-45B7-A8CA-9F3E88738130}" type="presParOf" srcId="{333A1088-737F-45CB-B68E-254E46348037}" destId="{2C702D82-9B77-49B7-9568-BB8EB47C3372}" srcOrd="3" destOrd="0" presId="urn:microsoft.com/office/officeart/2005/8/layout/target3"/>
    <dgm:cxn modelId="{D434895A-482F-40CB-AF21-9D1BAD3DFC79}" type="presParOf" srcId="{333A1088-737F-45CB-B68E-254E46348037}" destId="{A52A0455-90FF-4808-ABD0-F02540D31D5A}" srcOrd="4" destOrd="0" presId="urn:microsoft.com/office/officeart/2005/8/layout/target3"/>
    <dgm:cxn modelId="{455DEA62-B194-4AE4-9C63-8FAD2417C991}" type="presParOf" srcId="{333A1088-737F-45CB-B68E-254E46348037}" destId="{6140AFEC-043D-4C43-A2F9-D0F5331DF3A3}" srcOrd="5" destOrd="0" presId="urn:microsoft.com/office/officeart/2005/8/layout/target3"/>
    <dgm:cxn modelId="{54842AC2-C4F4-4B6D-B07A-59604314FF11}" type="presParOf" srcId="{333A1088-737F-45CB-B68E-254E46348037}" destId="{9358AC05-5D7D-4327-9F80-1AD486AEA664}" srcOrd="6" destOrd="0" presId="urn:microsoft.com/office/officeart/2005/8/layout/target3"/>
    <dgm:cxn modelId="{D76A3EE2-5CAB-4D52-8D23-08C9491F17B3}" type="presParOf" srcId="{333A1088-737F-45CB-B68E-254E46348037}" destId="{313FC574-E1CD-4FB4-B054-0B805CE0447D}" srcOrd="7" destOrd="0" presId="urn:microsoft.com/office/officeart/2005/8/layout/target3"/>
    <dgm:cxn modelId="{D467B7BF-E0AE-447E-AF2C-D765D5E5C90E}" type="presParOf" srcId="{333A1088-737F-45CB-B68E-254E46348037}" destId="{619D679B-A015-4ECF-8348-D1034C574F40}" srcOrd="8" destOrd="0" presId="urn:microsoft.com/office/officeart/2005/8/layout/target3"/>
    <dgm:cxn modelId="{C7931B11-1136-44F8-B6AF-FE2597BF48E5}" type="presParOf" srcId="{333A1088-737F-45CB-B68E-254E46348037}" destId="{322283A8-4A27-4CDA-BAE3-F381106A9174}" srcOrd="9" destOrd="0" presId="urn:microsoft.com/office/officeart/2005/8/layout/target3"/>
    <dgm:cxn modelId="{FDF6E932-E18F-4B74-B243-BEB5DD3E882C}" type="presParOf" srcId="{333A1088-737F-45CB-B68E-254E46348037}" destId="{FFC9F71D-1B4F-4AD9-A4A6-86ADEFC8AF5C}" srcOrd="10" destOrd="0" presId="urn:microsoft.com/office/officeart/2005/8/layout/target3"/>
    <dgm:cxn modelId="{6B2CBA5F-E153-4D30-8D44-C79ED4D1C2F0}" type="presParOf" srcId="{333A1088-737F-45CB-B68E-254E46348037}" destId="{25B08C86-7E15-44DC-BE7F-FFB55DD49D12}" srcOrd="11" destOrd="0" presId="urn:microsoft.com/office/officeart/2005/8/layout/target3"/>
    <dgm:cxn modelId="{6ACA410E-8946-4CF0-851A-EA43B3B70703}" type="presParOf" srcId="{333A1088-737F-45CB-B68E-254E46348037}" destId="{76644BE8-9D7C-4C09-B250-3D10AF48CBB7}" srcOrd="12" destOrd="0" presId="urn:microsoft.com/office/officeart/2005/8/layout/target3"/>
    <dgm:cxn modelId="{31B60405-E869-4DE1-803A-45889FFB793D}" type="presParOf" srcId="{333A1088-737F-45CB-B68E-254E46348037}" destId="{EE85B701-7295-41C0-BA7A-34D3756A2AE6}" srcOrd="13" destOrd="0" presId="urn:microsoft.com/office/officeart/2005/8/layout/target3"/>
    <dgm:cxn modelId="{B7E9840F-E8FC-46FE-913F-9EBDBA023807}" type="presParOf" srcId="{333A1088-737F-45CB-B68E-254E46348037}" destId="{8BEBB6EC-1DAA-4CAC-8A25-BC0FCBD5DBD5}" srcOrd="14" destOrd="0" presId="urn:microsoft.com/office/officeart/2005/8/layout/target3"/>
    <dgm:cxn modelId="{E7E0247A-10DC-4AF1-B297-55C982456D6F}" type="presParOf" srcId="{333A1088-737F-45CB-B68E-254E46348037}" destId="{AED2198E-93D5-4001-81B4-73124B309672}" srcOrd="15" destOrd="0" presId="urn:microsoft.com/office/officeart/2005/8/layout/target3"/>
    <dgm:cxn modelId="{FC8483AB-A234-414D-83F3-36F753800EDB}" type="presParOf" srcId="{333A1088-737F-45CB-B68E-254E46348037}" destId="{2BE915AB-18AA-4053-B92C-3BFC9ED204BB}" srcOrd="16" destOrd="0" presId="urn:microsoft.com/office/officeart/2005/8/layout/target3"/>
    <dgm:cxn modelId="{024637A1-EAD9-49F9-BE0B-45F18B9F5AB3}" type="presParOf" srcId="{333A1088-737F-45CB-B68E-254E46348037}" destId="{6BB5E863-4638-4E1D-BFDE-399D028AC4ED}" srcOrd="17" destOrd="0" presId="urn:microsoft.com/office/officeart/2005/8/layout/target3"/>
    <dgm:cxn modelId="{45212A43-5433-4FA7-BA96-DDB0B8C548E5}" type="presParOf" srcId="{333A1088-737F-45CB-B68E-254E46348037}" destId="{5A5FFA88-C948-4069-8E93-59FA12366E83}" srcOrd="18" destOrd="0" presId="urn:microsoft.com/office/officeart/2005/8/layout/target3"/>
    <dgm:cxn modelId="{7CD6470A-596B-47EC-81A8-319F0419C1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75E2D37-8724-49E3-BFCF-CE61ADFE181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61C7E5F-BBC4-4379-B9E2-6BFF4B063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C8487A4-BA18-428F-8CC3-DE2725A53CDF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>
            <a:grpSpLocks/>
          </p:cNvGrpSpPr>
          <p:nvPr/>
        </p:nvGrpSpPr>
        <p:grpSpPr bwMode="auto">
          <a:xfrm>
            <a:off x="0" y="2928938"/>
            <a:ext cx="9144000" cy="285750"/>
            <a:chOff x="0" y="2928934"/>
            <a:chExt cx="9144000" cy="285752"/>
          </a:xfrm>
        </p:grpSpPr>
        <p:sp>
          <p:nvSpPr>
            <p:cNvPr id="5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6" name="Rectangle 12"/>
            <p:cNvSpPr/>
            <p:nvPr userDrawn="1"/>
          </p:nvSpPr>
          <p:spPr>
            <a:xfrm flipH="1">
              <a:off x="8334375" y="2963859"/>
              <a:ext cx="809625" cy="214313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7" name="Rectangle 13"/>
            <p:cNvSpPr/>
            <p:nvPr userDrawn="1"/>
          </p:nvSpPr>
          <p:spPr>
            <a:xfrm flipH="1">
              <a:off x="0" y="2967034"/>
              <a:ext cx="8286750" cy="214313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7638"/>
            <a:ext cx="1800225" cy="360362"/>
          </a:xfrm>
        </p:spPr>
        <p:txBody>
          <a:bodyPr/>
          <a:lstStyle>
            <a:lvl1pPr algn="l"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275" y="6497638"/>
            <a:ext cx="2879725" cy="360362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375" y="2928938"/>
            <a:ext cx="809625" cy="2857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8296E0B-B9D0-4BF7-90DA-15F64DFE2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AA9871B-E64F-40D7-8EAC-DBAC21078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0" y="2928938"/>
            <a:ext cx="9144000" cy="285750"/>
            <a:chOff x="0" y="2928934"/>
            <a:chExt cx="9144000" cy="285752"/>
          </a:xfrm>
        </p:grpSpPr>
        <p:sp>
          <p:nvSpPr>
            <p:cNvPr id="5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6" name="Rectangle 8"/>
            <p:cNvSpPr/>
            <p:nvPr userDrawn="1"/>
          </p:nvSpPr>
          <p:spPr>
            <a:xfrm flipH="1">
              <a:off x="8334375" y="2963859"/>
              <a:ext cx="809625" cy="214313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7" name="Rectangle 9"/>
            <p:cNvSpPr/>
            <p:nvPr userDrawn="1"/>
          </p:nvSpPr>
          <p:spPr>
            <a:xfrm flipH="1">
              <a:off x="0" y="2967034"/>
              <a:ext cx="8286750" cy="214313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7638"/>
            <a:ext cx="1800225" cy="360362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275" y="6497638"/>
            <a:ext cx="2879725" cy="360362"/>
          </a:xfrm>
        </p:spPr>
        <p:txBody>
          <a:bodyPr/>
          <a:lstStyle>
            <a:lvl1pPr algn="r"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375" y="2928938"/>
            <a:ext cx="809625" cy="2857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7DFE9CB-7B96-4544-8155-57642AC27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F68AB97-3A32-427D-87A6-0DCDB2D6B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F1A11CC-6516-4DBB-BEE7-81C83B263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0" y="1428750"/>
            <a:ext cx="9144000" cy="285750"/>
            <a:chOff x="0" y="1428736"/>
            <a:chExt cx="9144000" cy="285752"/>
          </a:xfrm>
        </p:grpSpPr>
        <p:sp>
          <p:nvSpPr>
            <p:cNvPr id="4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5" name="Rectangle 7"/>
            <p:cNvSpPr/>
            <p:nvPr userDrawn="1"/>
          </p:nvSpPr>
          <p:spPr>
            <a:xfrm>
              <a:off x="0" y="1463661"/>
              <a:ext cx="809625" cy="214315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6" name="Rectangle 8"/>
            <p:cNvSpPr/>
            <p:nvPr userDrawn="1"/>
          </p:nvSpPr>
          <p:spPr>
            <a:xfrm>
              <a:off x="857250" y="1466836"/>
              <a:ext cx="8286750" cy="214315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3B79D44-568F-4BDA-804A-35D8ECD34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0" y="6286500"/>
            <a:ext cx="9144000" cy="285750"/>
            <a:chOff x="0" y="1428736"/>
            <a:chExt cx="9144000" cy="285752"/>
          </a:xfrm>
        </p:grpSpPr>
        <p:sp>
          <p:nvSpPr>
            <p:cNvPr id="3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4" name="Rectangle 6"/>
            <p:cNvSpPr/>
            <p:nvPr userDrawn="1"/>
          </p:nvSpPr>
          <p:spPr>
            <a:xfrm>
              <a:off x="0" y="1463661"/>
              <a:ext cx="809625" cy="214315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5" name="Rectangle 7"/>
            <p:cNvSpPr/>
            <p:nvPr userDrawn="1"/>
          </p:nvSpPr>
          <p:spPr>
            <a:xfrm>
              <a:off x="857250" y="1466836"/>
              <a:ext cx="8286750" cy="214315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dirty="0"/>
            </a:p>
          </p:txBody>
        </p:sp>
      </p:grpSp>
      <p:sp>
        <p:nvSpPr>
          <p:cNvPr id="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00"/>
            <a:ext cx="809625" cy="2857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9C359E1-C99B-486C-A925-B5171B014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522C3DF-A984-4A77-A276-FB52D589C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DA45601-4F3F-41AE-8EC3-09BD32EB2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3960ABF-CE7F-40AB-B5F1-C1F897E84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0" y="6286500"/>
            <a:ext cx="9144000" cy="285750"/>
            <a:chOff x="0" y="1428736"/>
            <a:chExt cx="9144000" cy="285752"/>
          </a:xfrm>
        </p:grpSpPr>
        <p:sp>
          <p:nvSpPr>
            <p:cNvPr id="5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6" name="Rectangle 8"/>
            <p:cNvSpPr/>
            <p:nvPr userDrawn="1"/>
          </p:nvSpPr>
          <p:spPr>
            <a:xfrm>
              <a:off x="0" y="1463661"/>
              <a:ext cx="809625" cy="214315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7" name="Rectangle 9"/>
            <p:cNvSpPr/>
            <p:nvPr userDrawn="1"/>
          </p:nvSpPr>
          <p:spPr>
            <a:xfrm>
              <a:off x="857250" y="1466836"/>
              <a:ext cx="8286750" cy="214315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00"/>
            <a:ext cx="809625" cy="2857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5167C3F-E3FE-4019-8A17-ED0CB7E4F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2"/>
          <p:cNvGrpSpPr>
            <a:grpSpLocks/>
          </p:cNvGrpSpPr>
          <p:nvPr/>
        </p:nvGrpSpPr>
        <p:grpSpPr bwMode="auto">
          <a:xfrm>
            <a:off x="0" y="1428750"/>
            <a:ext cx="9144000" cy="285750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661"/>
              <a:ext cx="809625" cy="214315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50" y="1466836"/>
              <a:ext cx="8286750" cy="214315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dirty="0"/>
            </a:p>
          </p:txBody>
        </p:sp>
      </p:grp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42963" y="1716088"/>
            <a:ext cx="8229600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50"/>
            <a:ext cx="1800225" cy="28575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275" y="6572250"/>
            <a:ext cx="2879725" cy="285750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50"/>
            <a:ext cx="809625" cy="28575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676B24-CC28-470F-999E-482449987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63" y="282575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3" pitchFamily="18" charset="2"/>
        <a:buChar char="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Ø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3" pitchFamily="18" charset="2"/>
        <a:buChar char="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Ø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3" pitchFamily="18" charset="2"/>
        <a:buChar char="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mbria" pitchFamily="18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000000"/>
              </a:solidFill>
              <a:latin typeface="Cambria" pitchFamily="18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000000"/>
              </a:solidFill>
              <a:latin typeface="Cambria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19450"/>
            <a:ext cx="6400800" cy="1752600"/>
          </a:xfrm>
        </p:spPr>
        <p:txBody>
          <a:bodyPr rtlCol="0">
            <a:normAutofit fontScale="55000" lnSpcReduction="2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Prezentace je určena k první hodině tématu. Žáci si zopakují získané poznatky o tělesech, která již probírali. Zopakují vzorce pro objem. Odvodí vzorec pro objem válce. Tento vzorec použijí u vzorového příkladu a učivo procvičí na dalších příkladech.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Na závěr si žáci ujasní, v jakých jednotkách mohou objem válce počítat. U </a:t>
            </a:r>
            <a:r>
              <a:rPr lang="cs-CZ" smtClean="0"/>
              <a:t>posledního příkladu je </a:t>
            </a:r>
            <a:r>
              <a:rPr lang="cs-CZ" dirty="0" smtClean="0"/>
              <a:t>připravena nápověda.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842994" y="28305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Připomeňte si známá tělesa:</a:t>
            </a:r>
            <a:endParaRPr lang="cs-CZ" dirty="0"/>
          </a:p>
        </p:txBody>
      </p:sp>
      <p:sp>
        <p:nvSpPr>
          <p:cNvPr id="17410" name="Rectangle 4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 smtClean="0"/>
              <a:t>Jaký tvar má podstava?</a:t>
            </a:r>
          </a:p>
        </p:txBody>
      </p:sp>
      <p:sp>
        <p:nvSpPr>
          <p:cNvPr id="17411" name="AutoShape 5"/>
          <p:cNvSpPr>
            <a:spLocks noChangeArrowheads="1"/>
          </p:cNvSpPr>
          <p:nvPr/>
        </p:nvSpPr>
        <p:spPr bwMode="auto">
          <a:xfrm>
            <a:off x="1547813" y="2852738"/>
            <a:ext cx="1368425" cy="1368425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  <a:latin typeface="Cambria" pitchFamily="18" charset="0"/>
            </a:endParaRPr>
          </a:p>
        </p:txBody>
      </p:sp>
      <p:sp>
        <p:nvSpPr>
          <p:cNvPr id="17412" name="AutoShape 6"/>
          <p:cNvSpPr>
            <a:spLocks noChangeArrowheads="1"/>
          </p:cNvSpPr>
          <p:nvPr/>
        </p:nvSpPr>
        <p:spPr bwMode="auto">
          <a:xfrm>
            <a:off x="4284663" y="3573463"/>
            <a:ext cx="2519362" cy="1223962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  <a:latin typeface="Cambria" pitchFamily="18" charset="0"/>
            </a:endParaRPr>
          </a:p>
        </p:txBody>
      </p:sp>
      <p:sp>
        <p:nvSpPr>
          <p:cNvPr id="17413" name="AutoShape 7"/>
          <p:cNvSpPr>
            <a:spLocks noChangeArrowheads="1"/>
          </p:cNvSpPr>
          <p:nvPr/>
        </p:nvSpPr>
        <p:spPr bwMode="auto">
          <a:xfrm>
            <a:off x="1619250" y="5013325"/>
            <a:ext cx="1081088" cy="1008063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  <a:latin typeface="Cambria" pitchFamily="18" charset="0"/>
            </a:endParaRPr>
          </a:p>
        </p:txBody>
      </p:sp>
      <p:sp>
        <p:nvSpPr>
          <p:cNvPr id="17414" name="AutoShape 8"/>
          <p:cNvSpPr>
            <a:spLocks noChangeArrowheads="1"/>
          </p:cNvSpPr>
          <p:nvPr/>
        </p:nvSpPr>
        <p:spPr bwMode="auto">
          <a:xfrm>
            <a:off x="2339975" y="5373688"/>
            <a:ext cx="1081088" cy="1008062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  <a:latin typeface="Cambria" pitchFamily="18" charset="0"/>
            </a:endParaRPr>
          </a:p>
        </p:txBody>
      </p:sp>
      <p:sp>
        <p:nvSpPr>
          <p:cNvPr id="17415" name="Line 9"/>
          <p:cNvSpPr>
            <a:spLocks noChangeShapeType="1"/>
          </p:cNvSpPr>
          <p:nvPr/>
        </p:nvSpPr>
        <p:spPr bwMode="auto">
          <a:xfrm>
            <a:off x="2124075" y="5013325"/>
            <a:ext cx="792163" cy="431800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6" name="Line 10"/>
          <p:cNvSpPr>
            <a:spLocks noChangeShapeType="1"/>
          </p:cNvSpPr>
          <p:nvPr/>
        </p:nvSpPr>
        <p:spPr bwMode="auto">
          <a:xfrm>
            <a:off x="1619250" y="6021388"/>
            <a:ext cx="720725" cy="360362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6084888" y="1989138"/>
            <a:ext cx="2016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  <a:latin typeface="Cambria" pitchFamily="18" charset="0"/>
              </a:rPr>
              <a:t>Kvádr</a:t>
            </a:r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7092950" y="3068638"/>
            <a:ext cx="1727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  <a:latin typeface="Cambria" pitchFamily="18" charset="0"/>
              </a:rPr>
              <a:t>Krychle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7092950" y="4797425"/>
            <a:ext cx="2051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  <a:latin typeface="Cambria" pitchFamily="18" charset="0"/>
              </a:rPr>
              <a:t>Hranol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-0.01667 L -0.50399 -0.06922 " pathEditMode="relative" ptsTypes="AA">
                                      <p:cBhvr>
                                        <p:cTn id="6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92 0.00393 L -0.14757 0.14051 " pathEditMode="relative" ptsTypes="AA">
                                      <p:cBhvr>
                                        <p:cTn id="10" dur="2000" fill="hold"/>
                                        <p:tgtEl>
                                          <p:spTgt spid="3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93 -0.02732 L -0.41927 0.1196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26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7" grpId="0"/>
      <p:bldP spid="308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Výpočet objemu: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1/ Krychle:   </a:t>
            </a:r>
            <a:r>
              <a:rPr lang="cs-CZ" b="1" smtClean="0">
                <a:solidFill>
                  <a:srgbClr val="FF0000"/>
                </a:solidFill>
              </a:rPr>
              <a:t>V= a.a.a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2/ Kvádr: </a:t>
            </a:r>
            <a:r>
              <a:rPr lang="cs-CZ" b="1" smtClean="0">
                <a:solidFill>
                  <a:srgbClr val="FF0000"/>
                </a:solidFill>
              </a:rPr>
              <a:t>V= a.b.c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3/ Hranol: </a:t>
            </a:r>
            <a:r>
              <a:rPr lang="cs-CZ" b="1" smtClean="0">
                <a:solidFill>
                  <a:srgbClr val="FF0000"/>
                </a:solidFill>
              </a:rPr>
              <a:t>V= S</a:t>
            </a:r>
            <a:r>
              <a:rPr lang="cs-CZ" b="1" baseline="-25000" smtClean="0">
                <a:solidFill>
                  <a:srgbClr val="FF0000"/>
                </a:solidFill>
              </a:rPr>
              <a:t>pod</a:t>
            </a:r>
            <a:r>
              <a:rPr lang="cs-CZ" b="1" smtClean="0">
                <a:solidFill>
                  <a:srgbClr val="FF0000"/>
                </a:solidFill>
              </a:rPr>
              <a:t> . v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Zastavme se u posledního vzorce. Vysvětlete význam písmen. Platí tento vzorec i pro krychli a kvádr?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Objem válce.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Jaký tvar má podstava válce? 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Upravte univerzální vzorec pro objem hranolu pro válec.</a:t>
            </a:r>
          </a:p>
          <a:p>
            <a:r>
              <a:rPr lang="cs-CZ" smtClean="0"/>
              <a:t>V= S</a:t>
            </a:r>
            <a:r>
              <a:rPr lang="cs-CZ" baseline="-25000" smtClean="0"/>
              <a:t>pod </a:t>
            </a:r>
            <a:r>
              <a:rPr lang="cs-CZ" smtClean="0"/>
              <a:t>.v</a:t>
            </a:r>
          </a:p>
          <a:p>
            <a:r>
              <a:rPr lang="cs-CZ" b="1" smtClean="0">
                <a:solidFill>
                  <a:srgbClr val="FF0000"/>
                </a:solidFill>
              </a:rPr>
              <a:t>V= </a:t>
            </a:r>
            <a:r>
              <a:rPr lang="el-GR" b="1" smtClean="0">
                <a:solidFill>
                  <a:srgbClr val="FF0000"/>
                </a:solidFill>
              </a:rPr>
              <a:t>π</a:t>
            </a:r>
            <a:r>
              <a:rPr lang="cs-CZ" b="1" smtClean="0">
                <a:solidFill>
                  <a:srgbClr val="FF0000"/>
                </a:solidFill>
              </a:rPr>
              <a:t>.r</a:t>
            </a:r>
            <a:r>
              <a:rPr lang="cs-CZ" b="1" baseline="30000" smtClean="0">
                <a:solidFill>
                  <a:srgbClr val="FF0000"/>
                </a:solidFill>
              </a:rPr>
              <a:t>2</a:t>
            </a:r>
            <a:r>
              <a:rPr lang="cs-CZ" b="1" smtClean="0">
                <a:solidFill>
                  <a:srgbClr val="FF0000"/>
                </a:solidFill>
              </a:rPr>
              <a:t>.v</a:t>
            </a:r>
          </a:p>
        </p:txBody>
      </p:sp>
      <p:sp>
        <p:nvSpPr>
          <p:cNvPr id="4" name="Ovál 3"/>
          <p:cNvSpPr/>
          <p:nvPr/>
        </p:nvSpPr>
        <p:spPr>
          <a:xfrm>
            <a:off x="6372225" y="2060575"/>
            <a:ext cx="1152525" cy="1152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Vypočtěte objem válce s poloměrem podstavy r=4cm a výškou v=5cm.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  <p:sp>
        <p:nvSpPr>
          <p:cNvPr id="4" name="AutoShape 5"/>
          <p:cNvSpPr>
            <a:spLocks noChangeArrowheads="1"/>
          </p:cNvSpPr>
          <p:nvPr/>
        </p:nvSpPr>
        <p:spPr bwMode="auto">
          <a:xfrm>
            <a:off x="758825" y="2852738"/>
            <a:ext cx="1873250" cy="1585912"/>
          </a:xfrm>
          <a:prstGeom prst="can">
            <a:avLst>
              <a:gd name="adj" fmla="val 26090"/>
            </a:avLst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rgbClr val="000000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kern="0">
              <a:solidFill>
                <a:sysClr val="windowText" lastClr="000000"/>
              </a:solidFill>
              <a:latin typeface="+mn-lt"/>
              <a:cs typeface="+mn-cs"/>
            </a:endParaRPr>
          </a:p>
        </p:txBody>
      </p:sp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2632075" y="3429000"/>
            <a:ext cx="5000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mbria" pitchFamily="18" charset="0"/>
              </a:rPr>
              <a:t>v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695450" y="3068638"/>
            <a:ext cx="573088" cy="1444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6" name="TextovéPole 7"/>
          <p:cNvSpPr txBox="1">
            <a:spLocks noChangeArrowheads="1"/>
          </p:cNvSpPr>
          <p:nvPr/>
        </p:nvSpPr>
        <p:spPr bwMode="auto">
          <a:xfrm>
            <a:off x="1908175" y="285273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mbria" pitchFamily="18" charset="0"/>
              </a:rPr>
              <a:t>r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35375" y="4581525"/>
            <a:ext cx="4572000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mbria" pitchFamily="18" charset="0"/>
              </a:rPr>
              <a:t>V= </a:t>
            </a:r>
            <a:r>
              <a:rPr lang="el-GR" sz="3200">
                <a:latin typeface="Cambria" pitchFamily="18" charset="0"/>
              </a:rPr>
              <a:t>π</a:t>
            </a:r>
            <a:r>
              <a:rPr lang="cs-CZ" sz="3200">
                <a:latin typeface="Cambria" pitchFamily="18" charset="0"/>
              </a:rPr>
              <a:t>r</a:t>
            </a:r>
            <a:r>
              <a:rPr lang="cs-CZ" sz="3200" baseline="30000">
                <a:latin typeface="Cambria" pitchFamily="18" charset="0"/>
              </a:rPr>
              <a:t>2</a:t>
            </a:r>
            <a:r>
              <a:rPr lang="cs-CZ" sz="3200">
                <a:latin typeface="Cambria" pitchFamily="18" charset="0"/>
              </a:rPr>
              <a:t>v</a:t>
            </a:r>
          </a:p>
          <a:p>
            <a:r>
              <a:rPr lang="cs-CZ" sz="3200">
                <a:latin typeface="Cambria" pitchFamily="18" charset="0"/>
              </a:rPr>
              <a:t>V= 3,14.4</a:t>
            </a:r>
            <a:r>
              <a:rPr lang="cs-CZ" sz="3200" baseline="30000">
                <a:latin typeface="Cambria" pitchFamily="18" charset="0"/>
              </a:rPr>
              <a:t>2</a:t>
            </a:r>
            <a:r>
              <a:rPr lang="cs-CZ" sz="3200">
                <a:latin typeface="Cambria" pitchFamily="18" charset="0"/>
              </a:rPr>
              <a:t>.5</a:t>
            </a:r>
          </a:p>
          <a:p>
            <a:r>
              <a:rPr lang="cs-CZ" sz="3200">
                <a:latin typeface="Cambria" pitchFamily="18" charset="0"/>
              </a:rPr>
              <a:t>V= 251,2</a:t>
            </a:r>
          </a:p>
          <a:p>
            <a:r>
              <a:rPr lang="cs-CZ" sz="3200">
                <a:latin typeface="Cambria" pitchFamily="18" charset="0"/>
              </a:rPr>
              <a:t>V=251,2 cm </a:t>
            </a:r>
            <a:r>
              <a:rPr lang="cs-CZ" sz="3200" baseline="30000">
                <a:latin typeface="Cambria" pitchFamily="18" charset="0"/>
              </a:rPr>
              <a:t>3</a:t>
            </a:r>
          </a:p>
        </p:txBody>
      </p:sp>
      <p:sp>
        <p:nvSpPr>
          <p:cNvPr id="20488" name="TextovéPole 5"/>
          <p:cNvSpPr txBox="1">
            <a:spLocks noChangeArrowheads="1"/>
          </p:cNvSpPr>
          <p:nvPr/>
        </p:nvSpPr>
        <p:spPr bwMode="auto">
          <a:xfrm>
            <a:off x="3635375" y="3036888"/>
            <a:ext cx="432117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mbria" pitchFamily="18" charset="0"/>
              </a:rPr>
              <a:t>r=4cm</a:t>
            </a:r>
          </a:p>
          <a:p>
            <a:r>
              <a:rPr lang="cs-CZ" sz="3200">
                <a:latin typeface="Cambria" pitchFamily="18" charset="0"/>
              </a:rPr>
              <a:t>v=5cm</a:t>
            </a:r>
          </a:p>
          <a:p>
            <a:r>
              <a:rPr lang="cs-CZ" sz="3200" u="sng">
                <a:latin typeface="Cambria" pitchFamily="18" charset="0"/>
              </a:rPr>
              <a:t>V=? cm</a:t>
            </a:r>
            <a:r>
              <a:rPr lang="cs-CZ" sz="3200" u="sng" baseline="30000">
                <a:latin typeface="Cambria" pitchFamily="18" charset="0"/>
              </a:rPr>
              <a:t>3</a:t>
            </a:r>
          </a:p>
          <a:p>
            <a:endParaRPr lang="cs-CZ" sz="3200">
              <a:latin typeface="Cambria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Vypočtěte objem válce: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1/ Poloměr podstavy je 7cm, výška 21 cm.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 smtClean="0"/>
              <a:t>                           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3231 cm</a:t>
            </a:r>
            <a:r>
              <a:rPr lang="cs-CZ" baseline="30000" dirty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2/Poloměr podstavy je 50cm, výška 1m.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0,785m</a:t>
            </a:r>
            <a:r>
              <a:rPr lang="cs-CZ" baseline="30000" dirty="0">
                <a:solidFill>
                  <a:schemeClr val="tx2">
                    <a:lumMod val="75000"/>
                  </a:schemeClr>
                </a:solidFill>
              </a:rPr>
              <a:t>3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3/ Průměr podstavy je 4m, výška 10m.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125,6m</a:t>
            </a:r>
            <a:r>
              <a:rPr lang="cs-CZ" baseline="30000" dirty="0">
                <a:solidFill>
                  <a:schemeClr val="tx2">
                    <a:lumMod val="75000"/>
                  </a:schemeClr>
                </a:solidFill>
              </a:rPr>
              <a:t>3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to je s jednotkami?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 jakých jednotkách můžeme vyjádřit objem?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Jaký je vztah mezi  dm</a:t>
            </a:r>
            <a:r>
              <a:rPr lang="cs-CZ" baseline="30000" dirty="0" smtClean="0"/>
              <a:t>3</a:t>
            </a:r>
            <a:r>
              <a:rPr lang="cs-CZ" dirty="0" smtClean="0"/>
              <a:t> a litrem?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1 dm</a:t>
            </a:r>
            <a:r>
              <a:rPr lang="cs-CZ" baseline="30000" dirty="0" smtClean="0"/>
              <a:t>3 </a:t>
            </a:r>
            <a:r>
              <a:rPr lang="cs-CZ" dirty="0" smtClean="0"/>
              <a:t> = 1l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 smtClean="0"/>
              <a:t>Příklad: Kolik litrů vody se vejde do hrnce s poloměrem podstavy 15cm a výškou 10cm?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 smtClean="0"/>
              <a:t>Nápověda: počítejte v dm.</a:t>
            </a:r>
          </a:p>
          <a:p>
            <a:pPr marL="0" indent="0" fontAlgn="auto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s-CZ" dirty="0" smtClean="0"/>
              <a:t>                      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Asi 7 l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ok">
    <a:dk1>
      <a:sysClr val="windowText" lastClr="000000"/>
    </a:dk1>
    <a:lt1>
      <a:sysClr val="window" lastClr="FFFFFF"/>
    </a:lt1>
    <a:dk2>
      <a:srgbClr val="000082"/>
    </a:dk2>
    <a:lt2>
      <a:srgbClr val="F3F3FF"/>
    </a:lt2>
    <a:accent1>
      <a:srgbClr val="828200"/>
    </a:accent1>
    <a:accent2>
      <a:srgbClr val="1B582B"/>
    </a:accent2>
    <a:accent3>
      <a:srgbClr val="009FEC"/>
    </a:accent3>
    <a:accent4>
      <a:srgbClr val="00BDBD"/>
    </a:accent4>
    <a:accent5>
      <a:srgbClr val="7C5BAE"/>
    </a:accent5>
    <a:accent6>
      <a:srgbClr val="0055AA"/>
    </a:accent6>
    <a:hlink>
      <a:srgbClr val="FC9658"/>
    </a:hlink>
    <a:folHlink>
      <a:srgbClr val="E800E8"/>
    </a:folHlink>
  </a:clrScheme>
</a:themeOverride>
</file>

<file path=ppt/theme/themeOverride2.xml><?xml version="1.0" encoding="utf-8"?>
<a:themeOverride xmlns:a="http://schemas.openxmlformats.org/drawingml/2006/main">
  <a:clrScheme name="Book">
    <a:dk1>
      <a:sysClr val="windowText" lastClr="000000"/>
    </a:dk1>
    <a:lt1>
      <a:sysClr val="window" lastClr="FFFFFF"/>
    </a:lt1>
    <a:dk2>
      <a:srgbClr val="000082"/>
    </a:dk2>
    <a:lt2>
      <a:srgbClr val="F3F3FF"/>
    </a:lt2>
    <a:accent1>
      <a:srgbClr val="828200"/>
    </a:accent1>
    <a:accent2>
      <a:srgbClr val="1B582B"/>
    </a:accent2>
    <a:accent3>
      <a:srgbClr val="009FEC"/>
    </a:accent3>
    <a:accent4>
      <a:srgbClr val="00BDBD"/>
    </a:accent4>
    <a:accent5>
      <a:srgbClr val="7C5BAE"/>
    </a:accent5>
    <a:accent6>
      <a:srgbClr val="0055AA"/>
    </a:accent6>
    <a:hlink>
      <a:srgbClr val="FC9658"/>
    </a:hlink>
    <a:folHlink>
      <a:srgbClr val="E800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TC010219409[[fn=Knižní motiv]]</Template>
  <TotalTime>78</TotalTime>
  <Words>205</Words>
  <Application>Microsoft Office PowerPoint</Application>
  <PresentationFormat>On-screen Show (4:3)</PresentationFormat>
  <Paragraphs>46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8</vt:i4>
      </vt:variant>
    </vt:vector>
  </HeadingPairs>
  <TitlesOfParts>
    <vt:vector size="26" baseType="lpstr">
      <vt:lpstr>Cambria</vt:lpstr>
      <vt:lpstr>Arial</vt:lpstr>
      <vt:lpstr>Calibri</vt:lpstr>
      <vt:lpstr>Wingdings 3</vt:lpstr>
      <vt:lpstr>Wingdings</vt:lpstr>
      <vt:lpstr>方正舒体</vt:lpstr>
      <vt:lpstr>Book</vt:lpstr>
      <vt:lpstr>Book</vt:lpstr>
      <vt:lpstr>Book</vt:lpstr>
      <vt:lpstr>Book</vt:lpstr>
      <vt:lpstr>Book</vt:lpstr>
      <vt:lpstr>Book</vt:lpstr>
      <vt:lpstr>Book</vt:lpstr>
      <vt:lpstr>Book</vt:lpstr>
      <vt:lpstr>Book</vt:lpstr>
      <vt:lpstr>Book</vt:lpstr>
      <vt:lpstr>Book</vt:lpstr>
      <vt:lpstr>Book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DUM</cp:lastModifiedBy>
  <cp:revision>10</cp:revision>
  <dcterms:created xsi:type="dcterms:W3CDTF">2012-01-16T15:34:45Z</dcterms:created>
  <dcterms:modified xsi:type="dcterms:W3CDTF">2012-03-03T15:37:18Z</dcterms:modified>
</cp:coreProperties>
</file>