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0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NÁZEV:VY_32_INOVACE_3.2.1.3.R20_Válec- slovní úlohy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RNDr. Ivana </a:t>
          </a:r>
          <a:r>
            <a:rPr lang="cs-CZ" sz="2000" dirty="0" err="1" smtClean="0"/>
            <a:t>Řehková</a:t>
          </a:r>
          <a:r>
            <a:rPr lang="cs-CZ" sz="2000" dirty="0" smtClean="0"/>
            <a:t>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Matematika 8.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CFEF0C8-908C-4B29-8CCF-E4C9285E979B}" type="presOf" srcId="{D8197B8C-B260-4A16-BDF4-0947B075E274}" destId="{5A5FFA88-C948-4069-8E93-59FA12366E83}" srcOrd="1" destOrd="0" presId="urn:microsoft.com/office/officeart/2005/8/layout/target3"/>
    <dgm:cxn modelId="{082CEB68-E477-4422-8506-81229812CE92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E7552A2-EE1B-45B8-8DBB-337B7F42BD25}" type="presOf" srcId="{B651F6E3-6281-48DB-9319-2AEAFDAE7572}" destId="{6BB5E863-4638-4E1D-BFDE-399D028AC4ED}" srcOrd="1" destOrd="0" presId="urn:microsoft.com/office/officeart/2005/8/layout/target3"/>
    <dgm:cxn modelId="{55BF8DD5-6470-41F2-8744-BDEBF63C9080}" type="presOf" srcId="{D1D4F407-5343-4D3F-B5B9-D407B03CAEB4}" destId="{D005CE8C-CC26-4C3E-AC11-E15060ECD759}" srcOrd="0" destOrd="0" presId="urn:microsoft.com/office/officeart/2005/8/layout/target3"/>
    <dgm:cxn modelId="{C53CD943-4E79-4112-A8DC-FDE1B43DB168}" type="presOf" srcId="{D8197B8C-B260-4A16-BDF4-0947B075E274}" destId="{25B08C86-7E15-44DC-BE7F-FFB55DD49D12}" srcOrd="0" destOrd="0" presId="urn:microsoft.com/office/officeart/2005/8/layout/target3"/>
    <dgm:cxn modelId="{B2DFCA89-B842-4F3F-A3CA-1D58FFCC3A87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6156891-2932-401B-8E99-390C94A2CA10}" type="presOf" srcId="{B651F6E3-6281-48DB-9319-2AEAFDAE7572}" destId="{619D679B-A015-4ECF-8348-D1034C574F40}" srcOrd="0" destOrd="0" presId="urn:microsoft.com/office/officeart/2005/8/layout/target3"/>
    <dgm:cxn modelId="{1EDEE45A-5266-41DE-97C0-23626A13C4A4}" type="presOf" srcId="{757F3AB3-0718-4624-B441-E567A8F0AB56}" destId="{333A1088-737F-45CB-B68E-254E46348037}" srcOrd="0" destOrd="0" presId="urn:microsoft.com/office/officeart/2005/8/layout/target3"/>
    <dgm:cxn modelId="{8E6905C0-BE27-42D8-A6DE-B83D3E40BEB3}" type="presOf" srcId="{D1D4F407-5343-4D3F-B5B9-D407B03CAEB4}" destId="{AED2198E-93D5-4001-81B4-73124B309672}" srcOrd="1" destOrd="0" presId="urn:microsoft.com/office/officeart/2005/8/layout/target3"/>
    <dgm:cxn modelId="{A315F713-3358-4587-B39A-052F440B3934}" type="presOf" srcId="{4C35D32F-0EAB-4CD7-82EE-45574DC2A586}" destId="{8BEBB6EC-1DAA-4CAC-8A25-BC0FCBD5DBD5}" srcOrd="0" destOrd="0" presId="urn:microsoft.com/office/officeart/2005/8/layout/target3"/>
    <dgm:cxn modelId="{09760D7D-76FB-4F7C-A8B4-60C4BEF6805A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0CD95D3-250E-4EF1-A3F1-AFA576EF3248}" type="presParOf" srcId="{333A1088-737F-45CB-B68E-254E46348037}" destId="{F5ABB229-8D3B-4694-996A-96F23CF14429}" srcOrd="0" destOrd="0" presId="urn:microsoft.com/office/officeart/2005/8/layout/target3"/>
    <dgm:cxn modelId="{85BADA3B-AFFE-4B80-AEA1-02951930FCE6}" type="presParOf" srcId="{333A1088-737F-45CB-B68E-254E46348037}" destId="{F41139FD-01EE-4571-8B17-4FB00FC51163}" srcOrd="1" destOrd="0" presId="urn:microsoft.com/office/officeart/2005/8/layout/target3"/>
    <dgm:cxn modelId="{2C10A1A4-7993-44A5-9D31-93367EADBC93}" type="presParOf" srcId="{333A1088-737F-45CB-B68E-254E46348037}" destId="{D005CE8C-CC26-4C3E-AC11-E15060ECD759}" srcOrd="2" destOrd="0" presId="urn:microsoft.com/office/officeart/2005/8/layout/target3"/>
    <dgm:cxn modelId="{9050142D-2182-456D-9100-28D9295C66ED}" type="presParOf" srcId="{333A1088-737F-45CB-B68E-254E46348037}" destId="{2C702D82-9B77-49B7-9568-BB8EB47C3372}" srcOrd="3" destOrd="0" presId="urn:microsoft.com/office/officeart/2005/8/layout/target3"/>
    <dgm:cxn modelId="{A701816C-D4AA-41DB-A40F-C2F70FAFFC3A}" type="presParOf" srcId="{333A1088-737F-45CB-B68E-254E46348037}" destId="{A52A0455-90FF-4808-ABD0-F02540D31D5A}" srcOrd="4" destOrd="0" presId="urn:microsoft.com/office/officeart/2005/8/layout/target3"/>
    <dgm:cxn modelId="{DFBE0590-126A-47E8-9478-6F77FB6A4A98}" type="presParOf" srcId="{333A1088-737F-45CB-B68E-254E46348037}" destId="{6140AFEC-043D-4C43-A2F9-D0F5331DF3A3}" srcOrd="5" destOrd="0" presId="urn:microsoft.com/office/officeart/2005/8/layout/target3"/>
    <dgm:cxn modelId="{D95B59B6-7651-496B-9588-96FB655C704E}" type="presParOf" srcId="{333A1088-737F-45CB-B68E-254E46348037}" destId="{9358AC05-5D7D-4327-9F80-1AD486AEA664}" srcOrd="6" destOrd="0" presId="urn:microsoft.com/office/officeart/2005/8/layout/target3"/>
    <dgm:cxn modelId="{ED8672CC-3EF0-45C3-88DE-539FAA8BD7AD}" type="presParOf" srcId="{333A1088-737F-45CB-B68E-254E46348037}" destId="{313FC574-E1CD-4FB4-B054-0B805CE0447D}" srcOrd="7" destOrd="0" presId="urn:microsoft.com/office/officeart/2005/8/layout/target3"/>
    <dgm:cxn modelId="{8066CAEB-8EA5-4D62-9BCA-89CBD834E2E4}" type="presParOf" srcId="{333A1088-737F-45CB-B68E-254E46348037}" destId="{619D679B-A015-4ECF-8348-D1034C574F40}" srcOrd="8" destOrd="0" presId="urn:microsoft.com/office/officeart/2005/8/layout/target3"/>
    <dgm:cxn modelId="{3CEBBA6F-A7F1-4DF1-B930-CFAF52902E8C}" type="presParOf" srcId="{333A1088-737F-45CB-B68E-254E46348037}" destId="{322283A8-4A27-4CDA-BAE3-F381106A9174}" srcOrd="9" destOrd="0" presId="urn:microsoft.com/office/officeart/2005/8/layout/target3"/>
    <dgm:cxn modelId="{2A1B9714-7E20-405E-ABBB-777498663DAF}" type="presParOf" srcId="{333A1088-737F-45CB-B68E-254E46348037}" destId="{FFC9F71D-1B4F-4AD9-A4A6-86ADEFC8AF5C}" srcOrd="10" destOrd="0" presId="urn:microsoft.com/office/officeart/2005/8/layout/target3"/>
    <dgm:cxn modelId="{D1EAE32D-8D91-41F2-B614-8C37B2DBBA5C}" type="presParOf" srcId="{333A1088-737F-45CB-B68E-254E46348037}" destId="{25B08C86-7E15-44DC-BE7F-FFB55DD49D12}" srcOrd="11" destOrd="0" presId="urn:microsoft.com/office/officeart/2005/8/layout/target3"/>
    <dgm:cxn modelId="{1788FD49-3935-42B4-8FC9-1821D424C90E}" type="presParOf" srcId="{333A1088-737F-45CB-B68E-254E46348037}" destId="{76644BE8-9D7C-4C09-B250-3D10AF48CBB7}" srcOrd="12" destOrd="0" presId="urn:microsoft.com/office/officeart/2005/8/layout/target3"/>
    <dgm:cxn modelId="{C22B123D-D70F-4CCA-BACD-19C13FE8A548}" type="presParOf" srcId="{333A1088-737F-45CB-B68E-254E46348037}" destId="{EE85B701-7295-41C0-BA7A-34D3756A2AE6}" srcOrd="13" destOrd="0" presId="urn:microsoft.com/office/officeart/2005/8/layout/target3"/>
    <dgm:cxn modelId="{02E421EA-ADC5-4451-BFBE-8A33FF9036C0}" type="presParOf" srcId="{333A1088-737F-45CB-B68E-254E46348037}" destId="{8BEBB6EC-1DAA-4CAC-8A25-BC0FCBD5DBD5}" srcOrd="14" destOrd="0" presId="urn:microsoft.com/office/officeart/2005/8/layout/target3"/>
    <dgm:cxn modelId="{71C25D6A-DA46-434F-B162-B1CC707A5C35}" type="presParOf" srcId="{333A1088-737F-45CB-B68E-254E46348037}" destId="{AED2198E-93D5-4001-81B4-73124B309672}" srcOrd="15" destOrd="0" presId="urn:microsoft.com/office/officeart/2005/8/layout/target3"/>
    <dgm:cxn modelId="{56F3DD27-ABB3-4D81-B1A7-87F79EEA351B}" type="presParOf" srcId="{333A1088-737F-45CB-B68E-254E46348037}" destId="{2BE915AB-18AA-4053-B92C-3BFC9ED204BB}" srcOrd="16" destOrd="0" presId="urn:microsoft.com/office/officeart/2005/8/layout/target3"/>
    <dgm:cxn modelId="{9695B2FD-52CF-4F1A-8356-FA904E5F1A45}" type="presParOf" srcId="{333A1088-737F-45CB-B68E-254E46348037}" destId="{6BB5E863-4638-4E1D-BFDE-399D028AC4ED}" srcOrd="17" destOrd="0" presId="urn:microsoft.com/office/officeart/2005/8/layout/target3"/>
    <dgm:cxn modelId="{9A40B32C-4AB9-4479-A92B-6C45B2D0F83D}" type="presParOf" srcId="{333A1088-737F-45CB-B68E-254E46348037}" destId="{5A5FFA88-C948-4069-8E93-59FA12366E83}" srcOrd="18" destOrd="0" presId="urn:microsoft.com/office/officeart/2005/8/layout/target3"/>
    <dgm:cxn modelId="{0465076B-E217-4854-9800-6C1F05A56E7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RNDr. Ivana </a:t>
          </a:r>
          <a:r>
            <a:rPr lang="cs-CZ" sz="2000" kern="1200" dirty="0" err="1" smtClean="0"/>
            <a:t>Řehková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NÁZEV:VY_32_INOVACE_3.2.1.3.R20_Válec- slovní úlohy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Matematika 8. ročník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BD2BF2-A678-4A16-A208-3E9421EEF0B7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A821F4-F396-48E2-8437-BF42A9EBD8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16370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5E282-FCDA-47BE-B99B-CC7CF4CF7563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C1AC5-2C0A-43E0-A273-0AB374ED0D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4331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5E282-FCDA-47BE-B99B-CC7CF4CF7563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C1AC5-2C0A-43E0-A273-0AB374ED0D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037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5E282-FCDA-47BE-B99B-CC7CF4CF7563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C1AC5-2C0A-43E0-A273-0AB374ED0D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3931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5E282-FCDA-47BE-B99B-CC7CF4CF7563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C1AC5-2C0A-43E0-A273-0AB374ED0D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5675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5E282-FCDA-47BE-B99B-CC7CF4CF7563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C1AC5-2C0A-43E0-A273-0AB374ED0D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1972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5E282-FCDA-47BE-B99B-CC7CF4CF7563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C1AC5-2C0A-43E0-A273-0AB374ED0D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5289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5E282-FCDA-47BE-B99B-CC7CF4CF7563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C1AC5-2C0A-43E0-A273-0AB374ED0D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2383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5E282-FCDA-47BE-B99B-CC7CF4CF7563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C1AC5-2C0A-43E0-A273-0AB374ED0D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4800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5E282-FCDA-47BE-B99B-CC7CF4CF7563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C1AC5-2C0A-43E0-A273-0AB374ED0D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2484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5E282-FCDA-47BE-B99B-CC7CF4CF7563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C1AC5-2C0A-43E0-A273-0AB374ED0D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1250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5E282-FCDA-47BE-B99B-CC7CF4CF7563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C1AC5-2C0A-43E0-A273-0AB374ED0D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1706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65E282-FCDA-47BE-B99B-CC7CF4CF7563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FC1AC5-2C0A-43E0-A273-0AB374ED0D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60163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7695179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3075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62500" lnSpcReduction="20000"/>
          </a:bodyPr>
          <a:lstStyle/>
          <a:p>
            <a:pPr algn="l"/>
            <a:r>
              <a:rPr lang="cs-CZ" dirty="0" smtClean="0"/>
              <a:t>Sada příkladů na úlohy z praxe využitím vzorců pro povrch a objem válce.  Při úvodním opakování si žáci připomenou vzorce pro povrch a objem válce- společně. Dále žáci pracují samostatně, mohou použít návod, případně návodný obrázek. Kontrolují si výpočty podle tabule. Příklady je vhodné použít na závěr tématu.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34111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Zopakujte si: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Povrch válce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</a:t>
            </a:r>
            <a:r>
              <a:rPr lang="cs-CZ" dirty="0" smtClean="0">
                <a:solidFill>
                  <a:srgbClr val="FF0000"/>
                </a:solidFill>
              </a:rPr>
              <a:t>S=2 </a:t>
            </a:r>
            <a:r>
              <a:rPr lang="el-GR" dirty="0" smtClean="0">
                <a:solidFill>
                  <a:srgbClr val="FF0000"/>
                </a:solidFill>
              </a:rPr>
              <a:t>π</a:t>
            </a:r>
            <a:r>
              <a:rPr lang="cs-CZ" dirty="0" smtClean="0">
                <a:solidFill>
                  <a:srgbClr val="FF0000"/>
                </a:solidFill>
              </a:rPr>
              <a:t> r (</a:t>
            </a:r>
            <a:r>
              <a:rPr lang="cs-CZ" dirty="0" err="1" smtClean="0">
                <a:solidFill>
                  <a:srgbClr val="FF0000"/>
                </a:solidFill>
              </a:rPr>
              <a:t>r+v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Objem válce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</a:t>
            </a:r>
            <a:r>
              <a:rPr lang="cs-CZ" dirty="0" smtClean="0">
                <a:solidFill>
                  <a:srgbClr val="FF0000"/>
                </a:solidFill>
              </a:rPr>
              <a:t>V = </a:t>
            </a:r>
            <a:r>
              <a:rPr lang="el-GR" dirty="0" smtClean="0">
                <a:solidFill>
                  <a:srgbClr val="FF0000"/>
                </a:solidFill>
              </a:rPr>
              <a:t>π</a:t>
            </a:r>
            <a:r>
              <a:rPr lang="cs-CZ" dirty="0" smtClean="0">
                <a:solidFill>
                  <a:srgbClr val="FF0000"/>
                </a:solidFill>
              </a:rPr>
              <a:t> r</a:t>
            </a:r>
            <a:r>
              <a:rPr lang="cs-CZ" baseline="30000" dirty="0" smtClean="0">
                <a:solidFill>
                  <a:srgbClr val="FF0000"/>
                </a:solidFill>
              </a:rPr>
              <a:t>2</a:t>
            </a:r>
            <a:r>
              <a:rPr lang="cs-CZ" dirty="0" smtClean="0">
                <a:solidFill>
                  <a:srgbClr val="FF0000"/>
                </a:solidFill>
              </a:rPr>
              <a:t> v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1172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1.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Geologové vyvrtali vrt hluboký 1,3 km o průměru 40 cm. Jaké množství zeminy musely nákladní automobily odvézt?</a:t>
            </a:r>
          </a:p>
          <a:p>
            <a:r>
              <a:rPr lang="cs-CZ" sz="2800" dirty="0" smtClean="0">
                <a:solidFill>
                  <a:srgbClr val="7030A0"/>
                </a:solidFill>
              </a:rPr>
              <a:t>Návod: Převeďte na metry a vyjádřete poloměr. Potom vypočítejte objem.</a:t>
            </a:r>
          </a:p>
          <a:p>
            <a:endParaRPr lang="cs-CZ" sz="2800" dirty="0">
              <a:solidFill>
                <a:srgbClr val="7030A0"/>
              </a:solidFill>
            </a:endParaRPr>
          </a:p>
          <a:p>
            <a:endParaRPr lang="cs-CZ" sz="2800" dirty="0">
              <a:solidFill>
                <a:srgbClr val="7030A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861048"/>
            <a:ext cx="1728192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572000" y="4797152"/>
            <a:ext cx="338437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V= 163,28 m</a:t>
            </a:r>
            <a:r>
              <a:rPr lang="cs-CZ" sz="2800" baseline="30000" dirty="0" smtClean="0"/>
              <a:t>3</a:t>
            </a:r>
          </a:p>
          <a:p>
            <a:r>
              <a:rPr lang="cs-CZ" sz="2800" dirty="0" smtClean="0"/>
              <a:t>Nákladní automobily odvezly 163m</a:t>
            </a:r>
            <a:r>
              <a:rPr lang="cs-CZ" sz="2800" baseline="30000" dirty="0" smtClean="0"/>
              <a:t>3</a:t>
            </a:r>
            <a:r>
              <a:rPr lang="cs-CZ" sz="2800" dirty="0" smtClean="0"/>
              <a:t> zeminy.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48088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Jaké množství dřeva obsahuje telegrafní sloup o výšce 6m, jestliže jeho průměr je 15 cm?</a:t>
            </a:r>
          </a:p>
          <a:p>
            <a:r>
              <a:rPr lang="cs-CZ" sz="2800" dirty="0" smtClean="0">
                <a:solidFill>
                  <a:srgbClr val="7030A0"/>
                </a:solidFill>
              </a:rPr>
              <a:t>Návod: Příklad se podobá předešlému. Převeďte na stejné jednotky, vyjádřete poloměr a počítejte objem.</a:t>
            </a:r>
          </a:p>
          <a:p>
            <a:endParaRPr lang="cs-CZ" sz="2800" dirty="0">
              <a:solidFill>
                <a:srgbClr val="7030A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203855"/>
            <a:ext cx="3384376" cy="22534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004048" y="4203855"/>
            <a:ext cx="374441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V= 105975 cm</a:t>
            </a:r>
            <a:r>
              <a:rPr lang="cs-CZ" sz="2800" baseline="30000" dirty="0" smtClean="0"/>
              <a:t>3</a:t>
            </a:r>
          </a:p>
          <a:p>
            <a:r>
              <a:rPr lang="cs-CZ" sz="2800" dirty="0" smtClean="0"/>
              <a:t>Telegrafní sloup obsahuje 0,1 m</a:t>
            </a:r>
            <a:r>
              <a:rPr lang="cs-CZ" sz="2800" baseline="30000" dirty="0" smtClean="0"/>
              <a:t>3</a:t>
            </a:r>
            <a:r>
              <a:rPr lang="cs-CZ" sz="2800" dirty="0" smtClean="0"/>
              <a:t> dřeva.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96262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3.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Bazén má tvar válce s průměrem dna 4m. Do jaké výšky bude sahat voda, jestliže bazén naplníme 150 hl vody?</a:t>
            </a:r>
          </a:p>
          <a:p>
            <a:r>
              <a:rPr lang="cs-CZ" sz="2800" dirty="0" smtClean="0">
                <a:solidFill>
                  <a:srgbClr val="7030A0"/>
                </a:solidFill>
              </a:rPr>
              <a:t>Nápověda: Objem v hl převeďte na m</a:t>
            </a:r>
            <a:r>
              <a:rPr lang="cs-CZ" sz="2800" baseline="30000" dirty="0" smtClean="0">
                <a:solidFill>
                  <a:srgbClr val="7030A0"/>
                </a:solidFill>
              </a:rPr>
              <a:t>3</a:t>
            </a:r>
            <a:r>
              <a:rPr lang="cs-CZ" sz="2800" dirty="0" smtClean="0">
                <a:solidFill>
                  <a:srgbClr val="7030A0"/>
                </a:solidFill>
              </a:rPr>
              <a:t> a vydělte </a:t>
            </a:r>
            <a:r>
              <a:rPr lang="el-GR" sz="2800" dirty="0" smtClean="0">
                <a:solidFill>
                  <a:srgbClr val="7030A0"/>
                </a:solidFill>
              </a:rPr>
              <a:t>π</a:t>
            </a:r>
            <a:r>
              <a:rPr lang="cs-CZ" sz="2800" dirty="0" smtClean="0">
                <a:solidFill>
                  <a:srgbClr val="7030A0"/>
                </a:solidFill>
              </a:rPr>
              <a:t>r</a:t>
            </a:r>
            <a:r>
              <a:rPr lang="cs-CZ" sz="2800" baseline="30000" dirty="0" smtClean="0">
                <a:solidFill>
                  <a:srgbClr val="7030A0"/>
                </a:solidFill>
              </a:rPr>
              <a:t>2</a:t>
            </a:r>
          </a:p>
          <a:p>
            <a:endParaRPr lang="cs-CZ" sz="2800" baseline="30000" dirty="0">
              <a:solidFill>
                <a:srgbClr val="7030A0"/>
              </a:solidFill>
            </a:endParaRPr>
          </a:p>
          <a:p>
            <a:endParaRPr lang="cs-CZ" sz="2800" baseline="30000" dirty="0">
              <a:solidFill>
                <a:srgbClr val="7030A0"/>
              </a:solidFill>
            </a:endParaRPr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077072"/>
            <a:ext cx="2874616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580112" y="4437112"/>
            <a:ext cx="324036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v</a:t>
            </a:r>
            <a:r>
              <a:rPr lang="cs-CZ" sz="2800" dirty="0" smtClean="0"/>
              <a:t>= 1,2m</a:t>
            </a:r>
          </a:p>
          <a:p>
            <a:r>
              <a:rPr lang="cs-CZ" sz="2800" dirty="0" smtClean="0"/>
              <a:t>Voda bude sahat do výšky 1,2m.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669453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4.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Okapová roura má tvar válce. Kolik m</a:t>
            </a:r>
            <a:r>
              <a:rPr lang="cs-CZ" baseline="30000" dirty="0" smtClean="0"/>
              <a:t>2</a:t>
            </a:r>
            <a:r>
              <a:rPr lang="cs-CZ" dirty="0" smtClean="0"/>
              <a:t> plechu potřebujeme na její zhotovení, jestliže délka je 5m a průměr 18cm?</a:t>
            </a:r>
          </a:p>
          <a:p>
            <a:r>
              <a:rPr lang="cs-CZ" sz="2800" dirty="0" smtClean="0">
                <a:solidFill>
                  <a:srgbClr val="7030A0"/>
                </a:solidFill>
              </a:rPr>
              <a:t>Návod: Počítáme povrch pláště válce.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717032"/>
            <a:ext cx="1976809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23928" y="4149080"/>
            <a:ext cx="374441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S</a:t>
            </a:r>
            <a:r>
              <a:rPr lang="cs-CZ" sz="2800" baseline="-25000" dirty="0" err="1" smtClean="0"/>
              <a:t>pl</a:t>
            </a:r>
            <a:r>
              <a:rPr lang="cs-CZ" sz="2800" dirty="0" smtClean="0"/>
              <a:t>= 2,8 m</a:t>
            </a:r>
            <a:r>
              <a:rPr lang="cs-CZ" sz="2800" baseline="30000" dirty="0" smtClean="0"/>
              <a:t>2</a:t>
            </a:r>
          </a:p>
          <a:p>
            <a:r>
              <a:rPr lang="cs-CZ" sz="2800" dirty="0" smtClean="0"/>
              <a:t>Na výrobu okapové roury je zapotřebí 2,8m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plechu.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20343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>
                <a:solidFill>
                  <a:prstClr val="black"/>
                </a:solidFill>
                <a:latin typeface="Arial" charset="0"/>
                <a:hlinkClick r:id="rId2"/>
              </a:rPr>
              <a:t>http://office.microsoft.com</a:t>
            </a:r>
            <a:endParaRPr lang="cs-CZ" b="1" dirty="0">
              <a:solidFill>
                <a:prstClr val="black"/>
              </a:solidFill>
              <a:latin typeface="Arial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67255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83</TotalTime>
  <Words>300</Words>
  <Application>Microsoft Office PowerPoint</Application>
  <PresentationFormat>Předvádění na obrazovce (4:3)</PresentationFormat>
  <Paragraphs>38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Anotace:</vt:lpstr>
      <vt:lpstr>Zopakujte si:</vt:lpstr>
      <vt:lpstr>Příklad 1.</vt:lpstr>
      <vt:lpstr>Příklad 2.</vt:lpstr>
      <vt:lpstr>Příklad 3.</vt:lpstr>
      <vt:lpstr>Příklad 4.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Anotace:</dc:title>
  <dc:creator>ivana</dc:creator>
  <cp:lastModifiedBy>ivana</cp:lastModifiedBy>
  <cp:revision>8</cp:revision>
  <dcterms:created xsi:type="dcterms:W3CDTF">2012-01-18T17:32:54Z</dcterms:created>
  <dcterms:modified xsi:type="dcterms:W3CDTF">2012-02-29T19:06:03Z</dcterms:modified>
</cp:coreProperties>
</file>