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6" r:id="rId3"/>
    <p:sldId id="257" r:id="rId4"/>
    <p:sldId id="260" r:id="rId5"/>
    <p:sldId id="258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66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08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2CA8BA3-1EF7-4869-8DA3-6DCA03B153D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1500861"/>
      </p:ext>
    </p:extLst>
  </p:cSld>
  <p:clrMapOvr>
    <a:masterClrMapping/>
  </p:clrMapOvr>
  <p:transition spd="med">
    <p:zoom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B48A996-5131-4858-B8D1-329EE86DAF3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6144075"/>
      </p:ext>
    </p:extLst>
  </p:cSld>
  <p:clrMapOvr>
    <a:masterClrMapping/>
  </p:clrMapOvr>
  <p:transition spd="med">
    <p:zoom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3A3C1F7-DB42-4336-856C-E21B8728FF9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8105903"/>
      </p:ext>
    </p:extLst>
  </p:cSld>
  <p:clrMapOvr>
    <a:masterClrMapping/>
  </p:clrMapOvr>
  <p:transition spd="med">
    <p:zoom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2918DB8-654A-41FB-9E09-89CDD06977F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1465578"/>
      </p:ext>
    </p:extLst>
  </p:cSld>
  <p:clrMapOvr>
    <a:masterClrMapping/>
  </p:clrMapOvr>
  <p:transition spd="med">
    <p:zoom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41A7800-56F9-4CA9-B031-104FF7493B8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254130"/>
      </p:ext>
    </p:extLst>
  </p:cSld>
  <p:clrMapOvr>
    <a:masterClrMapping/>
  </p:clrMapOvr>
  <p:transition spd="med">
    <p:zoom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CE6B09F-9E13-4182-80B5-4F624B89DBE1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9393066"/>
      </p:ext>
    </p:extLst>
  </p:cSld>
  <p:clrMapOvr>
    <a:masterClrMapping/>
  </p:clrMapOvr>
  <p:transition spd="med">
    <p:zoom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063EDB7-F1D5-4F18-9658-B2AD65D07891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0636173"/>
      </p:ext>
    </p:extLst>
  </p:cSld>
  <p:clrMapOvr>
    <a:masterClrMapping/>
  </p:clrMapOvr>
  <p:transition spd="med">
    <p:zoom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E8F5E90-996D-4C44-8F36-A70EA87A208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3816150"/>
      </p:ext>
    </p:extLst>
  </p:cSld>
  <p:clrMapOvr>
    <a:masterClrMapping/>
  </p:clrMapOvr>
  <p:transition spd="med">
    <p:zoom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107E59E-CF89-4F86-8B78-16679FF55234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865098"/>
      </p:ext>
    </p:extLst>
  </p:cSld>
  <p:clrMapOvr>
    <a:masterClrMapping/>
  </p:clrMapOvr>
  <p:transition spd="med">
    <p:zoom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7966F4C-2DCB-479E-A131-FF72AA482E9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8282480"/>
      </p:ext>
    </p:extLst>
  </p:cSld>
  <p:clrMapOvr>
    <a:masterClrMapping/>
  </p:clrMapOvr>
  <p:transition spd="med">
    <p:zoom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FBDEEBA-03AB-4E09-ADEA-4F1EC856AB8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2637744"/>
      </p:ext>
    </p:extLst>
  </p:cSld>
  <p:clrMapOvr>
    <a:masterClrMapping/>
  </p:clrMapOvr>
  <p:transition spd="med">
    <p:zoom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80297BA8-D9FD-47EB-9293-0F99C4D2364F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zoom/>
  </p:transition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cs.wikipedia.org/wiki/Soubor:Kruh-1.svg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" y="260350"/>
            <a:ext cx="8280400" cy="6210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243" name="Text Box 3"/>
          <p:cNvSpPr txBox="1">
            <a:spLocks noChangeArrowheads="1"/>
          </p:cNvSpPr>
          <p:nvPr/>
        </p:nvSpPr>
        <p:spPr bwMode="auto">
          <a:xfrm>
            <a:off x="2916238" y="1412875"/>
            <a:ext cx="33845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RNDr.Ivana Řehková</a:t>
            </a:r>
          </a:p>
        </p:txBody>
      </p:sp>
      <p:sp>
        <p:nvSpPr>
          <p:cNvPr id="10244" name="Text Box 4"/>
          <p:cNvSpPr txBox="1">
            <a:spLocks noChangeArrowheads="1"/>
          </p:cNvSpPr>
          <p:nvPr/>
        </p:nvSpPr>
        <p:spPr bwMode="auto">
          <a:xfrm>
            <a:off x="4572000" y="1844675"/>
            <a:ext cx="29527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3.2.1.3.R09_Kružnice</a:t>
            </a:r>
          </a:p>
        </p:txBody>
      </p:sp>
      <p:sp>
        <p:nvSpPr>
          <p:cNvPr id="10245" name="Text Box 5"/>
          <p:cNvSpPr txBox="1">
            <a:spLocks noChangeArrowheads="1"/>
          </p:cNvSpPr>
          <p:nvPr/>
        </p:nvSpPr>
        <p:spPr bwMode="auto">
          <a:xfrm>
            <a:off x="2771775" y="2205038"/>
            <a:ext cx="27368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Matematika 8.ročník</a:t>
            </a:r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Anotace:</a:t>
            </a:r>
          </a:p>
        </p:txBody>
      </p:sp>
      <p:sp>
        <p:nvSpPr>
          <p:cNvPr id="2053" name="Rectangle 5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 sz="2400"/>
              <a:t>Cílem hodiny je zopakování poznatků o kružnici z minulých ročníků.</a:t>
            </a:r>
          </a:p>
          <a:p>
            <a:pPr>
              <a:lnSpc>
                <a:spcPct val="90000"/>
              </a:lnSpc>
            </a:pPr>
            <a:r>
              <a:rPr lang="cs-CZ" sz="2400"/>
              <a:t>Prezentace je určena k úvodní vyučovací hodině k tématu Kružnice, kruh v 8. ročníku.</a:t>
            </a:r>
          </a:p>
          <a:p>
            <a:pPr>
              <a:lnSpc>
                <a:spcPct val="90000"/>
              </a:lnSpc>
            </a:pPr>
            <a:r>
              <a:rPr lang="cs-CZ" sz="2400"/>
              <a:t>Žáci formulují definici kružnice.</a:t>
            </a:r>
          </a:p>
          <a:p>
            <a:pPr>
              <a:lnSpc>
                <a:spcPct val="90000"/>
              </a:lnSpc>
            </a:pPr>
            <a:r>
              <a:rPr lang="cs-CZ" sz="2400"/>
              <a:t>Další používané pojmy jsou: poloměr, průměr, tětiva.</a:t>
            </a:r>
          </a:p>
          <a:p>
            <a:pPr>
              <a:lnSpc>
                <a:spcPct val="90000"/>
              </a:lnSpc>
            </a:pPr>
            <a:r>
              <a:rPr lang="cs-CZ" sz="2400"/>
              <a:t>Příklad má dát žákům souvislost s početními příklady na dělku tětivy, které znají z tématu Pythagorova věta.</a:t>
            </a:r>
          </a:p>
          <a:p>
            <a:pPr>
              <a:lnSpc>
                <a:spcPct val="90000"/>
              </a:lnSpc>
            </a:pPr>
            <a:r>
              <a:rPr lang="cs-CZ" sz="2400"/>
              <a:t>Žáci rýsují do sešitů, na tabuli je možné použít barevné fixy, nebo program Q-Draw.</a:t>
            </a:r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</p:spPr>
        <p:txBody>
          <a:bodyPr/>
          <a:lstStyle/>
          <a:p>
            <a:r>
              <a:rPr lang="cs-CZ"/>
              <a:t>Kružnice, kruh.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Narýsujte kružnici k(S, r= 4 cm).</a:t>
            </a:r>
          </a:p>
          <a:p>
            <a:r>
              <a:rPr lang="cs-CZ" sz="2400"/>
              <a:t>Kdy jste se učili rýsovat kružnici?</a:t>
            </a:r>
          </a:p>
        </p:txBody>
      </p:sp>
      <p:sp>
        <p:nvSpPr>
          <p:cNvPr id="4100" name="Oval 4"/>
          <p:cNvSpPr>
            <a:spLocks noChangeArrowheads="1"/>
          </p:cNvSpPr>
          <p:nvPr/>
        </p:nvSpPr>
        <p:spPr bwMode="auto">
          <a:xfrm>
            <a:off x="2916238" y="2924175"/>
            <a:ext cx="2376487" cy="230505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4101" name="Text Box 5"/>
          <p:cNvSpPr txBox="1">
            <a:spLocks noChangeArrowheads="1"/>
          </p:cNvSpPr>
          <p:nvPr/>
        </p:nvSpPr>
        <p:spPr bwMode="auto">
          <a:xfrm>
            <a:off x="4911725" y="2873375"/>
            <a:ext cx="2984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/>
              <a:t>k</a:t>
            </a:r>
          </a:p>
        </p:txBody>
      </p:sp>
      <p:sp>
        <p:nvSpPr>
          <p:cNvPr id="4102" name="Line 6"/>
          <p:cNvSpPr>
            <a:spLocks noChangeShapeType="1"/>
          </p:cNvSpPr>
          <p:nvPr/>
        </p:nvSpPr>
        <p:spPr bwMode="auto">
          <a:xfrm>
            <a:off x="4067175" y="4076700"/>
            <a:ext cx="73025" cy="730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3" name="Line 7"/>
          <p:cNvSpPr>
            <a:spLocks noChangeShapeType="1"/>
          </p:cNvSpPr>
          <p:nvPr/>
        </p:nvSpPr>
        <p:spPr bwMode="auto">
          <a:xfrm flipH="1">
            <a:off x="4067175" y="4076700"/>
            <a:ext cx="73025" cy="730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4" name="Text Box 8"/>
          <p:cNvSpPr txBox="1">
            <a:spLocks noChangeArrowheads="1"/>
          </p:cNvSpPr>
          <p:nvPr/>
        </p:nvSpPr>
        <p:spPr bwMode="auto">
          <a:xfrm>
            <a:off x="4211638" y="4076700"/>
            <a:ext cx="4318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S</a:t>
            </a:r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Co to je kružnice?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 sz="2800"/>
              <a:t>Zvolte na své kružnici body A,B,C,D</a:t>
            </a:r>
          </a:p>
          <a:p>
            <a:pPr>
              <a:lnSpc>
                <a:spcPct val="90000"/>
              </a:lnSpc>
            </a:pPr>
            <a:r>
              <a:rPr lang="cs-CZ" sz="2800"/>
              <a:t>Narýsujte spojnice těchto bodů se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800"/>
              <a:t>   středem </a:t>
            </a:r>
            <a:r>
              <a:rPr lang="cs-CZ" sz="2800">
                <a:solidFill>
                  <a:srgbClr val="FF0000"/>
                </a:solidFill>
              </a:rPr>
              <a:t>S</a:t>
            </a:r>
            <a:r>
              <a:rPr lang="cs-CZ" sz="2800"/>
              <a:t>. Co platí o vzdálenostech AS,BS,CS,DS ?</a:t>
            </a:r>
          </a:p>
          <a:p>
            <a:pPr>
              <a:lnSpc>
                <a:spcPct val="90000"/>
              </a:lnSpc>
              <a:buFontTx/>
              <a:buNone/>
            </a:pPr>
            <a:endParaRPr lang="cs-CZ" sz="2800"/>
          </a:p>
          <a:p>
            <a:pPr>
              <a:lnSpc>
                <a:spcPct val="90000"/>
              </a:lnSpc>
              <a:buFontTx/>
              <a:buNone/>
            </a:pPr>
            <a:r>
              <a:rPr lang="cs-CZ" sz="2800"/>
              <a:t>   Zvolte body E,F tak, aby neležely na kružnici.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800"/>
              <a:t>Co platí o vzdálenostech ES,FS?</a:t>
            </a:r>
          </a:p>
          <a:p>
            <a:pPr>
              <a:lnSpc>
                <a:spcPct val="90000"/>
              </a:lnSpc>
              <a:buFontTx/>
              <a:buNone/>
            </a:pPr>
            <a:endParaRPr lang="cs-CZ" sz="2800"/>
          </a:p>
          <a:p>
            <a:pPr>
              <a:lnSpc>
                <a:spcPct val="90000"/>
              </a:lnSpc>
              <a:buFontTx/>
              <a:buNone/>
            </a:pPr>
            <a:r>
              <a:rPr lang="cs-CZ" sz="2800">
                <a:solidFill>
                  <a:srgbClr val="FF0000"/>
                </a:solidFill>
              </a:rPr>
              <a:t>Formulujte definici kružnice.</a:t>
            </a:r>
            <a:r>
              <a:rPr lang="cs-CZ" sz="2800"/>
              <a:t> </a:t>
            </a:r>
          </a:p>
        </p:txBody>
      </p:sp>
      <p:sp>
        <p:nvSpPr>
          <p:cNvPr id="11268" name="Oval 4"/>
          <p:cNvSpPr>
            <a:spLocks noChangeArrowheads="1"/>
          </p:cNvSpPr>
          <p:nvPr/>
        </p:nvSpPr>
        <p:spPr bwMode="auto">
          <a:xfrm>
            <a:off x="6588125" y="1412875"/>
            <a:ext cx="2376488" cy="230505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269" name="Line 5"/>
          <p:cNvSpPr>
            <a:spLocks noChangeShapeType="1"/>
          </p:cNvSpPr>
          <p:nvPr/>
        </p:nvSpPr>
        <p:spPr bwMode="auto">
          <a:xfrm>
            <a:off x="7667625" y="2492375"/>
            <a:ext cx="217488" cy="1444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1270" name="Line 6"/>
          <p:cNvSpPr>
            <a:spLocks noChangeShapeType="1"/>
          </p:cNvSpPr>
          <p:nvPr/>
        </p:nvSpPr>
        <p:spPr bwMode="auto">
          <a:xfrm flipH="1">
            <a:off x="7740650" y="2492375"/>
            <a:ext cx="71438" cy="1444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1271" name="Text Box 7"/>
          <p:cNvSpPr txBox="1">
            <a:spLocks noChangeArrowheads="1"/>
          </p:cNvSpPr>
          <p:nvPr/>
        </p:nvSpPr>
        <p:spPr bwMode="auto">
          <a:xfrm>
            <a:off x="7885113" y="2565400"/>
            <a:ext cx="288925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S</a:t>
            </a:r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50000">
                                          <p:val>
                                            <p:strVal val="#ppt_y+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112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6" grpId="0" animBg="1"/>
      <p:bldP spid="11267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33" name="Picture 13" descr="220px-Kruh-1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1557338"/>
            <a:ext cx="4464050" cy="4464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Co je to průměr kružnice?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 sz="2800"/>
              <a:t>Narýsujte kružnici k(S,r=3cm)</a:t>
            </a:r>
          </a:p>
          <a:p>
            <a:pPr>
              <a:lnSpc>
                <a:spcPct val="90000"/>
              </a:lnSpc>
            </a:pPr>
            <a:r>
              <a:rPr lang="cs-CZ" sz="2800"/>
              <a:t>Zvolte na kružnici body A,B,C,D. Zakreslete spojnice těchto bodů.Co platí o délkách úseček AB,CD?</a:t>
            </a:r>
          </a:p>
          <a:p>
            <a:pPr>
              <a:lnSpc>
                <a:spcPct val="90000"/>
              </a:lnSpc>
            </a:pPr>
            <a:endParaRPr lang="cs-CZ" sz="2800"/>
          </a:p>
          <a:p>
            <a:pPr>
              <a:lnSpc>
                <a:spcPct val="90000"/>
              </a:lnSpc>
            </a:pPr>
            <a:endParaRPr lang="cs-CZ"/>
          </a:p>
          <a:p>
            <a:pPr>
              <a:lnSpc>
                <a:spcPct val="90000"/>
              </a:lnSpc>
            </a:pPr>
            <a:endParaRPr lang="cs-CZ"/>
          </a:p>
          <a:p>
            <a:pPr>
              <a:lnSpc>
                <a:spcPct val="90000"/>
              </a:lnSpc>
            </a:pPr>
            <a:endParaRPr lang="cs-CZ"/>
          </a:p>
          <a:p>
            <a:pPr>
              <a:lnSpc>
                <a:spcPct val="90000"/>
              </a:lnSpc>
            </a:pPr>
            <a:r>
              <a:rPr lang="cs-CZ"/>
              <a:t>Zkuste definovat průměr kružnice.</a:t>
            </a:r>
          </a:p>
        </p:txBody>
      </p:sp>
      <p:sp>
        <p:nvSpPr>
          <p:cNvPr id="12292" name="Oval 4"/>
          <p:cNvSpPr>
            <a:spLocks noChangeArrowheads="1"/>
          </p:cNvSpPr>
          <p:nvPr/>
        </p:nvSpPr>
        <p:spPr bwMode="auto">
          <a:xfrm>
            <a:off x="3132138" y="3357563"/>
            <a:ext cx="2087562" cy="19431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12293" name="Line 5"/>
          <p:cNvSpPr>
            <a:spLocks noChangeShapeType="1"/>
          </p:cNvSpPr>
          <p:nvPr/>
        </p:nvSpPr>
        <p:spPr bwMode="auto">
          <a:xfrm>
            <a:off x="3779838" y="3429000"/>
            <a:ext cx="1368425" cy="504825"/>
          </a:xfrm>
          <a:prstGeom prst="line">
            <a:avLst/>
          </a:prstGeom>
          <a:noFill/>
          <a:ln w="9525">
            <a:solidFill>
              <a:srgbClr val="000066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2294" name="Line 6"/>
          <p:cNvSpPr>
            <a:spLocks noChangeShapeType="1"/>
          </p:cNvSpPr>
          <p:nvPr/>
        </p:nvSpPr>
        <p:spPr bwMode="auto">
          <a:xfrm>
            <a:off x="3276600" y="3933825"/>
            <a:ext cx="1295400" cy="1295400"/>
          </a:xfrm>
          <a:prstGeom prst="line">
            <a:avLst/>
          </a:prstGeom>
          <a:noFill/>
          <a:ln w="9525">
            <a:solidFill>
              <a:srgbClr val="000066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2295" name="Text Box 7"/>
          <p:cNvSpPr txBox="1">
            <a:spLocks noChangeArrowheads="1"/>
          </p:cNvSpPr>
          <p:nvPr/>
        </p:nvSpPr>
        <p:spPr bwMode="auto">
          <a:xfrm>
            <a:off x="5219700" y="3789363"/>
            <a:ext cx="360363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B</a:t>
            </a:r>
          </a:p>
        </p:txBody>
      </p:sp>
      <p:sp>
        <p:nvSpPr>
          <p:cNvPr id="12296" name="Text Box 8"/>
          <p:cNvSpPr txBox="1">
            <a:spLocks noChangeArrowheads="1"/>
          </p:cNvSpPr>
          <p:nvPr/>
        </p:nvSpPr>
        <p:spPr bwMode="auto">
          <a:xfrm>
            <a:off x="4500563" y="4797425"/>
            <a:ext cx="358775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D</a:t>
            </a:r>
          </a:p>
        </p:txBody>
      </p:sp>
      <p:sp>
        <p:nvSpPr>
          <p:cNvPr id="12297" name="Text Box 9"/>
          <p:cNvSpPr txBox="1">
            <a:spLocks noChangeArrowheads="1"/>
          </p:cNvSpPr>
          <p:nvPr/>
        </p:nvSpPr>
        <p:spPr bwMode="auto">
          <a:xfrm>
            <a:off x="3419475" y="3213100"/>
            <a:ext cx="288925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A</a:t>
            </a:r>
          </a:p>
        </p:txBody>
      </p:sp>
      <p:sp>
        <p:nvSpPr>
          <p:cNvPr id="12299" name="Text Box 11"/>
          <p:cNvSpPr txBox="1">
            <a:spLocks noChangeArrowheads="1"/>
          </p:cNvSpPr>
          <p:nvPr/>
        </p:nvSpPr>
        <p:spPr bwMode="auto">
          <a:xfrm>
            <a:off x="2771775" y="3716338"/>
            <a:ext cx="43180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C</a:t>
            </a:r>
          </a:p>
        </p:txBody>
      </p:sp>
      <p:sp>
        <p:nvSpPr>
          <p:cNvPr id="12300" name="Line 12"/>
          <p:cNvSpPr>
            <a:spLocks noChangeShapeType="1"/>
          </p:cNvSpPr>
          <p:nvPr/>
        </p:nvSpPr>
        <p:spPr bwMode="auto">
          <a:xfrm>
            <a:off x="3132138" y="4365625"/>
            <a:ext cx="2087562" cy="0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2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2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2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2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2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2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2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2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2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2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2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2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3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3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2" grpId="0" animBg="1"/>
      <p:bldP spid="12293" grpId="0" animBg="1"/>
      <p:bldP spid="12294" grpId="0" animBg="1"/>
      <p:bldP spid="12296" grpId="0"/>
      <p:bldP spid="12297" grpId="0"/>
      <p:bldP spid="12299" grpId="0"/>
      <p:bldP spid="1230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Jak se nazývají úsečky AB,CD?</a:t>
            </a:r>
          </a:p>
        </p:txBody>
      </p:sp>
      <p:pic>
        <p:nvPicPr>
          <p:cNvPr id="14341" name="Picture 5" descr="MC900438000[1]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64163" y="2565400"/>
            <a:ext cx="1863725" cy="1270000"/>
          </a:xfrm>
        </p:spPr>
      </p:pic>
      <p:sp>
        <p:nvSpPr>
          <p:cNvPr id="14342" name="AutoShape 6"/>
          <p:cNvSpPr>
            <a:spLocks noChangeArrowheads="1"/>
          </p:cNvSpPr>
          <p:nvPr/>
        </p:nvSpPr>
        <p:spPr bwMode="auto">
          <a:xfrm>
            <a:off x="1763713" y="3716338"/>
            <a:ext cx="3384550" cy="1441450"/>
          </a:xfrm>
          <a:prstGeom prst="horizontalScroll">
            <a:avLst>
              <a:gd name="adj" fmla="val 12500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4343" name="Text Box 7"/>
          <p:cNvSpPr txBox="1">
            <a:spLocks noChangeArrowheads="1"/>
          </p:cNvSpPr>
          <p:nvPr/>
        </p:nvSpPr>
        <p:spPr bwMode="auto">
          <a:xfrm>
            <a:off x="2339975" y="4221163"/>
            <a:ext cx="2303463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>
                <a:solidFill>
                  <a:srgbClr val="FF0000"/>
                </a:solidFill>
              </a:rPr>
              <a:t>T Ě T I V Y</a:t>
            </a:r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43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4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Umíte vypočítat délku tětivy?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Je dána kružnice k(S,r=5cm). Vypočti  délku tětivy, která je od středu S vzdálená 3 cm.</a:t>
            </a:r>
          </a:p>
          <a:p>
            <a:r>
              <a:rPr lang="cs-CZ"/>
              <a:t> Zkus příklad narýsovat např. v měřítku 1:2</a:t>
            </a:r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Citace: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b="1"/>
          </a:p>
          <a:p>
            <a:r>
              <a:rPr lang="cs-CZ" b="1"/>
              <a:t>Bibliografická citace z Wikipedie</a:t>
            </a:r>
          </a:p>
          <a:p>
            <a:r>
              <a:rPr lang="cs-CZ"/>
              <a:t>Soubor:Kruh-1.svg. In </a:t>
            </a:r>
            <a:r>
              <a:rPr lang="cs-CZ" i="1"/>
              <a:t>Wikipedia : the free encyclopedia</a:t>
            </a:r>
            <a:r>
              <a:rPr lang="cs-CZ"/>
              <a:t> [online]. St. Petersburg (Florida) : Wikipedia Foundation, [cit. 2011-11-22]. Dostupné z WWW: &lt;http://cs.wikipedia.org/wiki/Soubor:Kruh-1.svg&gt;.</a:t>
            </a:r>
          </a:p>
          <a:p>
            <a:endParaRPr lang="cs-CZ"/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52</TotalTime>
  <Words>259</Words>
  <Application>Microsoft Office PowerPoint</Application>
  <PresentationFormat>Předvádění na obrazovce (4:3)</PresentationFormat>
  <Paragraphs>46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1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Arial</vt:lpstr>
      <vt:lpstr>Výchozí návrh</vt:lpstr>
      <vt:lpstr>Prezentace aplikace PowerPoint</vt:lpstr>
      <vt:lpstr>Anotace:</vt:lpstr>
      <vt:lpstr>Kružnice, kruh.</vt:lpstr>
      <vt:lpstr>Co to je kružnice?</vt:lpstr>
      <vt:lpstr>Prezentace aplikace PowerPoint</vt:lpstr>
      <vt:lpstr>Co je to průměr kružnice?</vt:lpstr>
      <vt:lpstr>Jak se nazývají úsečky AB,CD?</vt:lpstr>
      <vt:lpstr>Umíte vypočítat délku tětivy?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ivana</dc:creator>
  <cp:lastModifiedBy>ivana</cp:lastModifiedBy>
  <cp:revision>3</cp:revision>
  <dcterms:created xsi:type="dcterms:W3CDTF">2011-11-22T15:55:05Z</dcterms:created>
  <dcterms:modified xsi:type="dcterms:W3CDTF">2012-02-03T15:56:03Z</dcterms:modified>
</cp:coreProperties>
</file>