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9" r:id="rId3"/>
    <p:sldId id="302" r:id="rId4"/>
    <p:sldId id="290" r:id="rId5"/>
    <p:sldId id="307" r:id="rId6"/>
    <p:sldId id="309" r:id="rId7"/>
    <p:sldId id="268" r:id="rId8"/>
    <p:sldId id="308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71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36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5_2" csCatId="accent5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19_ ČESKÝ JAZYK 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   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VYJMENOVANÁ SLOVA PO B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ScaleX="130583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55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804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37408" custScaleY="72247" custLinFactY="22679" custLinFactNeighborX="-3088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3EEB1F9-BBDE-4009-9259-EECE276AE5AD}" type="presOf" srcId="{4998EED1-9AAF-4045-BAC6-AA54B1A3E015}" destId="{6E27EA9C-C67C-450A-8A3C-DF1F4862AEAB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62C43B9C-3FAF-4276-850E-2EBA32E2053F}" type="presOf" srcId="{33733867-CCF3-40F1-A592-7074E0CC194F}" destId="{ED2230FF-1096-48BA-B691-CB70E3195D4E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30D75728-C0AD-4CC0-BB59-8194E3EDCE68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3492F0B-C8B2-4285-B26F-C073A19AA55F}" type="presOf" srcId="{D07A5630-6FBA-4728-88CD-6E1E179CB30C}" destId="{908BA98C-A95B-4D99-AB45-D03C9BA08086}" srcOrd="0" destOrd="0" presId="urn:microsoft.com/office/officeart/2005/8/layout/pyramid2"/>
    <dgm:cxn modelId="{0BD6D04B-5EF5-4A8A-A680-1F7CDAD7F7E2}" type="presParOf" srcId="{E915DD33-C422-48D7-A147-9DF518074CD6}" destId="{AA8D1857-C2BD-4E9B-945E-6C696E0FAF33}" srcOrd="0" destOrd="0" presId="urn:microsoft.com/office/officeart/2005/8/layout/pyramid2"/>
    <dgm:cxn modelId="{D389A780-5BCE-42B1-9766-511DF61B484B}" type="presParOf" srcId="{E915DD33-C422-48D7-A147-9DF518074CD6}" destId="{3BAA9B1B-BFD6-4CA9-90A9-730241A0D9F7}" srcOrd="1" destOrd="0" presId="urn:microsoft.com/office/officeart/2005/8/layout/pyramid2"/>
    <dgm:cxn modelId="{48889165-6280-4CA0-82C8-740BAE0D70C3}" type="presParOf" srcId="{3BAA9B1B-BFD6-4CA9-90A9-730241A0D9F7}" destId="{908BA98C-A95B-4D99-AB45-D03C9BA08086}" srcOrd="0" destOrd="0" presId="urn:microsoft.com/office/officeart/2005/8/layout/pyramid2"/>
    <dgm:cxn modelId="{6494DF0B-EB59-4FCD-9A1C-AD1C8356406F}" type="presParOf" srcId="{3BAA9B1B-BFD6-4CA9-90A9-730241A0D9F7}" destId="{259FFE0E-3104-4C28-90A5-34C9081B2D21}" srcOrd="1" destOrd="0" presId="urn:microsoft.com/office/officeart/2005/8/layout/pyramid2"/>
    <dgm:cxn modelId="{46052E9F-BA52-4D86-A3D7-448A1059AD17}" type="presParOf" srcId="{3BAA9B1B-BFD6-4CA9-90A9-730241A0D9F7}" destId="{ED2230FF-1096-48BA-B691-CB70E3195D4E}" srcOrd="2" destOrd="0" presId="urn:microsoft.com/office/officeart/2005/8/layout/pyramid2"/>
    <dgm:cxn modelId="{C09B9D35-FA8C-4210-AC30-D60B93AA59BB}" type="presParOf" srcId="{3BAA9B1B-BFD6-4CA9-90A9-730241A0D9F7}" destId="{73724FA6-330F-43B7-BA60-483C4E413C56}" srcOrd="3" destOrd="0" presId="urn:microsoft.com/office/officeart/2005/8/layout/pyramid2"/>
    <dgm:cxn modelId="{C2E9C506-F3CD-44BD-A747-69D041932813}" type="presParOf" srcId="{3BAA9B1B-BFD6-4CA9-90A9-730241A0D9F7}" destId="{6E27EA9C-C67C-450A-8A3C-DF1F4862AEAB}" srcOrd="4" destOrd="0" presId="urn:microsoft.com/office/officeart/2005/8/layout/pyramid2"/>
    <dgm:cxn modelId="{99765AEF-AF0C-4499-9884-01BA5EB5FD37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00034" y="1928802"/>
          <a:ext cx="8001056" cy="4349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500430" y="4572008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SLOVA PO B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929222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OVĚŘENÍ VE VÝUCE:    </a:t>
            </a:r>
            <a:r>
              <a:rPr lang="cs-CZ" dirty="0" smtClean="0"/>
              <a:t> 15.12.2011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PŘEDMĚT:</a:t>
            </a:r>
            <a:r>
              <a:rPr lang="cs-CZ" dirty="0" smtClean="0"/>
              <a:t> Český jazyk       </a:t>
            </a:r>
          </a:p>
          <a:p>
            <a:r>
              <a:rPr lang="cs-CZ" b="1" dirty="0" smtClean="0"/>
              <a:t>ROČNÍK: </a:t>
            </a:r>
            <a:r>
              <a:rPr lang="cs-CZ" dirty="0" smtClean="0"/>
              <a:t>3.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vyjmenovaná slova po B, význam slov</a:t>
            </a: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ANOTACE: </a:t>
            </a:r>
            <a:r>
              <a:rPr lang="cs-CZ" dirty="0" smtClean="0"/>
              <a:t>DUM procvičuje vyjmenovaná slova po B.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ětiúhelník 16"/>
          <p:cNvSpPr/>
          <p:nvPr/>
        </p:nvSpPr>
        <p:spPr>
          <a:xfrm>
            <a:off x="6000760" y="2143116"/>
            <a:ext cx="1714512" cy="714380"/>
          </a:xfrm>
          <a:prstGeom prst="homePlat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39" name="Obrázek 38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2330" y="214290"/>
            <a:ext cx="1714512" cy="2215685"/>
          </a:xfrm>
          <a:prstGeom prst="rect">
            <a:avLst/>
          </a:prstGeom>
        </p:spPr>
      </p:pic>
      <p:sp>
        <p:nvSpPr>
          <p:cNvPr id="40" name="Obláček 39"/>
          <p:cNvSpPr/>
          <p:nvPr/>
        </p:nvSpPr>
        <p:spPr>
          <a:xfrm>
            <a:off x="714348" y="357166"/>
            <a:ext cx="5786446" cy="1428760"/>
          </a:xfrm>
          <a:prstGeom prst="cloudCallout">
            <a:avLst>
              <a:gd name="adj1" fmla="val 61053"/>
              <a:gd name="adj2" fmla="val 19320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AHOJ, DĚTI.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Které vyjmenované slovo zde chybí?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7" name="Pětiúhelník 46"/>
          <p:cNvSpPr/>
          <p:nvPr/>
        </p:nvSpPr>
        <p:spPr>
          <a:xfrm>
            <a:off x="857224" y="2214554"/>
            <a:ext cx="1714512" cy="714380"/>
          </a:xfrm>
          <a:prstGeom prst="homePlat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BÝT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>
            <a:off x="2571736" y="2214554"/>
            <a:ext cx="1714512" cy="714380"/>
          </a:xfrm>
          <a:prstGeom prst="homePlat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16" name="Pětiúhelník 15"/>
          <p:cNvSpPr/>
          <p:nvPr/>
        </p:nvSpPr>
        <p:spPr>
          <a:xfrm>
            <a:off x="4286248" y="2143116"/>
            <a:ext cx="1714512" cy="714380"/>
          </a:xfrm>
          <a:prstGeom prst="homePlat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25" name="Pětiúhelník 24"/>
          <p:cNvSpPr/>
          <p:nvPr/>
        </p:nvSpPr>
        <p:spPr>
          <a:xfrm>
            <a:off x="785786" y="5214950"/>
            <a:ext cx="1714512" cy="714380"/>
          </a:xfrm>
          <a:prstGeom prst="homePlat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26" name="Pětiúhelník 25"/>
          <p:cNvSpPr/>
          <p:nvPr/>
        </p:nvSpPr>
        <p:spPr>
          <a:xfrm>
            <a:off x="785786" y="4286256"/>
            <a:ext cx="1714512" cy="714380"/>
          </a:xfrm>
          <a:prstGeom prst="homePlat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OBYČEJ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Pětiúhelník 26"/>
          <p:cNvSpPr/>
          <p:nvPr/>
        </p:nvSpPr>
        <p:spPr>
          <a:xfrm>
            <a:off x="2500298" y="3214686"/>
            <a:ext cx="1714512" cy="714380"/>
          </a:xfrm>
          <a:prstGeom prst="homePlat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28" name="Pětiúhelník 27"/>
          <p:cNvSpPr/>
          <p:nvPr/>
        </p:nvSpPr>
        <p:spPr>
          <a:xfrm>
            <a:off x="4214810" y="3214686"/>
            <a:ext cx="1714512" cy="714380"/>
          </a:xfrm>
          <a:prstGeom prst="homePlat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DOBYTEK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Pětiúhelník 28"/>
          <p:cNvSpPr/>
          <p:nvPr/>
        </p:nvSpPr>
        <p:spPr>
          <a:xfrm>
            <a:off x="2500298" y="4286256"/>
            <a:ext cx="1714512" cy="714380"/>
          </a:xfrm>
          <a:prstGeom prst="homePlat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30" name="Pětiúhelník 29"/>
          <p:cNvSpPr/>
          <p:nvPr/>
        </p:nvSpPr>
        <p:spPr>
          <a:xfrm>
            <a:off x="4214810" y="4214818"/>
            <a:ext cx="1714512" cy="714380"/>
          </a:xfrm>
          <a:prstGeom prst="homePlat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31" name="Pětiúhelník 30"/>
          <p:cNvSpPr/>
          <p:nvPr/>
        </p:nvSpPr>
        <p:spPr>
          <a:xfrm>
            <a:off x="785786" y="3286124"/>
            <a:ext cx="1714512" cy="714380"/>
          </a:xfrm>
          <a:prstGeom prst="homePlat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32" name="Pětiúhelník 31"/>
          <p:cNvSpPr/>
          <p:nvPr/>
        </p:nvSpPr>
        <p:spPr>
          <a:xfrm>
            <a:off x="2500298" y="5214950"/>
            <a:ext cx="1714512" cy="714380"/>
          </a:xfrm>
          <a:prstGeom prst="homePlat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33" name="Pětiúhelník 32"/>
          <p:cNvSpPr/>
          <p:nvPr/>
        </p:nvSpPr>
        <p:spPr>
          <a:xfrm>
            <a:off x="4214810" y="5214950"/>
            <a:ext cx="1714512" cy="714380"/>
          </a:xfrm>
          <a:prstGeom prst="homePlat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BABYKA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Pětiúhelník 33"/>
          <p:cNvSpPr/>
          <p:nvPr/>
        </p:nvSpPr>
        <p:spPr>
          <a:xfrm>
            <a:off x="5929322" y="4214818"/>
            <a:ext cx="1714512" cy="714380"/>
          </a:xfrm>
          <a:prstGeom prst="homePlat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35" name="Pětiúhelník 34"/>
          <p:cNvSpPr/>
          <p:nvPr/>
        </p:nvSpPr>
        <p:spPr>
          <a:xfrm>
            <a:off x="5929322" y="3214686"/>
            <a:ext cx="1714512" cy="714380"/>
          </a:xfrm>
          <a:prstGeom prst="homePlat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36" name="Pětiúhelník 35"/>
          <p:cNvSpPr/>
          <p:nvPr/>
        </p:nvSpPr>
        <p:spPr>
          <a:xfrm>
            <a:off x="5929322" y="5143512"/>
            <a:ext cx="1714512" cy="714380"/>
          </a:xfrm>
          <a:prstGeom prst="homePlat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90000"/>
                </a:schemeClr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Krychle 46"/>
          <p:cNvSpPr/>
          <p:nvPr/>
        </p:nvSpPr>
        <p:spPr>
          <a:xfrm>
            <a:off x="4500562" y="3357562"/>
            <a:ext cx="1500198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BÝČEK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7429500" y="0"/>
            <a:ext cx="1714500" cy="2216150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2071670" y="214290"/>
            <a:ext cx="4572032" cy="1714512"/>
          </a:xfrm>
          <a:prstGeom prst="cloudCallout">
            <a:avLst>
              <a:gd name="adj1" fmla="val 62843"/>
              <a:gd name="adj2" fmla="val 17013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Přiřadíš správně podle významu slov?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Krychle 14"/>
          <p:cNvSpPr/>
          <p:nvPr/>
        </p:nvSpPr>
        <p:spPr>
          <a:xfrm>
            <a:off x="714348" y="1571612"/>
            <a:ext cx="1500198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BABYKA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5" name="Krychle 44"/>
          <p:cNvSpPr/>
          <p:nvPr/>
        </p:nvSpPr>
        <p:spPr>
          <a:xfrm>
            <a:off x="2000232" y="2143116"/>
            <a:ext cx="1500198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BYTNÁ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6" name="Krychle 45"/>
          <p:cNvSpPr/>
          <p:nvPr/>
        </p:nvSpPr>
        <p:spPr>
          <a:xfrm>
            <a:off x="5857884" y="3929066"/>
            <a:ext cx="1500198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BYTOST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8" name="Krychle 47"/>
          <p:cNvSpPr/>
          <p:nvPr/>
        </p:nvSpPr>
        <p:spPr>
          <a:xfrm>
            <a:off x="7143768" y="4572008"/>
            <a:ext cx="1785950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DOBYTKÁŘ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9" name="Krychle 48"/>
          <p:cNvSpPr/>
          <p:nvPr/>
        </p:nvSpPr>
        <p:spPr>
          <a:xfrm>
            <a:off x="7143768" y="3357562"/>
            <a:ext cx="1714512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ZBYTEČNÝ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1" name="Krychle 50"/>
          <p:cNvSpPr/>
          <p:nvPr/>
        </p:nvSpPr>
        <p:spPr>
          <a:xfrm>
            <a:off x="3214678" y="2786058"/>
            <a:ext cx="1500198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ZBYNĚK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3" name="Krychle 52"/>
          <p:cNvSpPr/>
          <p:nvPr/>
        </p:nvSpPr>
        <p:spPr>
          <a:xfrm>
            <a:off x="5857884" y="2786058"/>
            <a:ext cx="1500198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BYDŽOV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4" name="Krychle 53"/>
          <p:cNvSpPr/>
          <p:nvPr/>
        </p:nvSpPr>
        <p:spPr>
          <a:xfrm>
            <a:off x="4572000" y="2143116"/>
            <a:ext cx="1500198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BYLINA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5" name="Krychle 54"/>
          <p:cNvSpPr/>
          <p:nvPr/>
        </p:nvSpPr>
        <p:spPr>
          <a:xfrm>
            <a:off x="3286116" y="1571612"/>
            <a:ext cx="1500198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BYDLO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2" name="Krychle 51"/>
          <p:cNvSpPr/>
          <p:nvPr/>
        </p:nvSpPr>
        <p:spPr>
          <a:xfrm>
            <a:off x="7143768" y="2214554"/>
            <a:ext cx="1714512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KOBYLKA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357158" y="2786058"/>
            <a:ext cx="135732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jméno města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7" name="Zaoblený obdélník 56"/>
          <p:cNvSpPr/>
          <p:nvPr/>
        </p:nvSpPr>
        <p:spPr>
          <a:xfrm>
            <a:off x="1857356" y="5000636"/>
            <a:ext cx="135732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malý býk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8" name="Zaoblený obdélník 57"/>
          <p:cNvSpPr/>
          <p:nvPr/>
        </p:nvSpPr>
        <p:spPr>
          <a:xfrm>
            <a:off x="428596" y="5929330"/>
            <a:ext cx="135732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malá kobyla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9" name="Zaoblený obdélník 58"/>
          <p:cNvSpPr/>
          <p:nvPr/>
        </p:nvSpPr>
        <p:spPr>
          <a:xfrm>
            <a:off x="7572396" y="6000768"/>
            <a:ext cx="135732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rostlina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0" name="Zaoblený obdélník 59"/>
          <p:cNvSpPr/>
          <p:nvPr/>
        </p:nvSpPr>
        <p:spPr>
          <a:xfrm>
            <a:off x="2571736" y="5715016"/>
            <a:ext cx="135732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mužské  jméno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1" name="Zaoblený obdélník 60"/>
          <p:cNvSpPr/>
          <p:nvPr/>
        </p:nvSpPr>
        <p:spPr>
          <a:xfrm>
            <a:off x="4071934" y="5715016"/>
            <a:ext cx="135732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živobytí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2" name="Zaoblený obdélník 61"/>
          <p:cNvSpPr/>
          <p:nvPr/>
        </p:nvSpPr>
        <p:spPr>
          <a:xfrm>
            <a:off x="357158" y="4572008"/>
            <a:ext cx="135732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majitelka bytu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3" name="Zaoblený obdélník 62"/>
          <p:cNvSpPr/>
          <p:nvPr/>
        </p:nvSpPr>
        <p:spPr>
          <a:xfrm>
            <a:off x="5572132" y="5929330"/>
            <a:ext cx="135732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druh javoru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4" name="Zaoblený obdélník 63"/>
          <p:cNvSpPr/>
          <p:nvPr/>
        </p:nvSpPr>
        <p:spPr>
          <a:xfrm>
            <a:off x="285720" y="3786190"/>
            <a:ext cx="135732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majitel dobytku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5" name="Zaoblený obdélník 64"/>
          <p:cNvSpPr/>
          <p:nvPr/>
        </p:nvSpPr>
        <p:spPr>
          <a:xfrm>
            <a:off x="1857356" y="4214818"/>
            <a:ext cx="135732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osoba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6" name="Zaoblený obdélník 65"/>
          <p:cNvSpPr/>
          <p:nvPr/>
        </p:nvSpPr>
        <p:spPr>
          <a:xfrm>
            <a:off x="357158" y="5286388"/>
            <a:ext cx="135732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nedůležitý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571472" y="500042"/>
          <a:ext cx="6500858" cy="5852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0066"/>
                <a:gridCol w="500066"/>
                <a:gridCol w="500066"/>
                <a:gridCol w="500066"/>
                <a:gridCol w="500066"/>
                <a:gridCol w="500066"/>
                <a:gridCol w="500066"/>
                <a:gridCol w="500066"/>
                <a:gridCol w="500066"/>
                <a:gridCol w="500066"/>
                <a:gridCol w="500066"/>
                <a:gridCol w="500066"/>
                <a:gridCol w="500066"/>
              </a:tblGrid>
              <a:tr h="28575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ř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ř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č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j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é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Šipka doleva 2"/>
          <p:cNvSpPr/>
          <p:nvPr/>
        </p:nvSpPr>
        <p:spPr>
          <a:xfrm>
            <a:off x="3214678" y="3786190"/>
            <a:ext cx="2714644" cy="484632"/>
          </a:xfrm>
          <a:prstGeom prst="leftArrow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Něco mi zůstalo, je to …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2304" y="4214818"/>
            <a:ext cx="2057414" cy="2286016"/>
          </a:xfrm>
          <a:prstGeom prst="rect">
            <a:avLst/>
          </a:prstGeom>
        </p:spPr>
      </p:pic>
      <p:sp>
        <p:nvSpPr>
          <p:cNvPr id="6" name="Obláček 5"/>
          <p:cNvSpPr/>
          <p:nvPr/>
        </p:nvSpPr>
        <p:spPr>
          <a:xfrm>
            <a:off x="5929322" y="928670"/>
            <a:ext cx="3000396" cy="1928826"/>
          </a:xfrm>
          <a:prstGeom prst="cloudCallout">
            <a:avLst>
              <a:gd name="adj1" fmla="val -6321"/>
              <a:gd name="adj2" fmla="val 167067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Doplňte vyjmenovaná slova.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2330" y="285728"/>
            <a:ext cx="1824213" cy="2357454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1285852" y="500042"/>
            <a:ext cx="4572032" cy="928694"/>
          </a:xfrm>
          <a:prstGeom prst="cloudCallout">
            <a:avLst>
              <a:gd name="adj1" fmla="val 77304"/>
              <a:gd name="adj2" fmla="val 39646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Doplň správně 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>
                <a:solidFill>
                  <a:schemeClr val="tx1"/>
                </a:solidFill>
              </a:rPr>
              <a:t>,</a:t>
            </a:r>
            <a:r>
              <a:rPr lang="cs-CZ" sz="2800" b="1" dirty="0" smtClean="0">
                <a:solidFill>
                  <a:srgbClr val="FF0000"/>
                </a:solidFill>
              </a:rPr>
              <a:t> Y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500034" y="1785926"/>
            <a:ext cx="8229600" cy="4714875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b__</a:t>
            </a:r>
            <a:r>
              <a:rPr lang="cs-CZ" b="1" dirty="0" err="1" smtClean="0"/>
              <a:t>dliště</a:t>
            </a:r>
            <a:r>
              <a:rPr lang="cs-CZ" b="1" dirty="0" smtClean="0"/>
              <a:t>, b__</a:t>
            </a:r>
            <a:r>
              <a:rPr lang="cs-CZ" b="1" dirty="0" err="1" smtClean="0"/>
              <a:t>valá</a:t>
            </a:r>
            <a:r>
              <a:rPr lang="cs-CZ" b="1" dirty="0" smtClean="0"/>
              <a:t>  b__</a:t>
            </a:r>
            <a:r>
              <a:rPr lang="cs-CZ" b="1" dirty="0" err="1" smtClean="0"/>
              <a:t>tná</a:t>
            </a:r>
            <a:r>
              <a:rPr lang="cs-CZ" b="1" dirty="0" smtClean="0"/>
              <a:t>, b__</a:t>
            </a:r>
            <a:r>
              <a:rPr lang="cs-CZ" b="1" dirty="0" err="1" smtClean="0"/>
              <a:t>ček</a:t>
            </a:r>
            <a:endParaRPr lang="cs-CZ" b="1" dirty="0" smtClean="0"/>
          </a:p>
          <a:p>
            <a:r>
              <a:rPr lang="cs-CZ" b="1" dirty="0" err="1" smtClean="0"/>
              <a:t>přeb</a:t>
            </a:r>
            <a:r>
              <a:rPr lang="cs-CZ" b="1" dirty="0" smtClean="0"/>
              <a:t>__tečný, </a:t>
            </a:r>
            <a:r>
              <a:rPr lang="cs-CZ" b="1" dirty="0" err="1" smtClean="0"/>
              <a:t>zab</a:t>
            </a:r>
            <a:r>
              <a:rPr lang="cs-CZ" b="1" dirty="0" smtClean="0"/>
              <a:t>__</a:t>
            </a:r>
            <a:r>
              <a:rPr lang="cs-CZ" b="1" dirty="0" err="1" smtClean="0"/>
              <a:t>dlet</a:t>
            </a:r>
            <a:r>
              <a:rPr lang="cs-CZ" b="1" dirty="0" smtClean="0"/>
              <a:t>  se, B__</a:t>
            </a:r>
            <a:r>
              <a:rPr lang="cs-CZ" b="1" dirty="0" err="1" smtClean="0"/>
              <a:t>džov</a:t>
            </a:r>
            <a:endParaRPr lang="cs-CZ" b="1" dirty="0" smtClean="0"/>
          </a:p>
          <a:p>
            <a:r>
              <a:rPr lang="cs-CZ" b="1" dirty="0" smtClean="0"/>
              <a:t>b__</a:t>
            </a:r>
            <a:r>
              <a:rPr lang="cs-CZ" b="1" dirty="0" err="1" smtClean="0"/>
              <a:t>tovka</a:t>
            </a:r>
            <a:r>
              <a:rPr lang="cs-CZ" b="1" dirty="0" smtClean="0"/>
              <a:t>,  </a:t>
            </a:r>
            <a:r>
              <a:rPr lang="cs-CZ" b="1" dirty="0" err="1" smtClean="0"/>
              <a:t>zab</a:t>
            </a:r>
            <a:r>
              <a:rPr lang="cs-CZ" b="1" dirty="0" smtClean="0"/>
              <a:t>__vat  se  b__</a:t>
            </a:r>
            <a:r>
              <a:rPr lang="cs-CZ" b="1" dirty="0" err="1" smtClean="0"/>
              <a:t>linkářstvím</a:t>
            </a:r>
            <a:endParaRPr lang="cs-CZ" b="1" dirty="0" smtClean="0"/>
          </a:p>
          <a:p>
            <a:r>
              <a:rPr lang="cs-CZ" b="1" dirty="0" err="1" smtClean="0"/>
              <a:t>živob</a:t>
            </a:r>
            <a:r>
              <a:rPr lang="cs-CZ" b="1" dirty="0" smtClean="0"/>
              <a:t>__</a:t>
            </a:r>
            <a:r>
              <a:rPr lang="cs-CZ" b="1" dirty="0" err="1" smtClean="0"/>
              <a:t>tí</a:t>
            </a:r>
            <a:r>
              <a:rPr lang="cs-CZ" b="1" dirty="0" smtClean="0"/>
              <a:t>, B__</a:t>
            </a:r>
            <a:r>
              <a:rPr lang="cs-CZ" b="1" dirty="0" err="1" smtClean="0"/>
              <a:t>strozraký</a:t>
            </a:r>
            <a:r>
              <a:rPr lang="cs-CZ" b="1" dirty="0" smtClean="0"/>
              <a:t>, </a:t>
            </a:r>
            <a:r>
              <a:rPr lang="cs-CZ" b="1" dirty="0" err="1" smtClean="0"/>
              <a:t>neob</a:t>
            </a:r>
            <a:r>
              <a:rPr lang="cs-CZ" b="1" dirty="0" smtClean="0"/>
              <a:t>__</a:t>
            </a:r>
            <a:r>
              <a:rPr lang="cs-CZ" b="1" dirty="0" err="1" smtClean="0"/>
              <a:t>čejná</a:t>
            </a:r>
            <a:r>
              <a:rPr lang="cs-CZ" b="1" dirty="0" smtClean="0"/>
              <a:t>  b__</a:t>
            </a:r>
            <a:r>
              <a:rPr lang="cs-CZ" b="1" dirty="0" err="1" smtClean="0"/>
              <a:t>tost</a:t>
            </a:r>
            <a:endParaRPr lang="cs-CZ" b="1" dirty="0" smtClean="0"/>
          </a:p>
          <a:p>
            <a:r>
              <a:rPr lang="cs-CZ" b="1" dirty="0" smtClean="0"/>
              <a:t>starob__</a:t>
            </a:r>
            <a:r>
              <a:rPr lang="cs-CZ" b="1" dirty="0" err="1" smtClean="0"/>
              <a:t>lý</a:t>
            </a:r>
            <a:r>
              <a:rPr lang="cs-CZ" b="1" dirty="0" smtClean="0"/>
              <a:t>  </a:t>
            </a:r>
            <a:r>
              <a:rPr lang="cs-CZ" b="1" dirty="0" err="1" smtClean="0"/>
              <a:t>náb</a:t>
            </a:r>
            <a:r>
              <a:rPr lang="cs-CZ" b="1" dirty="0" smtClean="0"/>
              <a:t>__</a:t>
            </a:r>
            <a:r>
              <a:rPr lang="cs-CZ" b="1" dirty="0" err="1" smtClean="0"/>
              <a:t>tek</a:t>
            </a:r>
            <a:r>
              <a:rPr lang="cs-CZ" b="1" dirty="0" smtClean="0"/>
              <a:t>,  b__t   b__</a:t>
            </a:r>
            <a:r>
              <a:rPr lang="cs-CZ" b="1" dirty="0" err="1" smtClean="0"/>
              <a:t>strý</a:t>
            </a:r>
            <a:r>
              <a:rPr lang="cs-CZ" b="1" dirty="0" smtClean="0"/>
              <a:t>,  </a:t>
            </a:r>
            <a:r>
              <a:rPr lang="cs-CZ" b="1" dirty="0" err="1" smtClean="0"/>
              <a:t>Zb</a:t>
            </a:r>
            <a:r>
              <a:rPr lang="cs-CZ" b="1" dirty="0" smtClean="0"/>
              <a:t>__šek</a:t>
            </a:r>
          </a:p>
          <a:p>
            <a:r>
              <a:rPr lang="cs-CZ" b="1" dirty="0" err="1" smtClean="0"/>
              <a:t>odb</a:t>
            </a:r>
            <a:r>
              <a:rPr lang="cs-CZ" b="1" dirty="0" smtClean="0"/>
              <a:t>__l  úkol, </a:t>
            </a:r>
            <a:r>
              <a:rPr lang="cs-CZ" b="1" dirty="0" err="1" smtClean="0"/>
              <a:t>ub</a:t>
            </a:r>
            <a:r>
              <a:rPr lang="cs-CZ" b="1" dirty="0" smtClean="0"/>
              <a:t>__</a:t>
            </a:r>
            <a:r>
              <a:rPr lang="cs-CZ" b="1" dirty="0" err="1" smtClean="0"/>
              <a:t>tovat</a:t>
            </a:r>
            <a:r>
              <a:rPr lang="cs-CZ" b="1" dirty="0" smtClean="0"/>
              <a:t>  se, b__</a:t>
            </a:r>
            <a:r>
              <a:rPr lang="cs-CZ" b="1" dirty="0" err="1" smtClean="0"/>
              <a:t>tost</a:t>
            </a:r>
            <a:r>
              <a:rPr lang="cs-CZ" b="1" dirty="0" smtClean="0"/>
              <a:t>, B__</a:t>
            </a:r>
            <a:r>
              <a:rPr lang="cs-CZ" b="1" dirty="0" err="1" smtClean="0"/>
              <a:t>džov</a:t>
            </a:r>
            <a:endParaRPr lang="cs-CZ" b="1" dirty="0" smtClean="0"/>
          </a:p>
          <a:p>
            <a:r>
              <a:rPr lang="cs-CZ" b="1" dirty="0" err="1" smtClean="0"/>
              <a:t>neob</a:t>
            </a:r>
            <a:r>
              <a:rPr lang="cs-CZ" b="1" dirty="0" smtClean="0"/>
              <a:t>__dlený  </a:t>
            </a:r>
            <a:r>
              <a:rPr lang="cs-CZ" b="1" dirty="0" err="1" smtClean="0"/>
              <a:t>příb</a:t>
            </a:r>
            <a:r>
              <a:rPr lang="cs-CZ" b="1" dirty="0" smtClean="0"/>
              <a:t>__</a:t>
            </a:r>
            <a:r>
              <a:rPr lang="cs-CZ" b="1" dirty="0" err="1" smtClean="0"/>
              <a:t>tek</a:t>
            </a:r>
            <a:r>
              <a:rPr lang="cs-CZ" b="1" dirty="0" smtClean="0"/>
              <a:t> ,  </a:t>
            </a:r>
            <a:r>
              <a:rPr lang="cs-CZ" b="1" dirty="0" err="1" smtClean="0"/>
              <a:t>nab</a:t>
            </a:r>
            <a:r>
              <a:rPr lang="cs-CZ" b="1" dirty="0" smtClean="0"/>
              <a:t>__l na váze, </a:t>
            </a:r>
          </a:p>
          <a:p>
            <a:r>
              <a:rPr lang="cs-CZ" b="1" dirty="0" smtClean="0"/>
              <a:t>b__</a:t>
            </a:r>
            <a:r>
              <a:rPr lang="cs-CZ" b="1" dirty="0" err="1" smtClean="0"/>
              <a:t>telný</a:t>
            </a:r>
            <a:r>
              <a:rPr lang="cs-CZ" b="1" dirty="0" smtClean="0"/>
              <a:t>  </a:t>
            </a:r>
            <a:r>
              <a:rPr lang="cs-CZ" b="1" dirty="0" err="1" smtClean="0"/>
              <a:t>náb</a:t>
            </a:r>
            <a:r>
              <a:rPr lang="cs-CZ" b="1" dirty="0" smtClean="0"/>
              <a:t>__</a:t>
            </a:r>
            <a:r>
              <a:rPr lang="cs-CZ" b="1" dirty="0" err="1" smtClean="0"/>
              <a:t>tek</a:t>
            </a:r>
            <a:r>
              <a:rPr lang="cs-CZ" b="1" dirty="0" smtClean="0"/>
              <a:t>,  </a:t>
            </a:r>
            <a:r>
              <a:rPr lang="cs-CZ" b="1" dirty="0" err="1" smtClean="0"/>
              <a:t>pob</a:t>
            </a:r>
            <a:r>
              <a:rPr lang="cs-CZ" b="1" dirty="0" smtClean="0"/>
              <a:t>__t  u  </a:t>
            </a:r>
            <a:r>
              <a:rPr lang="cs-CZ" b="1" dirty="0" err="1" smtClean="0"/>
              <a:t>Zb</a:t>
            </a:r>
            <a:r>
              <a:rPr lang="cs-CZ" b="1" dirty="0" smtClean="0"/>
              <a:t>__</a:t>
            </a:r>
            <a:r>
              <a:rPr lang="cs-CZ" b="1" dirty="0" err="1" smtClean="0"/>
              <a:t>ňka</a:t>
            </a:r>
            <a:r>
              <a:rPr lang="cs-CZ" b="1" dirty="0" smtClean="0"/>
              <a:t> 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VYJMENOVANÁ SLOVA PO B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být, bydlit, obyvatel, byt</a:t>
            </a:r>
          </a:p>
          <a:p>
            <a:r>
              <a:rPr lang="cs-CZ" b="1" dirty="0" smtClean="0"/>
              <a:t>příbytek, nábytek, dobytek, zbytek</a:t>
            </a:r>
          </a:p>
          <a:p>
            <a:r>
              <a:rPr lang="cs-CZ" b="1" dirty="0" smtClean="0"/>
              <a:t>obyčej, bystrý, bylina, kobyla, býk</a:t>
            </a:r>
          </a:p>
          <a:p>
            <a:r>
              <a:rPr lang="cs-CZ" b="1" dirty="0" smtClean="0"/>
              <a:t>Přibyslav, babyka, Bydžov</a:t>
            </a: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571472" y="500042"/>
          <a:ext cx="6500858" cy="5852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0066"/>
                <a:gridCol w="500066"/>
                <a:gridCol w="500066"/>
                <a:gridCol w="500066"/>
                <a:gridCol w="500066"/>
                <a:gridCol w="500066"/>
                <a:gridCol w="500066"/>
                <a:gridCol w="500066"/>
                <a:gridCol w="500066"/>
                <a:gridCol w="500066"/>
                <a:gridCol w="500066"/>
                <a:gridCol w="500066"/>
                <a:gridCol w="500066"/>
              </a:tblGrid>
              <a:tr h="28575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8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Vodorovný svitek 2"/>
          <p:cNvSpPr/>
          <p:nvPr/>
        </p:nvSpPr>
        <p:spPr>
          <a:xfrm>
            <a:off x="6143636" y="3357562"/>
            <a:ext cx="2286016" cy="785818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Správné  řešení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(Liška </a:t>
            </a:r>
            <a:r>
              <a:rPr lang="cs-CZ" smtClean="0"/>
              <a:t>– </a:t>
            </a:r>
            <a:r>
              <a:rPr lang="cs-CZ" smtClean="0"/>
              <a:t>MC900192205.WMF)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1233</TotalTime>
  <Words>468</Words>
  <Application>Microsoft Office PowerPoint</Application>
  <PresentationFormat>Předvádění na obrazovce (4:3)</PresentationFormat>
  <Paragraphs>233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VYJMENOVANÁ SLOVA PO B</vt:lpstr>
      <vt:lpstr>Snímek 3</vt:lpstr>
      <vt:lpstr>Snímek 4</vt:lpstr>
      <vt:lpstr>Snímek 5</vt:lpstr>
      <vt:lpstr>Snímek 6</vt:lpstr>
      <vt:lpstr>VYJMENOVANÁ SLOVA PO B</vt:lpstr>
      <vt:lpstr>Snímek 8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31</cp:revision>
  <dcterms:created xsi:type="dcterms:W3CDTF">2011-07-24T08:19:55Z</dcterms:created>
  <dcterms:modified xsi:type="dcterms:W3CDTF">2012-01-25T20:42:43Z</dcterms:modified>
</cp:coreProperties>
</file>