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E63495C-256D-4693-AF9C-87CEAFF6070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6635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F41F42-E3D4-4119-A930-02082320D3FC}" type="slidenum">
              <a:rPr lang="cs-CZ"/>
              <a:pPr/>
              <a:t>1</a:t>
            </a:fld>
            <a:endParaRPr lang="cs-CZ"/>
          </a:p>
        </p:txBody>
      </p:sp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cs-CZ"/>
          </a:p>
        </p:txBody>
      </p:sp>
      <p:sp>
        <p:nvSpPr>
          <p:cNvPr id="5124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BD1D621E-8534-45D6-A57A-5B18DBABFE85}" type="slidenum">
              <a:rPr lang="cs-CZ" sz="1200">
                <a:solidFill>
                  <a:srgbClr val="000000"/>
                </a:solidFill>
                <a:latin typeface="Calibri" pitchFamily="34" charset="0"/>
              </a:rPr>
              <a:pPr algn="r"/>
              <a:t>1</a:t>
            </a:fld>
            <a:endParaRPr lang="cs-CZ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cs-CZ" altLang="en-US" noProof="0" smtClean="0"/>
              <a:t>Klepnutím lze upravit styl předlohy nadpisů.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cs-CZ" altLang="en-US" noProof="0" smtClean="0"/>
              <a:t>Klepnutím lze upravit styl předlohy podnadpisů.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E1451EF-AFEE-474B-802D-B80E2E511D38}" type="slidenum">
              <a:rPr lang="cs-CZ" altLang="en-US"/>
              <a:pPr/>
              <a:t>‹#›</a:t>
            </a:fld>
            <a:endParaRPr lang="cs-CZ" altLang="en-US"/>
          </a:p>
        </p:txBody>
      </p:sp>
      <p:sp>
        <p:nvSpPr>
          <p:cNvPr id="19463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9464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DB677-A00D-4D59-97C5-AF5BD70FBB04}" type="slidenum">
              <a:rPr lang="cs-CZ" altLang="en-US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923560051"/>
      </p:ext>
    </p:extLst>
  </p:cSld>
  <p:clrMapOvr>
    <a:masterClrMapping/>
  </p:clrMapOvr>
  <p:transition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F993D3-2A9B-434C-A88E-D721BB3715E8}" type="slidenum">
              <a:rPr lang="cs-CZ" altLang="en-US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1557947652"/>
      </p:ext>
    </p:extLst>
  </p:cSld>
  <p:clrMapOvr>
    <a:masterClrMapping/>
  </p:clrMapOvr>
  <p:transition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FD13F3-7766-4366-B805-5D223CCBACB3}" type="slidenum">
              <a:rPr lang="cs-CZ" altLang="en-US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2296084474"/>
      </p:ext>
    </p:extLst>
  </p:cSld>
  <p:clrMapOvr>
    <a:masterClrMapping/>
  </p:clrMapOvr>
  <p:transition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03A5E-BDD6-4FBA-B431-8D83F117430C}" type="slidenum">
              <a:rPr lang="cs-CZ" altLang="en-US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3705843464"/>
      </p:ext>
    </p:extLst>
  </p:cSld>
  <p:clrMapOvr>
    <a:masterClrMapping/>
  </p:clrMapOvr>
  <p:transition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E2EF7-53A2-495B-828F-5C1F8C1A8DC5}" type="slidenum">
              <a:rPr lang="cs-CZ" altLang="en-US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2519748410"/>
      </p:ext>
    </p:extLst>
  </p:cSld>
  <p:clrMapOvr>
    <a:masterClrMapping/>
  </p:clrMapOvr>
  <p:transition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62AF38-CD98-4F5F-A16A-140909C17DBF}" type="slidenum">
              <a:rPr lang="cs-CZ" altLang="en-US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592220296"/>
      </p:ext>
    </p:extLst>
  </p:cSld>
  <p:clrMapOvr>
    <a:masterClrMapping/>
  </p:clrMapOvr>
  <p:transition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A88B8-CCE4-442D-8961-270706A5DFA2}" type="slidenum">
              <a:rPr lang="cs-CZ" altLang="en-US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2013930981"/>
      </p:ext>
    </p:extLst>
  </p:cSld>
  <p:clrMapOvr>
    <a:masterClrMapping/>
  </p:clrMapOvr>
  <p:transition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283F6-F2BA-4B18-9527-FB6A507FB661}" type="slidenum">
              <a:rPr lang="cs-CZ" altLang="en-US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3952699235"/>
      </p:ext>
    </p:extLst>
  </p:cSld>
  <p:clrMapOvr>
    <a:masterClrMapping/>
  </p:clrMapOvr>
  <p:transition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0768DF-A66F-44B1-B1C8-E34ABEE3CA7F}" type="slidenum">
              <a:rPr lang="cs-CZ" altLang="en-US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3509327047"/>
      </p:ext>
    </p:extLst>
  </p:cSld>
  <p:clrMapOvr>
    <a:masterClrMapping/>
  </p:clrMapOvr>
  <p:transition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71E53-30E8-43AF-B137-DEADEC038E13}" type="slidenum">
              <a:rPr lang="cs-CZ" altLang="en-US"/>
              <a:pPr/>
              <a:t>‹#›</a:t>
            </a:fld>
            <a:endParaRPr lang="cs-CZ" altLang="en-US"/>
          </a:p>
        </p:txBody>
      </p:sp>
    </p:spTree>
    <p:extLst>
      <p:ext uri="{BB962C8B-B14F-4D97-AF65-F5344CB8AC3E}">
        <p14:creationId xmlns:p14="http://schemas.microsoft.com/office/powerpoint/2010/main" xmlns="" val="851996994"/>
      </p:ext>
    </p:extLst>
  </p:cSld>
  <p:clrMapOvr>
    <a:masterClrMapping/>
  </p:clrMapOvr>
  <p:transition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 předlohy nadpisů.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endParaRPr lang="cs-CZ" altLang="en-US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endParaRPr lang="cs-CZ" altLang="en-US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fld id="{1E367177-7D97-4FBC-A227-475D83DD638F}" type="slidenum">
              <a:rPr lang="cs-CZ" altLang="en-US"/>
              <a:pPr/>
              <a:t>‹#›</a:t>
            </a:fld>
            <a:endParaRPr lang="cs-CZ" altLang="en-US"/>
          </a:p>
        </p:txBody>
      </p:sp>
      <p:sp>
        <p:nvSpPr>
          <p:cNvPr id="18439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>
    <p:cover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26852" y="8325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ovéPole 2"/>
          <p:cNvSpPr txBox="1">
            <a:spLocks noChangeArrowheads="1"/>
          </p:cNvSpPr>
          <p:nvPr/>
        </p:nvSpPr>
        <p:spPr bwMode="auto">
          <a:xfrm>
            <a:off x="4060826" y="2420144"/>
            <a:ext cx="23828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CZ.1.07/1.4.00/21.2976</a:t>
            </a:r>
          </a:p>
        </p:txBody>
      </p:sp>
      <p:sp>
        <p:nvSpPr>
          <p:cNvPr id="3077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cs-CZ">
              <a:latin typeface="Calibri" pitchFamily="34" charset="0"/>
            </a:endParaRPr>
          </a:p>
        </p:txBody>
      </p:sp>
      <p:sp>
        <p:nvSpPr>
          <p:cNvPr id="3078" name="TextovéPole 5"/>
          <p:cNvSpPr txBox="1">
            <a:spLocks noChangeArrowheads="1"/>
          </p:cNvSpPr>
          <p:nvPr/>
        </p:nvSpPr>
        <p:spPr bwMode="auto">
          <a:xfrm>
            <a:off x="2627313" y="22050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cs-CZ">
              <a:latin typeface="Calibri" pitchFamily="34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916238" y="1341438"/>
            <a:ext cx="28082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RNDr.Ivana Řehková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4788024" y="1628774"/>
            <a:ext cx="36718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3.2.1.3.R14_Opakování kružnice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2627313" y="2060575"/>
            <a:ext cx="3816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Matematika 8.ročník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Anotace: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000"/>
              <a:t>Prezentace slouží k zopakování tématu v rámci souhrnného opakování. Je možné ji použít jako přípravu na čtvrtletní písemnou práci.</a:t>
            </a:r>
          </a:p>
          <a:p>
            <a:pPr>
              <a:lnSpc>
                <a:spcPct val="90000"/>
              </a:lnSpc>
            </a:pPr>
            <a:r>
              <a:rPr lang="cs-CZ" sz="2000"/>
              <a:t>Žáci spolupracují, aktivně řeší zadané úlohy, vybírají z nabízených možností, zdůvodńují své rozhodnutí.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Definice kružnice, kruhu.</a:t>
            </a:r>
          </a:p>
        </p:txBody>
      </p:sp>
      <p:pic>
        <p:nvPicPr>
          <p:cNvPr id="6150" name="Picture 6" descr="geogebra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684213" y="1125538"/>
            <a:ext cx="5048250" cy="47244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5219700" y="1700213"/>
            <a:ext cx="3744913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Definujte kružnici.</a:t>
            </a:r>
          </a:p>
          <a:p>
            <a:pPr>
              <a:spcBef>
                <a:spcPct val="50000"/>
              </a:spcBef>
            </a:pPr>
            <a:r>
              <a:rPr lang="cs-CZ" sz="3200" b="1"/>
              <a:t>Pojmenujte úsečku AD.</a:t>
            </a:r>
          </a:p>
          <a:p>
            <a:pPr>
              <a:spcBef>
                <a:spcPct val="50000"/>
              </a:spcBef>
            </a:pPr>
            <a:r>
              <a:rPr lang="cs-CZ" sz="3200" b="1"/>
              <a:t>Pojmenujte úsečku CD.</a:t>
            </a:r>
          </a:p>
          <a:p>
            <a:pPr>
              <a:spcBef>
                <a:spcPct val="50000"/>
              </a:spcBef>
            </a:pPr>
            <a:endParaRPr lang="cs-CZ" sz="3200" b="1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4572000" y="5229225"/>
            <a:ext cx="421163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Definujte kruh. Jak se liší od kružnice?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Kružnice a přímka.</a:t>
            </a:r>
          </a:p>
        </p:txBody>
      </p:sp>
      <p:pic>
        <p:nvPicPr>
          <p:cNvPr id="8198" name="Picture 6" descr="geogebra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55650" y="1171575"/>
            <a:ext cx="5976938" cy="5180013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708400" y="4724400"/>
            <a:ext cx="5762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k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2555875" y="5084763"/>
            <a:ext cx="2873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c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5219700" y="3068638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a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5435600" y="4652963"/>
            <a:ext cx="2873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b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6516688" y="1412875"/>
            <a:ext cx="230346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/>
              <a:t>Pojmenujte přímky a,b,c vzhledem ke kružnici k.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6300788" y="5157788"/>
            <a:ext cx="251936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/>
              <a:t>Jak nazýváme úsečku BD?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Tečna kružnice.</a:t>
            </a:r>
          </a:p>
        </p:txBody>
      </p:sp>
      <p:sp>
        <p:nvSpPr>
          <p:cNvPr id="10245" name="Rectangle 5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r>
              <a:rPr lang="cs-CZ" dirty="0"/>
              <a:t>Sestrojte tečnu t ke kružnici k(S, r=3 cm) </a:t>
            </a:r>
            <a:r>
              <a:rPr lang="cs-CZ" dirty="0" smtClean="0"/>
              <a:t>             v </a:t>
            </a:r>
            <a:r>
              <a:rPr lang="cs-CZ" dirty="0"/>
              <a:t>bodě A.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46" name="Picture 6" descr="geogeb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565400"/>
            <a:ext cx="5037138" cy="409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916238" y="5445125"/>
            <a:ext cx="2873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t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3995738" y="2276475"/>
            <a:ext cx="298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/>
              <a:t>k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  <p:bldP spid="102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Thaletova věta.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Formulujte Thaletovu větu. Čeho se týká? </a:t>
            </a:r>
            <a:endParaRPr lang="cs-CZ" dirty="0" smtClean="0"/>
          </a:p>
          <a:p>
            <a:r>
              <a:rPr lang="cs-CZ" dirty="0" smtClean="0"/>
              <a:t>K </a:t>
            </a:r>
            <a:r>
              <a:rPr lang="cs-CZ" dirty="0"/>
              <a:t>jakým konstrukcím ji můžeme využít?</a:t>
            </a:r>
          </a:p>
          <a:p>
            <a:endParaRPr lang="cs-CZ" dirty="0"/>
          </a:p>
        </p:txBody>
      </p:sp>
      <p:pic>
        <p:nvPicPr>
          <p:cNvPr id="12292" name="Picture 4" descr="geogeb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708275"/>
            <a:ext cx="5329237" cy="412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Úloha.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600"/>
              <a:t>Je dána kružnice k(S, r =3 cm) a bod A, jehož vzdálenost od S je 7 cm. Sestrojte tečny z bodu A ke kružnici k.</a:t>
            </a:r>
          </a:p>
          <a:p>
            <a:endParaRPr lang="cs-CZ" sz="2600"/>
          </a:p>
        </p:txBody>
      </p:sp>
      <p:pic>
        <p:nvPicPr>
          <p:cNvPr id="13316" name="Picture 4" descr="geogeb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924175"/>
            <a:ext cx="5689600" cy="424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258888" y="4437063"/>
            <a:ext cx="2889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k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4932363" y="3789363"/>
            <a:ext cx="431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t</a:t>
            </a:r>
            <a:r>
              <a:rPr lang="cs-CZ" baseline="-25000"/>
              <a:t>1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4859338" y="5661025"/>
            <a:ext cx="504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t</a:t>
            </a:r>
            <a:r>
              <a:rPr lang="cs-CZ" baseline="-25000"/>
              <a:t>2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Dvě kružnice.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600"/>
              <a:t>Popište vzájemnou polohu kružnic k, l na následujících obrázcích. Co musí platit o jejich poloměrech a o délce úsečky AB?</a:t>
            </a:r>
          </a:p>
          <a:p>
            <a:endParaRPr lang="cs-CZ" sz="2600"/>
          </a:p>
        </p:txBody>
      </p:sp>
      <p:pic>
        <p:nvPicPr>
          <p:cNvPr id="15364" name="Picture 4" descr="geogeb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429000"/>
            <a:ext cx="4284662" cy="233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8459788" y="5229225"/>
            <a:ext cx="4333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k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5364163" y="5445125"/>
            <a:ext cx="2873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l</a:t>
            </a:r>
          </a:p>
        </p:txBody>
      </p:sp>
      <p:pic>
        <p:nvPicPr>
          <p:cNvPr id="15368" name="Picture 8" descr="geogeb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3" y="3068638"/>
            <a:ext cx="4167187" cy="321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1476375" y="5589588"/>
            <a:ext cx="5746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l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3348038" y="5229225"/>
            <a:ext cx="2873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k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Výpočty, vzorce.</a:t>
            </a:r>
          </a:p>
        </p:txBody>
      </p:sp>
      <p:sp>
        <p:nvSpPr>
          <p:cNvPr id="5" name="Zástupný symbol pro text 4"/>
          <p:cNvSpPr txBox="1">
            <a:spLocks noGrp="1" noChangeArrowheads="1"/>
          </p:cNvSpPr>
          <p:nvPr>
            <p:ph type="body" idx="1"/>
          </p:nvPr>
        </p:nvSpPr>
        <p:spPr>
          <a:xfrm>
            <a:off x="900113" y="2781300"/>
            <a:ext cx="3106737" cy="1758950"/>
          </a:xfrm>
          <a:solidFill>
            <a:schemeClr val="accent1"/>
          </a:solidFill>
          <a:ln w="25400" algn="ctr">
            <a:solidFill>
              <a:schemeClr val="accent2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/>
            <a:lvl2pPr marL="742950" indent="-398463"/>
            <a:lvl3pPr marL="1143000" indent="-471488"/>
            <a:lvl4pPr marL="1600200" indent="-576263"/>
            <a:lvl5pPr marL="2057400" indent="-715963"/>
            <a:lvl6pPr marL="2514600" indent="-715963"/>
            <a:lvl7pPr marL="2971800" indent="-715963"/>
            <a:lvl8pPr marL="3429000" indent="-715963"/>
            <a:lvl9pPr marL="3886200" indent="-715963"/>
          </a:lstStyle>
          <a:p>
            <a:r>
              <a:rPr lang="cs-CZ"/>
              <a:t>o= 2</a:t>
            </a:r>
            <a:r>
              <a:rPr lang="el-GR"/>
              <a:t>π</a:t>
            </a:r>
            <a:r>
              <a:rPr lang="cs-CZ"/>
              <a:t>r</a:t>
            </a:r>
          </a:p>
          <a:p>
            <a:r>
              <a:rPr lang="cs-CZ"/>
              <a:t>o=</a:t>
            </a:r>
            <a:r>
              <a:rPr lang="el-GR"/>
              <a:t>π</a:t>
            </a:r>
            <a:r>
              <a:rPr lang="cs-CZ"/>
              <a:t>d</a:t>
            </a:r>
          </a:p>
        </p:txBody>
      </p:sp>
      <p:sp>
        <p:nvSpPr>
          <p:cNvPr id="2" name="TextovéPole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32040" y="2636912"/>
            <a:ext cx="3744416" cy="584775"/>
          </a:xfrm>
          <a:prstGeom prst="rect">
            <a:avLst/>
          </a:prstGeom>
          <a:blipFill rotWithShape="1">
            <a:blip r:embed="rId2" cstate="print"/>
            <a:stretch>
              <a:fillRect l="-3722" t="-12121" b="-30303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258888" y="1700213"/>
            <a:ext cx="1944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Obvod?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5508625" y="1773238"/>
            <a:ext cx="28082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/>
              <a:t>Obsah?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Úloha: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Vypočti obvod a obsah kruhu o poloměru r= 10 cm.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3563938" y="2565400"/>
            <a:ext cx="22034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3200"/>
              <a:t>o= 31,4 cm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692275" y="4292600"/>
            <a:ext cx="2447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/>
              <a:t>o= 62,8 cm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187450" y="5589588"/>
            <a:ext cx="24495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/>
              <a:t>o= 314 cm 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2555875" y="3357563"/>
            <a:ext cx="28797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/>
              <a:t>S= 52,8 cm</a:t>
            </a:r>
            <a:r>
              <a:rPr lang="cs-CZ" sz="3200" baseline="30000"/>
              <a:t>2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4356100" y="4652963"/>
            <a:ext cx="41036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/>
              <a:t>S= 314 cm</a:t>
            </a:r>
            <a:r>
              <a:rPr lang="cs-CZ" sz="3200" baseline="30000"/>
              <a:t>2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6156325" y="3284538"/>
            <a:ext cx="23764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/>
              <a:t>S= 78 cm</a:t>
            </a:r>
            <a:r>
              <a:rPr lang="cs-CZ" sz="3200" baseline="30000"/>
              <a:t>2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theme/theme1.xml><?xml version="1.0" encoding="utf-8"?>
<a:theme xmlns:a="http://schemas.openxmlformats.org/drawingml/2006/main" name="Hrany">
  <a:themeElements>
    <a:clrScheme name="Hrany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Hrany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rany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rany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rany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rany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65</TotalTime>
  <Words>272</Words>
  <Application>Microsoft Office PowerPoint</Application>
  <PresentationFormat>Předvádění na obrazovce (4:3)</PresentationFormat>
  <Paragraphs>58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Hrany</vt:lpstr>
      <vt:lpstr>Snímek 1</vt:lpstr>
      <vt:lpstr>Anotace:</vt:lpstr>
      <vt:lpstr>Definice kružnice, kruhu.</vt:lpstr>
      <vt:lpstr>Kružnice a přímka.</vt:lpstr>
      <vt:lpstr>Tečna kružnice.</vt:lpstr>
      <vt:lpstr>Thaletova věta.</vt:lpstr>
      <vt:lpstr>Úloha.</vt:lpstr>
      <vt:lpstr>Dvě kružnice.</vt:lpstr>
      <vt:lpstr>Výpočty, vzorce.</vt:lpstr>
      <vt:lpstr>Úloha: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ivana</dc:creator>
  <cp:lastModifiedBy>Dum</cp:lastModifiedBy>
  <cp:revision>4</cp:revision>
  <dcterms:created xsi:type="dcterms:W3CDTF">2011-12-30T12:43:53Z</dcterms:created>
  <dcterms:modified xsi:type="dcterms:W3CDTF">2012-03-03T15:13:17Z</dcterms:modified>
</cp:coreProperties>
</file>