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19"/>
  </p:notesMasterIdLst>
  <p:sldIdLst>
    <p:sldId id="256" r:id="rId2"/>
    <p:sldId id="257" r:id="rId3"/>
    <p:sldId id="269" r:id="rId4"/>
    <p:sldId id="259" r:id="rId5"/>
    <p:sldId id="271" r:id="rId6"/>
    <p:sldId id="272" r:id="rId7"/>
    <p:sldId id="258" r:id="rId8"/>
    <p:sldId id="262" r:id="rId9"/>
    <p:sldId id="260" r:id="rId10"/>
    <p:sldId id="263" r:id="rId11"/>
    <p:sldId id="264" r:id="rId12"/>
    <p:sldId id="261" r:id="rId13"/>
    <p:sldId id="266" r:id="rId14"/>
    <p:sldId id="268" r:id="rId15"/>
    <p:sldId id="275" r:id="rId16"/>
    <p:sldId id="267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915" autoAdjust="0"/>
  </p:normalViewPr>
  <p:slideViewPr>
    <p:cSldViewPr>
      <p:cViewPr>
        <p:scale>
          <a:sx n="70" d="100"/>
          <a:sy n="70" d="100"/>
        </p:scale>
        <p:origin x="-82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C7C799-074E-4D5D-A91A-8FDF741DC38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6E6874-70A2-4CA3-A69B-9DBF76C49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966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veřejné záchody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6E6874-70A2-4CA3-A69B-9DBF76C499A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115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městská ulice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6E6874-70A2-4CA3-A69B-9DBF76C499A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7491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6E6874-70A2-4CA3-A69B-9DBF76C499A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5207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sloup, kanalizace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6E6874-70A2-4CA3-A69B-9DBF76C499A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041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4484-8F3A-46BF-96F2-EF014AA52E8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B1FAB-519D-4BB7-B279-4D72D7B6D7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4484-8F3A-46BF-96F2-EF014AA52E8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B1FAB-519D-4BB7-B279-4D72D7B6D7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4484-8F3A-46BF-96F2-EF014AA52E8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B1FAB-519D-4BB7-B279-4D72D7B6D7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4484-8F3A-46BF-96F2-EF014AA52E8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B1FAB-519D-4BB7-B279-4D72D7B6D7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4484-8F3A-46BF-96F2-EF014AA52E8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B1FAB-519D-4BB7-B279-4D72D7B6D7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4484-8F3A-46BF-96F2-EF014AA52E8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B1FAB-519D-4BB7-B279-4D72D7B6D7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4484-8F3A-46BF-96F2-EF014AA52E8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B1FAB-519D-4BB7-B279-4D72D7B6D7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4484-8F3A-46BF-96F2-EF014AA52E8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B1FAB-519D-4BB7-B279-4D72D7B6D7F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4484-8F3A-46BF-96F2-EF014AA52E8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BDB1FAB-519D-4BB7-B279-4D72D7B6D7F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4484-8F3A-46BF-96F2-EF014AA52E8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B1FAB-519D-4BB7-B279-4D72D7B6D7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4484-8F3A-46BF-96F2-EF014AA52E8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B1FAB-519D-4BB7-B279-4D72D7B6D7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5BDB1FAB-519D-4BB7-B279-4D72D7B6D7F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E1974484-8F3A-46BF-96F2-EF014AA52E8E}" type="datetimeFigureOut">
              <a:rPr lang="cs-CZ" smtClean="0"/>
              <a:t>3.3.2012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ransition spd="slow">
    <p:cover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olosseo_-_panoramica_-_Scuba_Bee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01008"/>
            <a:ext cx="7543800" cy="997967"/>
          </a:xfrm>
        </p:spPr>
        <p:txBody>
          <a:bodyPr/>
          <a:lstStyle/>
          <a:p>
            <a:r>
              <a:rPr lang="cs-CZ" sz="4800" dirty="0" smtClean="0"/>
              <a:t>umění antického Říma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památky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10387" y="692696"/>
            <a:ext cx="7543800" cy="9979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none" spc="-100" baseline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b="1" dirty="0" smtClean="0"/>
              <a:t>dějiny výtvarného umění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7077191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563072" cy="1900808"/>
          </a:xfrm>
        </p:spPr>
        <p:txBody>
          <a:bodyPr>
            <a:normAutofit/>
          </a:bodyPr>
          <a:lstStyle/>
          <a:p>
            <a:r>
              <a:rPr lang="cs-CZ" dirty="0" smtClean="0"/>
              <a:t>symetrické stavby obdélníkového půdorysu</a:t>
            </a:r>
          </a:p>
          <a:p>
            <a:r>
              <a:rPr lang="cs-CZ" dirty="0" smtClean="0"/>
              <a:t>různé typy</a:t>
            </a:r>
          </a:p>
          <a:p>
            <a:r>
              <a:rPr lang="cs-CZ" dirty="0" smtClean="0"/>
              <a:t>venkovní </a:t>
            </a:r>
            <a:r>
              <a:rPr lang="cs-CZ" dirty="0"/>
              <a:t>schodiště </a:t>
            </a:r>
            <a:r>
              <a:rPr lang="cs-CZ" dirty="0" smtClean="0"/>
              <a:t>lemovaná </a:t>
            </a:r>
            <a:r>
              <a:rPr lang="cs-CZ" dirty="0"/>
              <a:t>postranními </a:t>
            </a:r>
            <a:r>
              <a:rPr lang="cs-CZ" dirty="0" smtClean="0"/>
              <a:t>zídkami</a:t>
            </a:r>
          </a:p>
          <a:p>
            <a:r>
              <a:rPr lang="cs-CZ" dirty="0"/>
              <a:t>podium se sloupovou </a:t>
            </a:r>
            <a:r>
              <a:rPr lang="cs-CZ" dirty="0" smtClean="0"/>
              <a:t>předsíní</a:t>
            </a:r>
            <a:endParaRPr lang="cs-CZ" dirty="0" smtClean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37845"/>
            <a:ext cx="2448272" cy="3260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 descr="D:\MULI_d\francie_podruhé\další\DSCN031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72875"/>
            <a:ext cx="3995936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75856" y="5797459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i="1" dirty="0" err="1" smtClean="0"/>
              <a:t>Nimes</a:t>
            </a:r>
            <a:endParaRPr lang="cs-CZ" sz="2000" b="1" i="1" dirty="0"/>
          </a:p>
        </p:txBody>
      </p:sp>
      <p:sp>
        <p:nvSpPr>
          <p:cNvPr id="7" name="Obdélník 6"/>
          <p:cNvSpPr/>
          <p:nvPr/>
        </p:nvSpPr>
        <p:spPr>
          <a:xfrm>
            <a:off x="5714256" y="3172820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i="1" dirty="0" smtClean="0"/>
              <a:t>Řím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val="23886121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563072" cy="1900808"/>
          </a:xfrm>
        </p:spPr>
        <p:txBody>
          <a:bodyPr/>
          <a:lstStyle/>
          <a:p>
            <a:r>
              <a:rPr lang="cs-CZ" dirty="0"/>
              <a:t>venkovní </a:t>
            </a:r>
            <a:r>
              <a:rPr lang="cs-CZ" dirty="0" smtClean="0"/>
              <a:t>prostor lemovaný budovami se sloupy</a:t>
            </a:r>
          </a:p>
          <a:p>
            <a:r>
              <a:rPr lang="cs-CZ" dirty="0" smtClean="0"/>
              <a:t>sloužila ke shromažďování obyvatel</a:t>
            </a:r>
          </a:p>
          <a:p>
            <a:endParaRPr lang="cs-CZ" dirty="0" smtClean="0"/>
          </a:p>
          <a:p>
            <a:pPr marL="11430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852936"/>
            <a:ext cx="3840427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75856" y="5797459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i="1" dirty="0" err="1" smtClean="0"/>
              <a:t>Forum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Romanum</a:t>
            </a:r>
            <a:r>
              <a:rPr lang="cs-CZ" sz="2000" b="1" i="1" dirty="0" smtClean="0"/>
              <a:t>, Řím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val="108934884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cirky a závodiště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563072" cy="1900808"/>
          </a:xfrm>
        </p:spPr>
        <p:txBody>
          <a:bodyPr/>
          <a:lstStyle/>
          <a:p>
            <a:r>
              <a:rPr lang="cs-CZ" dirty="0" smtClean="0"/>
              <a:t>stavby </a:t>
            </a:r>
            <a:r>
              <a:rPr lang="cs-CZ" dirty="0" smtClean="0"/>
              <a:t>s elipsovitým </a:t>
            </a:r>
            <a:r>
              <a:rPr lang="cs-CZ" dirty="0" smtClean="0"/>
              <a:t>půdorysem</a:t>
            </a:r>
          </a:p>
          <a:p>
            <a:r>
              <a:rPr lang="cs-CZ" dirty="0" smtClean="0"/>
              <a:t>ve všech významnějších městech</a:t>
            </a:r>
            <a:endParaRPr lang="cs-CZ" dirty="0" smtClean="0"/>
          </a:p>
          <a:p>
            <a:r>
              <a:rPr lang="cs-CZ" dirty="0" smtClean="0"/>
              <a:t>pro zábavu obyvatel (atletické závody, závody koňských spřežení, válečných vozů).</a:t>
            </a:r>
            <a:endParaRPr lang="cs-CZ" dirty="0" smtClean="0"/>
          </a:p>
          <a:p>
            <a:pPr marL="114300" indent="0">
              <a:buNone/>
            </a:pPr>
            <a:endParaRPr lang="cs-CZ" dirty="0"/>
          </a:p>
        </p:txBody>
      </p:sp>
      <p:pic>
        <p:nvPicPr>
          <p:cNvPr id="2050" name="Picture 2" descr="D:\MULI_d\francie_podruhé\další\DSCN030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07" t="13819" b="32692"/>
          <a:stretch/>
        </p:blipFill>
        <p:spPr bwMode="auto">
          <a:xfrm>
            <a:off x="2925852" y="3717032"/>
            <a:ext cx="3941998" cy="2498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868042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amfiteátry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99176" cy="1252736"/>
          </a:xfrm>
        </p:spPr>
        <p:txBody>
          <a:bodyPr>
            <a:normAutofit/>
          </a:bodyPr>
          <a:lstStyle/>
          <a:p>
            <a:r>
              <a:rPr lang="cs-CZ" dirty="0" smtClean="0"/>
              <a:t>pro zábavu obyvatel (</a:t>
            </a:r>
            <a:r>
              <a:rPr lang="cs-CZ" dirty="0"/>
              <a:t>gladiátorské zápasy, zápasy se </a:t>
            </a:r>
            <a:r>
              <a:rPr lang="cs-CZ" dirty="0" smtClean="0"/>
              <a:t>zvířaty)</a:t>
            </a:r>
          </a:p>
          <a:p>
            <a:r>
              <a:rPr lang="cs-CZ" dirty="0" smtClean="0"/>
              <a:t>stavby </a:t>
            </a:r>
            <a:r>
              <a:rPr lang="cs-CZ" dirty="0" smtClean="0"/>
              <a:t>s elipsovitým </a:t>
            </a:r>
            <a:r>
              <a:rPr lang="cs-CZ" dirty="0" smtClean="0"/>
              <a:t>půdorysem</a:t>
            </a:r>
          </a:p>
          <a:p>
            <a:r>
              <a:rPr lang="cs-CZ" dirty="0" smtClean="0"/>
              <a:t>ve všech větších městech</a:t>
            </a:r>
            <a:endParaRPr lang="cs-CZ" dirty="0" smtClean="0"/>
          </a:p>
          <a:p>
            <a:pPr marL="11430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09138" y="5445224"/>
            <a:ext cx="673871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i="1" dirty="0" smtClean="0"/>
              <a:t>ve </a:t>
            </a:r>
            <a:r>
              <a:rPr lang="cs-CZ" sz="2000" b="1" i="1" dirty="0"/>
              <a:t>druhé polovině 1. </a:t>
            </a:r>
            <a:r>
              <a:rPr lang="cs-CZ" sz="2000" b="1" i="1" dirty="0"/>
              <a:t>st. n. l. bylo v Římě postaveno Koloseum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140967"/>
            <a:ext cx="600075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75856" y="5970006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i="1" dirty="0" err="1"/>
              <a:t>Arles</a:t>
            </a:r>
            <a:endParaRPr lang="cs-CZ" sz="2000" b="1" i="1" dirty="0"/>
          </a:p>
        </p:txBody>
      </p:sp>
      <p:pic>
        <p:nvPicPr>
          <p:cNvPr id="5123" name="Picture 3" descr="D:\MULI_d\muli\francie\Francie\francie\113  Arl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282" y="3140967"/>
            <a:ext cx="4243558" cy="282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42414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75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stavby, akvadukty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99176" cy="1252736"/>
          </a:xfrm>
        </p:spPr>
        <p:txBody>
          <a:bodyPr>
            <a:normAutofit/>
          </a:bodyPr>
          <a:lstStyle/>
          <a:p>
            <a:r>
              <a:rPr lang="cs-CZ" dirty="0" smtClean="0"/>
              <a:t>důmyslné stavby - využíván gravitační proud</a:t>
            </a:r>
            <a:endParaRPr lang="cs-CZ" dirty="0"/>
          </a:p>
          <a:p>
            <a:r>
              <a:rPr lang="cs-CZ" dirty="0" smtClean="0"/>
              <a:t>přívod vody ze vzdálených míst do měst </a:t>
            </a:r>
          </a:p>
          <a:p>
            <a:r>
              <a:rPr lang="cs-CZ" dirty="0" smtClean="0"/>
              <a:t>voda byla veřejný majetek</a:t>
            </a:r>
          </a:p>
        </p:txBody>
      </p:sp>
      <p:pic>
        <p:nvPicPr>
          <p:cNvPr id="4098" name="Picture 2" descr="D:\MULI_d\muli\francie\Francie\francie\088 Pont du Guar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140968"/>
            <a:ext cx="4644008" cy="3096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29816" y="4740296"/>
            <a:ext cx="19259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i="1" dirty="0" smtClean="0"/>
              <a:t>Pont  </a:t>
            </a:r>
            <a:r>
              <a:rPr lang="cs-CZ" sz="2000" b="1" i="1" dirty="0" err="1" smtClean="0"/>
              <a:t>du</a:t>
            </a:r>
            <a:r>
              <a:rPr lang="cs-CZ" sz="2000" b="1" i="1" dirty="0" smtClean="0"/>
              <a:t> Gard</a:t>
            </a:r>
            <a:endParaRPr lang="cs-CZ" sz="2000" b="1" i="1" dirty="0"/>
          </a:p>
        </p:txBody>
      </p:sp>
      <p:pic>
        <p:nvPicPr>
          <p:cNvPr id="4099" name="Picture 3" descr="D:\MULI_d\muli\francie\Francie\francie\090 Pont du Guar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068961"/>
            <a:ext cx="4752020" cy="3168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36701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312168"/>
            <a:ext cx="7571184" cy="2260848"/>
          </a:xfrm>
        </p:spPr>
        <p:txBody>
          <a:bodyPr>
            <a:normAutofit/>
          </a:bodyPr>
          <a:lstStyle/>
          <a:p>
            <a:r>
              <a:rPr lang="cs-CZ" dirty="0" smtClean="0"/>
              <a:t>stavby </a:t>
            </a:r>
            <a:r>
              <a:rPr lang="cs-CZ" dirty="0" smtClean="0"/>
              <a:t>s </a:t>
            </a:r>
            <a:r>
              <a:rPr lang="cs-CZ" dirty="0" smtClean="0"/>
              <a:t>půlkruhovým půdorysem a </a:t>
            </a:r>
            <a:r>
              <a:rPr lang="cs-CZ" dirty="0" smtClean="0"/>
              <a:t>s jevištní </a:t>
            </a:r>
            <a:r>
              <a:rPr lang="cs-CZ" dirty="0" smtClean="0"/>
              <a:t>stěnou</a:t>
            </a:r>
            <a:endParaRPr lang="cs-CZ" dirty="0" smtClean="0"/>
          </a:p>
          <a:p>
            <a:r>
              <a:rPr lang="cs-CZ" dirty="0" smtClean="0"/>
              <a:t>vynikající akustika</a:t>
            </a:r>
            <a:endParaRPr lang="cs-CZ" dirty="0" smtClean="0"/>
          </a:p>
          <a:p>
            <a:r>
              <a:rPr lang="cs-CZ" dirty="0" smtClean="0"/>
              <a:t>některá z nich jsou využívána dodnes</a:t>
            </a:r>
          </a:p>
        </p:txBody>
      </p:sp>
      <p:pic>
        <p:nvPicPr>
          <p:cNvPr id="5122" name="Picture 2" descr="D:\MULI_d\francie\058 Oran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33056"/>
            <a:ext cx="2843808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D:\MULI_d\francie_podruhé\060 Orang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56992"/>
            <a:ext cx="4091947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331640" y="6225897"/>
            <a:ext cx="19259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i="1" dirty="0" smtClean="0"/>
              <a:t>Orange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val="78660529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vítězné oblouky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6368" y="1340768"/>
            <a:ext cx="6851104" cy="1584176"/>
          </a:xfrm>
        </p:spPr>
        <p:txBody>
          <a:bodyPr>
            <a:normAutofit/>
          </a:bodyPr>
          <a:lstStyle/>
          <a:p>
            <a:r>
              <a:rPr lang="cs-CZ" dirty="0" smtClean="0"/>
              <a:t>monumentální stavby s půlkruhovou klenbou ve tvaru otevřené brány </a:t>
            </a:r>
            <a:r>
              <a:rPr lang="cs-CZ" dirty="0" smtClean="0"/>
              <a:t>a s pamětními reliéfy</a:t>
            </a:r>
            <a:endParaRPr lang="cs-CZ" dirty="0" smtClean="0"/>
          </a:p>
          <a:p>
            <a:r>
              <a:rPr lang="cs-CZ" dirty="0" smtClean="0"/>
              <a:t>stavěny na počest vítězství pro římské </a:t>
            </a:r>
            <a:r>
              <a:rPr lang="cs-CZ" dirty="0" smtClean="0"/>
              <a:t>vojevůdce</a:t>
            </a:r>
          </a:p>
          <a:p>
            <a:r>
              <a:rPr lang="cs-CZ" dirty="0" smtClean="0"/>
              <a:t>označovaly vstup do města</a:t>
            </a:r>
            <a:endParaRPr lang="cs-CZ" dirty="0" smtClean="0"/>
          </a:p>
        </p:txBody>
      </p:sp>
      <p:pic>
        <p:nvPicPr>
          <p:cNvPr id="1026" name="Picture 2" descr="D:\MULI_d\francie_podruhé\086 Oran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800" y="3214490"/>
            <a:ext cx="384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D:\MULI_d\francie\092 Orang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77072"/>
            <a:ext cx="2165862" cy="234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220072" y="3237643"/>
            <a:ext cx="19259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i="1" dirty="0" smtClean="0"/>
              <a:t>Orange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val="553933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veřejné lázně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50327"/>
            <a:ext cx="7128792" cy="2050681"/>
          </a:xfrm>
        </p:spPr>
        <p:txBody>
          <a:bodyPr>
            <a:normAutofit/>
          </a:bodyPr>
          <a:lstStyle/>
          <a:p>
            <a:r>
              <a:rPr lang="cs-CZ" dirty="0" smtClean="0"/>
              <a:t>stavěny téměř </a:t>
            </a:r>
            <a:r>
              <a:rPr lang="cs-CZ" dirty="0"/>
              <a:t>v každém městě Římské </a:t>
            </a:r>
            <a:r>
              <a:rPr lang="cs-CZ" dirty="0" smtClean="0"/>
              <a:t>říše</a:t>
            </a:r>
          </a:p>
          <a:p>
            <a:r>
              <a:rPr lang="cs-CZ" dirty="0"/>
              <a:t>velká veřejná </a:t>
            </a:r>
            <a:r>
              <a:rPr lang="cs-CZ" dirty="0" smtClean="0"/>
              <a:t>zařízení, oddělená část pro muže a ženy</a:t>
            </a:r>
          </a:p>
          <a:p>
            <a:r>
              <a:rPr lang="cs-CZ" dirty="0" smtClean="0"/>
              <a:t>několik druhů bazénů</a:t>
            </a:r>
            <a:endParaRPr lang="cs-CZ" dirty="0" smtClean="0"/>
          </a:p>
          <a:p>
            <a:r>
              <a:rPr lang="cs-CZ" dirty="0" smtClean="0"/>
              <a:t>někdy </a:t>
            </a:r>
            <a:r>
              <a:rPr lang="cs-CZ" dirty="0"/>
              <a:t>ještě vybaveny tělocvičnou, prostorami pro zábavu, četbu a přednášky</a:t>
            </a:r>
            <a:endParaRPr lang="cs-CZ" dirty="0" smtClean="0"/>
          </a:p>
        </p:txBody>
      </p:sp>
      <p:pic>
        <p:nvPicPr>
          <p:cNvPr id="11266" name="Picture 2" descr="D:\MULI_d\francie_podruhé\DSCN01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356992"/>
            <a:ext cx="4139952" cy="3104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611560" y="4077073"/>
            <a:ext cx="2952328" cy="8324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None/>
            </a:pPr>
            <a:r>
              <a:rPr lang="cs-CZ" b="1" i="1" dirty="0" smtClean="0"/>
              <a:t>většinou se dochovaly pouze zbytky staveb</a:t>
            </a:r>
          </a:p>
          <a:p>
            <a:pPr marL="114300" indent="0">
              <a:buNone/>
            </a:pPr>
            <a:endParaRPr lang="cs-CZ" b="1" i="1" dirty="0" smtClean="0"/>
          </a:p>
        </p:txBody>
      </p:sp>
    </p:spTree>
    <p:extLst>
      <p:ext uri="{BB962C8B-B14F-4D97-AF65-F5344CB8AC3E}">
        <p14:creationId xmlns:p14="http://schemas.microsoft.com/office/powerpoint/2010/main" val="2033525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tržnice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152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většinou podélné stavby s řadou oken a sloupů</a:t>
            </a:r>
          </a:p>
          <a:p>
            <a:r>
              <a:rPr lang="cs-CZ" dirty="0" smtClean="0"/>
              <a:t>sloužily pro prodej (např. koření, potraviny, hedvábí, květiny)</a:t>
            </a:r>
          </a:p>
          <a:p>
            <a:r>
              <a:rPr lang="cs-CZ" dirty="0" smtClean="0"/>
              <a:t>konaly se zde také </a:t>
            </a:r>
            <a:r>
              <a:rPr lang="cs-CZ" dirty="0" smtClean="0"/>
              <a:t>soudy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36" r="5893" b="8975"/>
          <a:stretch/>
        </p:blipFill>
        <p:spPr bwMode="auto">
          <a:xfrm>
            <a:off x="2833412" y="3284984"/>
            <a:ext cx="4413549" cy="2788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4333249"/>
            <a:ext cx="207108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i="1" dirty="0"/>
              <a:t>nejznámější je </a:t>
            </a:r>
            <a:r>
              <a:rPr lang="cs-CZ" sz="2000" b="1" i="1" dirty="0" smtClean="0"/>
              <a:t/>
            </a:r>
            <a:br>
              <a:rPr lang="cs-CZ" sz="2000" b="1" i="1" dirty="0" smtClean="0"/>
            </a:br>
            <a:r>
              <a:rPr lang="cs-CZ" sz="2000" b="1" i="1" dirty="0" err="1" smtClean="0"/>
              <a:t>Traianova</a:t>
            </a:r>
            <a:r>
              <a:rPr lang="cs-CZ" sz="2000" b="1" i="1" dirty="0" smtClean="0"/>
              <a:t> </a:t>
            </a:r>
            <a:r>
              <a:rPr lang="cs-CZ" sz="2000" b="1" i="1" dirty="0"/>
              <a:t>tržnice </a:t>
            </a:r>
            <a:r>
              <a:rPr lang="cs-CZ" sz="2000" b="1" i="1" dirty="0" smtClean="0"/>
              <a:t/>
            </a:r>
            <a:br>
              <a:rPr lang="cs-CZ" sz="2000" b="1" i="1" dirty="0" smtClean="0"/>
            </a:br>
            <a:r>
              <a:rPr lang="cs-CZ" sz="2000" b="1" i="1" dirty="0" smtClean="0"/>
              <a:t>v </a:t>
            </a:r>
            <a:r>
              <a:rPr lang="cs-CZ" sz="2000" b="1" i="1" dirty="0"/>
              <a:t>Římě</a:t>
            </a:r>
          </a:p>
        </p:txBody>
      </p:sp>
    </p:spTree>
    <p:extLst>
      <p:ext uri="{BB962C8B-B14F-4D97-AF65-F5344CB8AC3E}">
        <p14:creationId xmlns:p14="http://schemas.microsoft.com/office/powerpoint/2010/main" val="3733898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546848" cy="175679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rozšířené po celé Evropě</a:t>
            </a:r>
          </a:p>
          <a:p>
            <a:r>
              <a:rPr lang="cs-CZ" dirty="0" smtClean="0"/>
              <a:t>většinou </a:t>
            </a:r>
            <a:r>
              <a:rPr lang="cs-CZ" dirty="0"/>
              <a:t>budovány armádou a otroky</a:t>
            </a:r>
          </a:p>
          <a:p>
            <a:r>
              <a:rPr lang="cs-CZ" dirty="0" smtClean="0"/>
              <a:t>některé z nich se dochovaly v docela</a:t>
            </a:r>
          </a:p>
          <a:p>
            <a:pPr marL="114300" indent="0">
              <a:buNone/>
            </a:pPr>
            <a:r>
              <a:rPr lang="cs-CZ" dirty="0" smtClean="0"/>
              <a:t> dobrém stavu 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3074" name="Picture 2" descr="D:\MULI_d\francie_podruhé\DSCN019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3501008"/>
            <a:ext cx="3792421" cy="2844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D:\MULI_d\francie_podruhé\DSCN014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16832"/>
            <a:ext cx="2841780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40110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silnice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283152" cy="1900808"/>
          </a:xfrm>
        </p:spPr>
        <p:txBody>
          <a:bodyPr/>
          <a:lstStyle/>
          <a:p>
            <a:r>
              <a:rPr lang="cs-CZ" dirty="0"/>
              <a:t>byly budovány armádou a </a:t>
            </a:r>
            <a:r>
              <a:rPr lang="cs-CZ" dirty="0" smtClean="0"/>
              <a:t>otroky</a:t>
            </a:r>
          </a:p>
          <a:p>
            <a:r>
              <a:rPr lang="cs-CZ" dirty="0" smtClean="0"/>
              <a:t>zbytky některých z nich a milníky jsou stále k vidění po celé jižní Evropě </a:t>
            </a:r>
          </a:p>
          <a:p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1" t="4751" r="4545" b="8032"/>
          <a:stretch/>
        </p:blipFill>
        <p:spPr bwMode="auto">
          <a:xfrm>
            <a:off x="2555776" y="2996952"/>
            <a:ext cx="4939890" cy="3282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528" y="4333249"/>
            <a:ext cx="144302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i="1" dirty="0" smtClean="0"/>
              <a:t>Via </a:t>
            </a:r>
            <a:r>
              <a:rPr lang="cs-CZ" sz="2000" b="1" i="1" dirty="0" err="1" smtClean="0"/>
              <a:t>Domitia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val="21862705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620000" cy="1143000"/>
          </a:xfrm>
        </p:spPr>
        <p:txBody>
          <a:bodyPr/>
          <a:lstStyle/>
          <a:p>
            <a:pPr algn="ctr"/>
            <a:r>
              <a:rPr lang="cs-CZ" b="1" dirty="0" smtClean="0"/>
              <a:t>ostatní </a:t>
            </a:r>
            <a:r>
              <a:rPr lang="cs-CZ" b="1" dirty="0" smtClean="0"/>
              <a:t>stavby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5805264"/>
            <a:ext cx="5482952" cy="676672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O jakou stavbu se jedná? 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6146" name="Picture 2" descr="D:\MULI_d\francie\DSCN013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60848"/>
            <a:ext cx="4139952" cy="3104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82333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:\MULI_d\francie\DSCN013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537"/>
          <a:stretch/>
        </p:blipFill>
        <p:spPr bwMode="auto">
          <a:xfrm>
            <a:off x="539552" y="1412776"/>
            <a:ext cx="7164288" cy="3517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123728" y="5805264"/>
            <a:ext cx="5482952" cy="676672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O jakou stavbu se jedná? </a:t>
            </a:r>
            <a:endParaRPr lang="cs-CZ" sz="32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70311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123728" y="5805264"/>
            <a:ext cx="5482952" cy="676672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O jakou stavbu se jedná? 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10242" name="Picture 2" descr="D:\MULI_d\francie_podruhé\další\DSCN03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96752"/>
            <a:ext cx="4860032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19658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:\MULI_d\francie\DSCN013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610376"/>
            <a:ext cx="2931790" cy="390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5482952" cy="676672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O jaké stavby se jedná? 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4" name="Picture 2" descr="D:\MULI_d\muli\francie\Francie\francie\123  Arle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20888"/>
            <a:ext cx="2318158" cy="347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57201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5482952" cy="67667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Zdroje fotografií 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42392" y="2406588"/>
            <a:ext cx="7283152" cy="19008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archiv autora</a:t>
            </a:r>
          </a:p>
          <a:p>
            <a:r>
              <a:rPr lang="cs-CZ" sz="1200" dirty="0"/>
              <a:t>BEER, </a:t>
            </a:r>
            <a:r>
              <a:rPr lang="cs-CZ" sz="1200" dirty="0" err="1"/>
              <a:t>Scuba</a:t>
            </a:r>
            <a:r>
              <a:rPr lang="cs-CZ" sz="1200" dirty="0"/>
              <a:t>. Wikipedie [online]. 23. 11. 2005, [cit. 2012-3-1]. </a:t>
            </a:r>
            <a:r>
              <a:rPr lang="cs-CZ" sz="1200" dirty="0" err="1"/>
              <a:t>Soubor:Colosseo</a:t>
            </a:r>
            <a:r>
              <a:rPr lang="cs-CZ" sz="1200" dirty="0"/>
              <a:t> - </a:t>
            </a:r>
            <a:r>
              <a:rPr lang="cs-CZ" sz="1200" dirty="0" err="1"/>
              <a:t>panoramica</a:t>
            </a:r>
            <a:r>
              <a:rPr lang="cs-CZ" sz="1200" dirty="0"/>
              <a:t> - </a:t>
            </a:r>
            <a:r>
              <a:rPr lang="cs-CZ" sz="1200" dirty="0" err="1"/>
              <a:t>Scuba</a:t>
            </a:r>
            <a:r>
              <a:rPr lang="cs-CZ" sz="1200" dirty="0"/>
              <a:t> Beer.jpg. Dostupné z WWW: </a:t>
            </a: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://cs.wikipedia.org/wiki/Soubor:Colosseo_-_panoramica_-_</a:t>
            </a:r>
            <a:r>
              <a:rPr lang="cs-CZ" sz="1200" dirty="0" smtClean="0">
                <a:hlinkClick r:id="rId2"/>
              </a:rPr>
              <a:t>Scuba_Beer.jpg</a:t>
            </a:r>
            <a:endParaRPr lang="cs-CZ" sz="1200" dirty="0" smtClean="0"/>
          </a:p>
          <a:p>
            <a:r>
              <a:rPr lang="cs-CZ" sz="1200" dirty="0"/>
              <a:t>TAVARES, Carla. Wikipedie [online]. 3. 6. 2005, [cit. 2012-3-1]. </a:t>
            </a:r>
            <a:r>
              <a:rPr lang="cs-CZ" sz="1200" dirty="0" err="1"/>
              <a:t>Soubor:Tavares.Forum.Romanum.redux.jpg</a:t>
            </a:r>
            <a:r>
              <a:rPr lang="cs-CZ" sz="1200" dirty="0"/>
              <a:t>. Dostupné z WWW: &lt;http://cs.wikipedia.org/wiki/</a:t>
            </a:r>
            <a:r>
              <a:rPr lang="cs-CZ" sz="1200" dirty="0" err="1"/>
              <a:t>Soubor:Tavares.Forum.Romanum.redux.jpg</a:t>
            </a:r>
            <a:r>
              <a:rPr lang="cs-CZ" sz="1200" dirty="0"/>
              <a:t>&gt;</a:t>
            </a:r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283968" y="5619509"/>
            <a:ext cx="3096344" cy="676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b="1" dirty="0" smtClean="0">
                <a:solidFill>
                  <a:schemeClr val="accent1"/>
                </a:solidFill>
              </a:rPr>
              <a:t>Autor: Mgr. J. Schovancová  </a:t>
            </a:r>
            <a:endParaRPr lang="cs-CZ" sz="16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5145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838</TotalTime>
  <Words>366</Words>
  <Application>Microsoft Office PowerPoint</Application>
  <PresentationFormat>Předvádění na obrazovce (4:3)</PresentationFormat>
  <Paragraphs>82</Paragraphs>
  <Slides>17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Sousedství</vt:lpstr>
      <vt:lpstr>umění antického Říma</vt:lpstr>
      <vt:lpstr>chrámy</vt:lpstr>
      <vt:lpstr>fora</vt:lpstr>
      <vt:lpstr>cirky a závodiště</vt:lpstr>
      <vt:lpstr>amfiteátry</vt:lpstr>
      <vt:lpstr>vodní stavby, akvadukty</vt:lpstr>
      <vt:lpstr>divadla</vt:lpstr>
      <vt:lpstr>vítězné oblouky</vt:lpstr>
      <vt:lpstr>veřejné lázně</vt:lpstr>
      <vt:lpstr>tržnice</vt:lpstr>
      <vt:lpstr>mosty</vt:lpstr>
      <vt:lpstr>silnice</vt:lpstr>
      <vt:lpstr>ostatní stavby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40</cp:revision>
  <dcterms:created xsi:type="dcterms:W3CDTF">2012-03-01T15:08:21Z</dcterms:created>
  <dcterms:modified xsi:type="dcterms:W3CDTF">2012-03-03T14:50:09Z</dcterms:modified>
</cp:coreProperties>
</file>