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9" r:id="rId2"/>
    <p:sldId id="270" r:id="rId3"/>
    <p:sldId id="257" r:id="rId4"/>
    <p:sldId id="259" r:id="rId5"/>
    <p:sldId id="265" r:id="rId6"/>
    <p:sldId id="267" r:id="rId7"/>
    <p:sldId id="268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NÁZEV:VY_32_INOVACE_3.2.1.1.J16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žaludek, tenké střevo, slinivka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B37A3D-66EF-4FAB-8656-FC271E6E858D}" type="presOf" srcId="{D8197B8C-B260-4A16-BDF4-0947B075E274}" destId="{5A5FFA88-C948-4069-8E93-59FA12366E83}" srcOrd="1" destOrd="0" presId="urn:microsoft.com/office/officeart/2005/8/layout/target3"/>
    <dgm:cxn modelId="{68A8123A-14B7-42D2-9954-285DC6B06EA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FD656E6-6F8C-4E3F-9BBD-5D4C015C3D52}" type="presOf" srcId="{4C35D32F-0EAB-4CD7-82EE-45574DC2A586}" destId="{8BEBB6EC-1DAA-4CAC-8A25-BC0FCBD5DBD5}" srcOrd="0" destOrd="0" presId="urn:microsoft.com/office/officeart/2005/8/layout/target3"/>
    <dgm:cxn modelId="{EFC5ACBF-C8DA-4C6F-9D70-D2909F9513A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8FC09D9-DBA3-46E6-9BF0-B31C5589006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C757F48-0488-4C43-9C77-63B99FE5D197}" type="presOf" srcId="{B651F6E3-6281-48DB-9319-2AEAFDAE7572}" destId="{619D679B-A015-4ECF-8348-D1034C574F40}" srcOrd="0" destOrd="0" presId="urn:microsoft.com/office/officeart/2005/8/layout/target3"/>
    <dgm:cxn modelId="{21E99D7E-7E04-446F-A2DF-7D64CA0DE14F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B764271-F90E-4648-B65E-CDDE89ECA957}" type="presOf" srcId="{D8197B8C-B260-4A16-BDF4-0947B075E274}" destId="{25B08C86-7E15-44DC-BE7F-FFB55DD49D12}" srcOrd="0" destOrd="0" presId="urn:microsoft.com/office/officeart/2005/8/layout/target3"/>
    <dgm:cxn modelId="{5E50319F-5985-4F40-86CA-37DB016729EA}" type="presOf" srcId="{D1B46980-6531-4606-95E6-44980827E919}" destId="{2BE915AB-18AA-4053-B92C-3BFC9ED204BB}" srcOrd="1" destOrd="0" presId="urn:microsoft.com/office/officeart/2005/8/layout/target3"/>
    <dgm:cxn modelId="{792E2628-983F-463F-B02F-8E5ED7BFC642}" type="presOf" srcId="{D1B46980-6531-4606-95E6-44980827E919}" destId="{6140AFEC-043D-4C43-A2F9-D0F5331DF3A3}" srcOrd="0" destOrd="0" presId="urn:microsoft.com/office/officeart/2005/8/layout/target3"/>
    <dgm:cxn modelId="{058238FF-ABDA-4370-9332-177B49B33EC0}" type="presOf" srcId="{D1D4F407-5343-4D3F-B5B9-D407B03CAEB4}" destId="{AED2198E-93D5-4001-81B4-73124B309672}" srcOrd="1" destOrd="0" presId="urn:microsoft.com/office/officeart/2005/8/layout/target3"/>
    <dgm:cxn modelId="{A4EF7AD1-6231-42A9-8ACA-BE35495CD8C6}" type="presParOf" srcId="{333A1088-737F-45CB-B68E-254E46348037}" destId="{F5ABB229-8D3B-4694-996A-96F23CF14429}" srcOrd="0" destOrd="0" presId="urn:microsoft.com/office/officeart/2005/8/layout/target3"/>
    <dgm:cxn modelId="{6EB8FAB5-8942-46FE-84AE-4B076513E5B7}" type="presParOf" srcId="{333A1088-737F-45CB-B68E-254E46348037}" destId="{F41139FD-01EE-4571-8B17-4FB00FC51163}" srcOrd="1" destOrd="0" presId="urn:microsoft.com/office/officeart/2005/8/layout/target3"/>
    <dgm:cxn modelId="{58C326F0-71FF-4C6A-8957-0F1EC9A89452}" type="presParOf" srcId="{333A1088-737F-45CB-B68E-254E46348037}" destId="{D005CE8C-CC26-4C3E-AC11-E15060ECD759}" srcOrd="2" destOrd="0" presId="urn:microsoft.com/office/officeart/2005/8/layout/target3"/>
    <dgm:cxn modelId="{4752BE22-ADB8-47DC-B557-F22D686FAE49}" type="presParOf" srcId="{333A1088-737F-45CB-B68E-254E46348037}" destId="{2C702D82-9B77-49B7-9568-BB8EB47C3372}" srcOrd="3" destOrd="0" presId="urn:microsoft.com/office/officeart/2005/8/layout/target3"/>
    <dgm:cxn modelId="{4F97B7B4-E597-4C6E-9A49-EA0312454810}" type="presParOf" srcId="{333A1088-737F-45CB-B68E-254E46348037}" destId="{A52A0455-90FF-4808-ABD0-F02540D31D5A}" srcOrd="4" destOrd="0" presId="urn:microsoft.com/office/officeart/2005/8/layout/target3"/>
    <dgm:cxn modelId="{FC9F7E63-D105-4B7B-A009-00F8755FD354}" type="presParOf" srcId="{333A1088-737F-45CB-B68E-254E46348037}" destId="{6140AFEC-043D-4C43-A2F9-D0F5331DF3A3}" srcOrd="5" destOrd="0" presId="urn:microsoft.com/office/officeart/2005/8/layout/target3"/>
    <dgm:cxn modelId="{F95FFBF3-6FE3-49EA-B3E0-A534CE8049AA}" type="presParOf" srcId="{333A1088-737F-45CB-B68E-254E46348037}" destId="{9358AC05-5D7D-4327-9F80-1AD486AEA664}" srcOrd="6" destOrd="0" presId="urn:microsoft.com/office/officeart/2005/8/layout/target3"/>
    <dgm:cxn modelId="{E95E9DB2-A78F-4F79-8699-A0A965737848}" type="presParOf" srcId="{333A1088-737F-45CB-B68E-254E46348037}" destId="{313FC574-E1CD-4FB4-B054-0B805CE0447D}" srcOrd="7" destOrd="0" presId="urn:microsoft.com/office/officeart/2005/8/layout/target3"/>
    <dgm:cxn modelId="{A3F344F6-1531-4C55-A202-48E8A4248E21}" type="presParOf" srcId="{333A1088-737F-45CB-B68E-254E46348037}" destId="{619D679B-A015-4ECF-8348-D1034C574F40}" srcOrd="8" destOrd="0" presId="urn:microsoft.com/office/officeart/2005/8/layout/target3"/>
    <dgm:cxn modelId="{3FFBA78D-2860-4028-8904-00509EADA925}" type="presParOf" srcId="{333A1088-737F-45CB-B68E-254E46348037}" destId="{322283A8-4A27-4CDA-BAE3-F381106A9174}" srcOrd="9" destOrd="0" presId="urn:microsoft.com/office/officeart/2005/8/layout/target3"/>
    <dgm:cxn modelId="{7432A34F-9A2A-4AF3-8667-BAF489C1235E}" type="presParOf" srcId="{333A1088-737F-45CB-B68E-254E46348037}" destId="{FFC9F71D-1B4F-4AD9-A4A6-86ADEFC8AF5C}" srcOrd="10" destOrd="0" presId="urn:microsoft.com/office/officeart/2005/8/layout/target3"/>
    <dgm:cxn modelId="{CD9876F4-3676-48F2-B440-DAB973D1F2DD}" type="presParOf" srcId="{333A1088-737F-45CB-B68E-254E46348037}" destId="{25B08C86-7E15-44DC-BE7F-FFB55DD49D12}" srcOrd="11" destOrd="0" presId="urn:microsoft.com/office/officeart/2005/8/layout/target3"/>
    <dgm:cxn modelId="{A85BF4D7-404A-4874-9CC9-3C0F7BD1C62C}" type="presParOf" srcId="{333A1088-737F-45CB-B68E-254E46348037}" destId="{76644BE8-9D7C-4C09-B250-3D10AF48CBB7}" srcOrd="12" destOrd="0" presId="urn:microsoft.com/office/officeart/2005/8/layout/target3"/>
    <dgm:cxn modelId="{309A2D5C-C2F4-4B0C-8F64-F07A51584273}" type="presParOf" srcId="{333A1088-737F-45CB-B68E-254E46348037}" destId="{EE85B701-7295-41C0-BA7A-34D3756A2AE6}" srcOrd="13" destOrd="0" presId="urn:microsoft.com/office/officeart/2005/8/layout/target3"/>
    <dgm:cxn modelId="{18D407E2-EC1E-4D77-965A-94E13779809D}" type="presParOf" srcId="{333A1088-737F-45CB-B68E-254E46348037}" destId="{8BEBB6EC-1DAA-4CAC-8A25-BC0FCBD5DBD5}" srcOrd="14" destOrd="0" presId="urn:microsoft.com/office/officeart/2005/8/layout/target3"/>
    <dgm:cxn modelId="{F324C6DD-3699-4C2A-8BB2-50448BC62A3A}" type="presParOf" srcId="{333A1088-737F-45CB-B68E-254E46348037}" destId="{AED2198E-93D5-4001-81B4-73124B309672}" srcOrd="15" destOrd="0" presId="urn:microsoft.com/office/officeart/2005/8/layout/target3"/>
    <dgm:cxn modelId="{8585F516-B41F-4FD1-BEEF-66046E7EB034}" type="presParOf" srcId="{333A1088-737F-45CB-B68E-254E46348037}" destId="{2BE915AB-18AA-4053-B92C-3BFC9ED204BB}" srcOrd="16" destOrd="0" presId="urn:microsoft.com/office/officeart/2005/8/layout/target3"/>
    <dgm:cxn modelId="{D4961ADA-8564-4F6B-90F6-A1730119E303}" type="presParOf" srcId="{333A1088-737F-45CB-B68E-254E46348037}" destId="{6BB5E863-4638-4E1D-BFDE-399D028AC4ED}" srcOrd="17" destOrd="0" presId="urn:microsoft.com/office/officeart/2005/8/layout/target3"/>
    <dgm:cxn modelId="{5ACCD315-48C4-4DE9-BBB5-1BF4BEE4E17A}" type="presParOf" srcId="{333A1088-737F-45CB-B68E-254E46348037}" destId="{5A5FFA88-C948-4069-8E93-59FA12366E83}" srcOrd="18" destOrd="0" presId="urn:microsoft.com/office/officeart/2005/8/layout/target3"/>
    <dgm:cxn modelId="{041F4A59-8BE8-43F3-B500-27F56AE5E7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NÁZEV:VY_32_INOVACE_3.2.1.1.J16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žaludek, tenké střevo, slinivka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F3F2FD-5DCA-4D15-A873-83AD7A5478E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FF683-F6F8-4B6F-820C-78F7E4007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2937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FF683-F6F8-4B6F-820C-78F7E400753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7609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BB4513-6C1D-406B-819A-7C522A3FD6C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2997A94-CDC4-4678-90BE-52511CA15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uman_duodenum.jpg" TargetMode="External"/><Relationship Id="rId2" Type="http://schemas.openxmlformats.org/officeDocument/2006/relationships/hyperlink" Target="http://office.microsoft.com/cs-cz/images/results.aspx?qu=%C5%BEaludek&amp;ex=1&amp;origin=FX01013210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37915549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CZ.1.07/1.4.00/21.2976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Mgr. Kateřina Schejbalová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458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Prezentace uvádí další část tématu z kapitoly Trávicí soustava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Seznamuje žáky s pojmy: žaludek, tenké střevo, slinivka břišní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Ilustrační obrázky výklad doplňují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588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38164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ŽALUDEK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Dutý </a:t>
            </a:r>
            <a:r>
              <a:rPr lang="cs-CZ" dirty="0" smtClean="0"/>
              <a:t>orgán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Zásobník potravy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Potrava se mění na kašovitou hmotu – tráveninu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76872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stěnách žaludku – žaludeční  </a:t>
            </a:r>
            <a:r>
              <a:rPr lang="cs-CZ" dirty="0" smtClean="0"/>
              <a:t>žlázky - </a:t>
            </a:r>
            <a:r>
              <a:rPr lang="cs-CZ" dirty="0" smtClean="0"/>
              <a:t>vylučují žaludeční šťávy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923203"/>
            <a:ext cx="44644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ŽALUDEČNÍ ŠŤÁVY</a:t>
            </a:r>
            <a:r>
              <a:rPr lang="cs-CZ" sz="2000" dirty="0" smtClean="0"/>
              <a:t> obsahují: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b="1" dirty="0" smtClean="0"/>
              <a:t>Vodu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b="1" dirty="0" smtClean="0"/>
              <a:t>Hlen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b="1" dirty="0" err="1" smtClean="0"/>
              <a:t>HCl</a:t>
            </a:r>
            <a:r>
              <a:rPr lang="cs-CZ" sz="2000" b="1" dirty="0" smtClean="0"/>
              <a:t> – </a:t>
            </a:r>
            <a:r>
              <a:rPr lang="cs-CZ" sz="2000" b="1" dirty="0" err="1" smtClean="0"/>
              <a:t>kys.chlorovodíková</a:t>
            </a:r>
            <a:r>
              <a:rPr lang="cs-CZ" sz="2000" b="1" dirty="0" smtClean="0"/>
              <a:t> (rozkládá potravu, kyselé prostředí v žaludku</a:t>
            </a:r>
            <a:r>
              <a:rPr lang="cs-CZ" sz="2000" b="1" dirty="0" smtClean="0"/>
              <a:t>) - </a:t>
            </a:r>
            <a:r>
              <a:rPr lang="cs-CZ" sz="2000" b="1" dirty="0" smtClean="0"/>
              <a:t>ochrana žaludku: silná vrstva hlenu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b="1" dirty="0" smtClean="0"/>
              <a:t>Trávicí enzymy: </a:t>
            </a:r>
            <a:r>
              <a:rPr lang="cs-CZ" sz="2000" b="1" dirty="0" smtClean="0"/>
              <a:t>pepsin (</a:t>
            </a:r>
            <a:r>
              <a:rPr lang="cs-CZ" sz="2000" b="1" dirty="0" smtClean="0"/>
              <a:t>rozkládá bílkoviny)</a:t>
            </a:r>
          </a:p>
          <a:p>
            <a:endParaRPr lang="cs-CZ" sz="20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4581128"/>
            <a:ext cx="36724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Žaludek se vyprázdní za 2-6 </a:t>
            </a:r>
            <a:r>
              <a:rPr lang="cs-CZ" sz="2800" dirty="0" smtClean="0"/>
              <a:t>hodin.</a:t>
            </a:r>
            <a:endParaRPr lang="cs-CZ" sz="2800" dirty="0" smtClean="0"/>
          </a:p>
          <a:p>
            <a:r>
              <a:rPr lang="cs-CZ" sz="2800" dirty="0" smtClean="0"/>
              <a:t>Pak </a:t>
            </a:r>
            <a:r>
              <a:rPr lang="cs-CZ" sz="2800" dirty="0" smtClean="0"/>
              <a:t>trávenina </a:t>
            </a:r>
            <a:r>
              <a:rPr lang="cs-CZ" sz="2800" dirty="0" smtClean="0"/>
              <a:t>putuje do tenkého </a:t>
            </a:r>
            <a:r>
              <a:rPr lang="cs-CZ" sz="2800" dirty="0" smtClean="0"/>
              <a:t>střeva.</a:t>
            </a:r>
            <a:endParaRPr lang="cs-CZ" sz="2800" dirty="0"/>
          </a:p>
        </p:txBody>
      </p:sp>
      <p:pic>
        <p:nvPicPr>
          <p:cNvPr id="7" name="Picture 2" descr="anatomie,biologie,části těla,fyziologie,orgány,trávící soustava,věda,vědy,žaludky,zažív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29059"/>
            <a:ext cx="3750345" cy="385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16016" y="26064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7339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24128" y="188640"/>
            <a:ext cx="32403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Objem žaludku asi 2 </a:t>
            </a:r>
            <a:r>
              <a:rPr lang="cs-CZ" sz="2800" dirty="0" smtClean="0"/>
              <a:t>litry.</a:t>
            </a:r>
            <a:endParaRPr lang="cs-CZ" sz="2800" dirty="0" smtClean="0"/>
          </a:p>
          <a:p>
            <a:r>
              <a:rPr lang="cs-CZ" sz="2800" dirty="0" smtClean="0"/>
              <a:t>Ale i </a:t>
            </a:r>
            <a:r>
              <a:rPr lang="cs-CZ" sz="2800" dirty="0" smtClean="0"/>
              <a:t>více u velkého strávníka či </a:t>
            </a:r>
            <a:r>
              <a:rPr lang="cs-CZ" sz="2800" dirty="0" smtClean="0"/>
              <a:t>obžerství.</a:t>
            </a:r>
            <a:endParaRPr lang="cs-CZ" sz="2800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6709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3933056"/>
            <a:ext cx="3095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4302388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ZVRACENÍ:</a:t>
            </a:r>
            <a:r>
              <a:rPr lang="cs-CZ" dirty="0"/>
              <a:t> obranná reakce </a:t>
            </a:r>
            <a:r>
              <a:rPr lang="cs-CZ" dirty="0" smtClean="0"/>
              <a:t>žaludku (</a:t>
            </a:r>
            <a:r>
              <a:rPr lang="cs-CZ" dirty="0"/>
              <a:t>velká ztráta vody a minerálů)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2905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TENKÉ STŘEVO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800" dirty="0" smtClean="0"/>
              <a:t>Dlouhé až 6 metrů, průměr 3,5 cm</a:t>
            </a:r>
          </a:p>
          <a:p>
            <a:r>
              <a:rPr lang="cs-CZ" sz="3800" b="1" dirty="0" smtClean="0"/>
              <a:t>Funkce</a:t>
            </a:r>
            <a:r>
              <a:rPr lang="cs-CZ" sz="3800" dirty="0" smtClean="0"/>
              <a:t>: trávení a vstřebávání živin</a:t>
            </a:r>
          </a:p>
          <a:p>
            <a:r>
              <a:rPr lang="cs-CZ" sz="3800" b="1" i="1" u="sng" dirty="0" smtClean="0"/>
              <a:t>Části tenkého střeva</a:t>
            </a:r>
            <a:r>
              <a:rPr lang="cs-CZ" sz="3800" b="1" u="sng" dirty="0" smtClean="0"/>
              <a:t>:</a:t>
            </a:r>
          </a:p>
          <a:p>
            <a:pPr marL="0" indent="0">
              <a:buNone/>
            </a:pPr>
            <a:r>
              <a:rPr lang="cs-CZ" sz="3800" dirty="0" smtClean="0"/>
              <a:t>1. Dvanáctník  2. Lačník 3. Kyčelník</a:t>
            </a:r>
          </a:p>
          <a:p>
            <a:r>
              <a:rPr lang="cs-CZ" sz="3800" dirty="0" smtClean="0"/>
              <a:t>Stěna: vstřebávací epitel, žlázky, střevní šťávy</a:t>
            </a:r>
          </a:p>
          <a:p>
            <a:r>
              <a:rPr lang="cs-CZ" sz="3800" dirty="0" smtClean="0"/>
              <a:t>Enzymy ze šťáv rozkládají bílkoviny, cukry, tuky</a:t>
            </a:r>
          </a:p>
          <a:p>
            <a:r>
              <a:rPr lang="cs-CZ" sz="3800" dirty="0" smtClean="0"/>
              <a:t>Povrch z drobných výběžků = </a:t>
            </a:r>
            <a:r>
              <a:rPr lang="cs-CZ" sz="3800" dirty="0" smtClean="0"/>
              <a:t>klků = vstřebávání </a:t>
            </a:r>
            <a:r>
              <a:rPr lang="cs-CZ" sz="3800" dirty="0" smtClean="0"/>
              <a:t>živin do krve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545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Gut wall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88"/>
            <a:ext cx="388843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6450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3328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č.4  tenké </a:t>
            </a:r>
            <a:r>
              <a:rPr lang="cs-CZ" dirty="0" smtClean="0"/>
              <a:t>střevo - duodenum</a:t>
            </a:r>
            <a:endParaRPr lang="cs-CZ" dirty="0"/>
          </a:p>
        </p:txBody>
      </p:sp>
      <p:pic>
        <p:nvPicPr>
          <p:cNvPr id="3076" name="Picture 4" descr="http://upload.wikimedia.org/wikipedia/commons/thumb/7/7c/Human_duodenum.jpg/220px-Human_duodenu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80728"/>
            <a:ext cx="4320480" cy="446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200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Ústí do dvanáctníku</a:t>
            </a:r>
          </a:p>
          <a:p>
            <a:r>
              <a:rPr lang="cs-CZ" dirty="0" smtClean="0"/>
              <a:t>Žláza pod žaludkem</a:t>
            </a:r>
          </a:p>
          <a:p>
            <a:r>
              <a:rPr lang="cs-CZ" dirty="0" smtClean="0"/>
              <a:t>Vytváří trávicí šťávy s enzymy </a:t>
            </a:r>
          </a:p>
          <a:p>
            <a:r>
              <a:rPr lang="cs-CZ" dirty="0" smtClean="0"/>
              <a:t>Vylučuje hormon </a:t>
            </a:r>
            <a:r>
              <a:rPr lang="cs-CZ" b="1" dirty="0" smtClean="0"/>
              <a:t>INZULIN = UDRŽUJE HLADINU CUKRU V KRVI (nedostatek = cukrovka)</a:t>
            </a:r>
            <a:endParaRPr lang="cs-CZ" b="1" dirty="0"/>
          </a:p>
        </p:txBody>
      </p:sp>
      <p:pic>
        <p:nvPicPr>
          <p:cNvPr id="4098" name="Picture 2" descr="Soubor:Illu pancrea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287655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38132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Obr.č.5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155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Obrázek č.1 Žaludek</a:t>
            </a:r>
            <a:r>
              <a:rPr lang="cs-CZ" dirty="0"/>
              <a:t>. In: </a:t>
            </a:r>
            <a:r>
              <a:rPr lang="cs-CZ" i="1" dirty="0"/>
              <a:t>Office.microsoft.com</a:t>
            </a:r>
            <a:r>
              <a:rPr lang="cs-CZ" dirty="0"/>
              <a:t> [online]. 2011, 2011 [cit. 2011-10-28]. Dostupné z: http://office.microsoft.com/cs-cz/images/results.aspx?qu=%C5%BEaludek&amp;ex=1&amp;origin=FX010132103#ai:MC900426332|</a:t>
            </a:r>
          </a:p>
          <a:p>
            <a:r>
              <a:rPr lang="cs-CZ" dirty="0"/>
              <a:t>Obrázek </a:t>
            </a:r>
            <a:r>
              <a:rPr lang="cs-CZ" dirty="0" smtClean="0"/>
              <a:t>č.2 Žaludek</a:t>
            </a:r>
            <a:r>
              <a:rPr lang="cs-CZ" dirty="0"/>
              <a:t>. In: </a:t>
            </a:r>
            <a:r>
              <a:rPr lang="cs-CZ" i="1" dirty="0"/>
              <a:t>Office.microsoft.com</a:t>
            </a:r>
            <a:r>
              <a:rPr lang="cs-CZ" dirty="0"/>
              <a:t> [online]. 2011, 2011 [cit. 2011-10-28].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://office.microsoft.com/cs-cz/images/results.aspx?qu=%C5%BEaludek&amp;ex=1&amp;origin=FX010132103#ai:MC900426142|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Obrázek č.3 </a:t>
            </a:r>
            <a:r>
              <a:rPr lang="cs-CZ" dirty="0"/>
              <a:t>Trávicí soustava člověka: střevo.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2011-10-28]. Dostupné z: http://cs.wikipedia.org/wiki/Soubor:Gut_wall.svg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Obrázek č.4 </a:t>
            </a:r>
            <a:r>
              <a:rPr lang="cs-CZ" dirty="0" err="1"/>
              <a:t>Human</a:t>
            </a:r>
            <a:r>
              <a:rPr lang="cs-CZ" dirty="0"/>
              <a:t> duodenum: střevo.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13.11.2007 [cit. 2011-10-28].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cs.wikipedia.org/wiki/Soubor:Human_duodenum.jpg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Obrázek č.5 </a:t>
            </a:r>
            <a:r>
              <a:rPr lang="cs-CZ" dirty="0"/>
              <a:t>Slinivka břišní: </a:t>
            </a:r>
            <a:r>
              <a:rPr lang="cs-CZ" dirty="0" err="1"/>
              <a:t>pancrease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17.5.2006 [cit. 2012-02-28]. Dostupné z: http://</a:t>
            </a:r>
            <a:r>
              <a:rPr lang="cs-CZ" dirty="0" smtClean="0"/>
              <a:t>cs.wikipedia.org/wiki/Soubor:Illu_pancrease.jpg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75651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147</TotalTime>
  <Words>262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Snímek 3</vt:lpstr>
      <vt:lpstr>Snímek 4</vt:lpstr>
      <vt:lpstr>TENKÉ STŘEVO</vt:lpstr>
      <vt:lpstr>Snímek 6</vt:lpstr>
      <vt:lpstr>Slinivka břišní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expert</cp:lastModifiedBy>
  <cp:revision>15</cp:revision>
  <dcterms:created xsi:type="dcterms:W3CDTF">2012-01-07T18:10:35Z</dcterms:created>
  <dcterms:modified xsi:type="dcterms:W3CDTF">2012-03-05T10:50:21Z</dcterms:modified>
</cp:coreProperties>
</file>